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0" r:id="rId2"/>
    <p:sldId id="276" r:id="rId3"/>
    <p:sldId id="296" r:id="rId4"/>
    <p:sldId id="291" r:id="rId5"/>
    <p:sldId id="278" r:id="rId6"/>
    <p:sldId id="277" r:id="rId7"/>
    <p:sldId id="279" r:id="rId8"/>
    <p:sldId id="300" r:id="rId9"/>
    <p:sldId id="282" r:id="rId10"/>
    <p:sldId id="294" r:id="rId11"/>
    <p:sldId id="301" r:id="rId12"/>
    <p:sldId id="302" r:id="rId13"/>
    <p:sldId id="303" r:id="rId14"/>
    <p:sldId id="299" r:id="rId15"/>
    <p:sldId id="297" r:id="rId16"/>
    <p:sldId id="257" r:id="rId17"/>
    <p:sldId id="287" r:id="rId18"/>
    <p:sldId id="286" r:id="rId19"/>
    <p:sldId id="288" r:id="rId2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CC3300"/>
    <a:srgbClr val="009999"/>
    <a:srgbClr val="FF00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3" autoAdjust="0"/>
    <p:restoredTop sz="94660"/>
  </p:normalViewPr>
  <p:slideViewPr>
    <p:cSldViewPr snapToGrid="0">
      <p:cViewPr varScale="1">
        <p:scale>
          <a:sx n="109" d="100"/>
          <a:sy n="109" d="100"/>
        </p:scale>
        <p:origin x="132" y="1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4E980EC-B183-1747-B486-03D6E604B02B}" type="datetimeFigureOut">
              <a:rPr lang="de-DE" smtClean="0"/>
              <a:t>01.06.2021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582AF55-E1A7-3549-BD7F-DDB7820A5CDD}" type="slidenum">
              <a:rPr lang="de-DE" smtClean="0"/>
              <a:t>‹Nr.›</a:t>
            </a:fld>
            <a:endParaRPr lang="de-DE"/>
          </a:p>
        </p:txBody>
      </p:sp>
    </p:spTree>
    <p:extLst>
      <p:ext uri="{BB962C8B-B14F-4D97-AF65-F5344CB8AC3E}">
        <p14:creationId xmlns:p14="http://schemas.microsoft.com/office/powerpoint/2010/main" val="7387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9446-1870-4D59-8188-B3D3233410B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44D11D1-FCF7-4821-9326-C57217491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6F997D8-BC72-4C75-B7FD-E4AD0F7BA5EC}"/>
              </a:ext>
            </a:extLst>
          </p:cNvPr>
          <p:cNvSpPr>
            <a:spLocks noGrp="1"/>
          </p:cNvSpPr>
          <p:nvPr>
            <p:ph type="dt" sz="half" idx="10"/>
          </p:nvPr>
        </p:nvSpPr>
        <p:spPr/>
        <p:txBody>
          <a:bodyPr/>
          <a:lstStyle/>
          <a:p>
            <a:fld id="{5B0DBFB0-F7FA-49A0-BF8B-28EA5E24C27E}" type="datetimeFigureOut">
              <a:rPr lang="de-DE" smtClean="0"/>
              <a:t>01.06.2021</a:t>
            </a:fld>
            <a:endParaRPr lang="de-DE"/>
          </a:p>
        </p:txBody>
      </p:sp>
      <p:sp>
        <p:nvSpPr>
          <p:cNvPr id="5" name="Fußzeilenplatzhalter 4">
            <a:extLst>
              <a:ext uri="{FF2B5EF4-FFF2-40B4-BE49-F238E27FC236}">
                <a16:creationId xmlns:a16="http://schemas.microsoft.com/office/drawing/2014/main" id="{875E2853-1ADA-4265-962B-673671DAD91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A9791C-9BFA-4AB5-8D56-196A0540FCAC}"/>
              </a:ext>
            </a:extLst>
          </p:cNvPr>
          <p:cNvSpPr>
            <a:spLocks noGrp="1"/>
          </p:cNvSpPr>
          <p:nvPr>
            <p:ph type="sldNum" sz="quarter" idx="12"/>
          </p:nvPr>
        </p:nvSpPr>
        <p:spPr/>
        <p:txBody>
          <a:bodyPr/>
          <a:lstStyle/>
          <a:p>
            <a:fld id="{3A31A7FF-955E-483D-9035-1EBACC6F2AD4}" type="slidenum">
              <a:rPr lang="de-DE" smtClean="0"/>
              <a:t>‹Nr.›</a:t>
            </a:fld>
            <a:endParaRPr lang="de-DE"/>
          </a:p>
        </p:txBody>
      </p:sp>
    </p:spTree>
    <p:extLst>
      <p:ext uri="{BB962C8B-B14F-4D97-AF65-F5344CB8AC3E}">
        <p14:creationId xmlns:p14="http://schemas.microsoft.com/office/powerpoint/2010/main" val="319071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AA8A4-76C0-4D2D-B553-128ED5F73FF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94FE0F6-8E85-48EA-9815-A47CADC623B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D84DA1D-ABE4-44AC-B6CF-DA4E5E6444E8}"/>
              </a:ext>
            </a:extLst>
          </p:cNvPr>
          <p:cNvSpPr>
            <a:spLocks noGrp="1"/>
          </p:cNvSpPr>
          <p:nvPr>
            <p:ph type="dt" sz="half" idx="10"/>
          </p:nvPr>
        </p:nvSpPr>
        <p:spPr/>
        <p:txBody>
          <a:bodyPr/>
          <a:lstStyle/>
          <a:p>
            <a:fld id="{5B0DBFB0-F7FA-49A0-BF8B-28EA5E24C27E}" type="datetimeFigureOut">
              <a:rPr lang="de-DE" smtClean="0"/>
              <a:t>01.06.2021</a:t>
            </a:fld>
            <a:endParaRPr lang="de-DE"/>
          </a:p>
        </p:txBody>
      </p:sp>
      <p:sp>
        <p:nvSpPr>
          <p:cNvPr id="5" name="Fußzeilenplatzhalter 4">
            <a:extLst>
              <a:ext uri="{FF2B5EF4-FFF2-40B4-BE49-F238E27FC236}">
                <a16:creationId xmlns:a16="http://schemas.microsoft.com/office/drawing/2014/main" id="{5A5E6B19-20DF-4304-AFF3-C81CE7D2DF9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52E8276-FB7F-4602-A1E0-6EF88282425D}"/>
              </a:ext>
            </a:extLst>
          </p:cNvPr>
          <p:cNvSpPr>
            <a:spLocks noGrp="1"/>
          </p:cNvSpPr>
          <p:nvPr>
            <p:ph type="sldNum" sz="quarter" idx="12"/>
          </p:nvPr>
        </p:nvSpPr>
        <p:spPr/>
        <p:txBody>
          <a:bodyPr/>
          <a:lstStyle/>
          <a:p>
            <a:fld id="{3A31A7FF-955E-483D-9035-1EBACC6F2AD4}" type="slidenum">
              <a:rPr lang="de-DE" smtClean="0"/>
              <a:t>‹Nr.›</a:t>
            </a:fld>
            <a:endParaRPr lang="de-DE"/>
          </a:p>
        </p:txBody>
      </p:sp>
    </p:spTree>
    <p:extLst>
      <p:ext uri="{BB962C8B-B14F-4D97-AF65-F5344CB8AC3E}">
        <p14:creationId xmlns:p14="http://schemas.microsoft.com/office/powerpoint/2010/main" val="259511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211B910-8ED0-46E5-86BF-91A39494330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BE9E198-31CE-4A58-B3B9-78DFC8B7084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0285A6-9EEC-4F3D-BA55-6D7957898F98}"/>
              </a:ext>
            </a:extLst>
          </p:cNvPr>
          <p:cNvSpPr>
            <a:spLocks noGrp="1"/>
          </p:cNvSpPr>
          <p:nvPr>
            <p:ph type="dt" sz="half" idx="10"/>
          </p:nvPr>
        </p:nvSpPr>
        <p:spPr/>
        <p:txBody>
          <a:bodyPr/>
          <a:lstStyle/>
          <a:p>
            <a:fld id="{5B0DBFB0-F7FA-49A0-BF8B-28EA5E24C27E}" type="datetimeFigureOut">
              <a:rPr lang="de-DE" smtClean="0"/>
              <a:t>01.06.2021</a:t>
            </a:fld>
            <a:endParaRPr lang="de-DE"/>
          </a:p>
        </p:txBody>
      </p:sp>
      <p:sp>
        <p:nvSpPr>
          <p:cNvPr id="5" name="Fußzeilenplatzhalter 4">
            <a:extLst>
              <a:ext uri="{FF2B5EF4-FFF2-40B4-BE49-F238E27FC236}">
                <a16:creationId xmlns:a16="http://schemas.microsoft.com/office/drawing/2014/main" id="{2C6A50A5-E032-4189-B4A4-C7A4D8D6A22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C336118-325C-491E-A5A5-8AD9EA84C752}"/>
              </a:ext>
            </a:extLst>
          </p:cNvPr>
          <p:cNvSpPr>
            <a:spLocks noGrp="1"/>
          </p:cNvSpPr>
          <p:nvPr>
            <p:ph type="sldNum" sz="quarter" idx="12"/>
          </p:nvPr>
        </p:nvSpPr>
        <p:spPr/>
        <p:txBody>
          <a:bodyPr/>
          <a:lstStyle/>
          <a:p>
            <a:fld id="{3A31A7FF-955E-483D-9035-1EBACC6F2AD4}" type="slidenum">
              <a:rPr lang="de-DE" smtClean="0"/>
              <a:t>‹Nr.›</a:t>
            </a:fld>
            <a:endParaRPr lang="de-DE"/>
          </a:p>
        </p:txBody>
      </p:sp>
    </p:spTree>
    <p:extLst>
      <p:ext uri="{BB962C8B-B14F-4D97-AF65-F5344CB8AC3E}">
        <p14:creationId xmlns:p14="http://schemas.microsoft.com/office/powerpoint/2010/main" val="378380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E0EFA-8A6A-429A-AF62-995DC87A031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3CF62D8-8BFE-4A56-8483-E1B44C7BA42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1405CCA-782C-441C-B055-E2DE43374591}"/>
              </a:ext>
            </a:extLst>
          </p:cNvPr>
          <p:cNvSpPr>
            <a:spLocks noGrp="1"/>
          </p:cNvSpPr>
          <p:nvPr>
            <p:ph type="dt" sz="half" idx="10"/>
          </p:nvPr>
        </p:nvSpPr>
        <p:spPr/>
        <p:txBody>
          <a:bodyPr/>
          <a:lstStyle/>
          <a:p>
            <a:fld id="{5B0DBFB0-F7FA-49A0-BF8B-28EA5E24C27E}" type="datetimeFigureOut">
              <a:rPr lang="de-DE" smtClean="0"/>
              <a:t>01.06.2021</a:t>
            </a:fld>
            <a:endParaRPr lang="de-DE"/>
          </a:p>
        </p:txBody>
      </p:sp>
      <p:sp>
        <p:nvSpPr>
          <p:cNvPr id="5" name="Fußzeilenplatzhalter 4">
            <a:extLst>
              <a:ext uri="{FF2B5EF4-FFF2-40B4-BE49-F238E27FC236}">
                <a16:creationId xmlns:a16="http://schemas.microsoft.com/office/drawing/2014/main" id="{20448A8D-B6F4-4BB0-90B0-89DC1355D7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65388FD-86CB-4954-AF5A-FAD4FC331C28}"/>
              </a:ext>
            </a:extLst>
          </p:cNvPr>
          <p:cNvSpPr>
            <a:spLocks noGrp="1"/>
          </p:cNvSpPr>
          <p:nvPr>
            <p:ph type="sldNum" sz="quarter" idx="12"/>
          </p:nvPr>
        </p:nvSpPr>
        <p:spPr/>
        <p:txBody>
          <a:bodyPr/>
          <a:lstStyle/>
          <a:p>
            <a:fld id="{3A31A7FF-955E-483D-9035-1EBACC6F2AD4}" type="slidenum">
              <a:rPr lang="de-DE" smtClean="0"/>
              <a:t>‹Nr.›</a:t>
            </a:fld>
            <a:endParaRPr lang="de-DE"/>
          </a:p>
        </p:txBody>
      </p:sp>
    </p:spTree>
    <p:extLst>
      <p:ext uri="{BB962C8B-B14F-4D97-AF65-F5344CB8AC3E}">
        <p14:creationId xmlns:p14="http://schemas.microsoft.com/office/powerpoint/2010/main" val="249389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A63457-71D9-4CA0-802B-6D561572F72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05C8A33-56E8-4913-BAD6-6766B7E71D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48376D1-2D82-4E86-A048-9BD62C87FEEF}"/>
              </a:ext>
            </a:extLst>
          </p:cNvPr>
          <p:cNvSpPr>
            <a:spLocks noGrp="1"/>
          </p:cNvSpPr>
          <p:nvPr>
            <p:ph type="dt" sz="half" idx="10"/>
          </p:nvPr>
        </p:nvSpPr>
        <p:spPr/>
        <p:txBody>
          <a:bodyPr/>
          <a:lstStyle/>
          <a:p>
            <a:fld id="{5B0DBFB0-F7FA-49A0-BF8B-28EA5E24C27E}" type="datetimeFigureOut">
              <a:rPr lang="de-DE" smtClean="0"/>
              <a:t>01.06.2021</a:t>
            </a:fld>
            <a:endParaRPr lang="de-DE"/>
          </a:p>
        </p:txBody>
      </p:sp>
      <p:sp>
        <p:nvSpPr>
          <p:cNvPr id="5" name="Fußzeilenplatzhalter 4">
            <a:extLst>
              <a:ext uri="{FF2B5EF4-FFF2-40B4-BE49-F238E27FC236}">
                <a16:creationId xmlns:a16="http://schemas.microsoft.com/office/drawing/2014/main" id="{99AA6680-521A-4174-BA4B-1F0CA5FC0F9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1519B14-1707-412A-A303-36D5416D4D13}"/>
              </a:ext>
            </a:extLst>
          </p:cNvPr>
          <p:cNvSpPr>
            <a:spLocks noGrp="1"/>
          </p:cNvSpPr>
          <p:nvPr>
            <p:ph type="sldNum" sz="quarter" idx="12"/>
          </p:nvPr>
        </p:nvSpPr>
        <p:spPr/>
        <p:txBody>
          <a:bodyPr/>
          <a:lstStyle/>
          <a:p>
            <a:fld id="{3A31A7FF-955E-483D-9035-1EBACC6F2AD4}" type="slidenum">
              <a:rPr lang="de-DE" smtClean="0"/>
              <a:t>‹Nr.›</a:t>
            </a:fld>
            <a:endParaRPr lang="de-DE"/>
          </a:p>
        </p:txBody>
      </p:sp>
    </p:spTree>
    <p:extLst>
      <p:ext uri="{BB962C8B-B14F-4D97-AF65-F5344CB8AC3E}">
        <p14:creationId xmlns:p14="http://schemas.microsoft.com/office/powerpoint/2010/main" val="31829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FF487-8CDD-4D59-BD1D-684EAC2135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6B84971-7275-4E88-9E66-E3FBA15BF15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2CDB054-C656-4DF2-9DC0-173FB391EDB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3EEA93A-A5D2-4A71-9704-6D258C0BF9A6}"/>
              </a:ext>
            </a:extLst>
          </p:cNvPr>
          <p:cNvSpPr>
            <a:spLocks noGrp="1"/>
          </p:cNvSpPr>
          <p:nvPr>
            <p:ph type="dt" sz="half" idx="10"/>
          </p:nvPr>
        </p:nvSpPr>
        <p:spPr/>
        <p:txBody>
          <a:bodyPr/>
          <a:lstStyle/>
          <a:p>
            <a:fld id="{5B0DBFB0-F7FA-49A0-BF8B-28EA5E24C27E}" type="datetimeFigureOut">
              <a:rPr lang="de-DE" smtClean="0"/>
              <a:t>01.06.2021</a:t>
            </a:fld>
            <a:endParaRPr lang="de-DE"/>
          </a:p>
        </p:txBody>
      </p:sp>
      <p:sp>
        <p:nvSpPr>
          <p:cNvPr id="6" name="Fußzeilenplatzhalter 5">
            <a:extLst>
              <a:ext uri="{FF2B5EF4-FFF2-40B4-BE49-F238E27FC236}">
                <a16:creationId xmlns:a16="http://schemas.microsoft.com/office/drawing/2014/main" id="{0FE90AC5-BE18-467B-88D4-5EF82121D20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1C2B17E-C824-439A-B795-8642967FF573}"/>
              </a:ext>
            </a:extLst>
          </p:cNvPr>
          <p:cNvSpPr>
            <a:spLocks noGrp="1"/>
          </p:cNvSpPr>
          <p:nvPr>
            <p:ph type="sldNum" sz="quarter" idx="12"/>
          </p:nvPr>
        </p:nvSpPr>
        <p:spPr/>
        <p:txBody>
          <a:bodyPr/>
          <a:lstStyle/>
          <a:p>
            <a:fld id="{3A31A7FF-955E-483D-9035-1EBACC6F2AD4}" type="slidenum">
              <a:rPr lang="de-DE" smtClean="0"/>
              <a:t>‹Nr.›</a:t>
            </a:fld>
            <a:endParaRPr lang="de-DE"/>
          </a:p>
        </p:txBody>
      </p:sp>
    </p:spTree>
    <p:extLst>
      <p:ext uri="{BB962C8B-B14F-4D97-AF65-F5344CB8AC3E}">
        <p14:creationId xmlns:p14="http://schemas.microsoft.com/office/powerpoint/2010/main" val="80825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3E82D-755D-4832-9270-2B34BE8FB01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4C96FC8-4918-4E90-8D4C-89F0BE02EB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F8701E4-C119-4BCF-B8B0-FBB12114173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7964E5A-12A3-4986-83E8-CA474F9DB5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08C3D76-0EEA-4C04-ADC2-6ECC564EAF5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2F0BBBD-7964-4ED7-9A45-776E0CE8E5A4}"/>
              </a:ext>
            </a:extLst>
          </p:cNvPr>
          <p:cNvSpPr>
            <a:spLocks noGrp="1"/>
          </p:cNvSpPr>
          <p:nvPr>
            <p:ph type="dt" sz="half" idx="10"/>
          </p:nvPr>
        </p:nvSpPr>
        <p:spPr/>
        <p:txBody>
          <a:bodyPr/>
          <a:lstStyle/>
          <a:p>
            <a:fld id="{5B0DBFB0-F7FA-49A0-BF8B-28EA5E24C27E}" type="datetimeFigureOut">
              <a:rPr lang="de-DE" smtClean="0"/>
              <a:t>01.06.2021</a:t>
            </a:fld>
            <a:endParaRPr lang="de-DE"/>
          </a:p>
        </p:txBody>
      </p:sp>
      <p:sp>
        <p:nvSpPr>
          <p:cNvPr id="8" name="Fußzeilenplatzhalter 7">
            <a:extLst>
              <a:ext uri="{FF2B5EF4-FFF2-40B4-BE49-F238E27FC236}">
                <a16:creationId xmlns:a16="http://schemas.microsoft.com/office/drawing/2014/main" id="{0DDF16D5-94A8-4A2B-B045-9A6FD1FE462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D62504A-1277-4B16-A096-62F30D6BC685}"/>
              </a:ext>
            </a:extLst>
          </p:cNvPr>
          <p:cNvSpPr>
            <a:spLocks noGrp="1"/>
          </p:cNvSpPr>
          <p:nvPr>
            <p:ph type="sldNum" sz="quarter" idx="12"/>
          </p:nvPr>
        </p:nvSpPr>
        <p:spPr/>
        <p:txBody>
          <a:bodyPr/>
          <a:lstStyle/>
          <a:p>
            <a:fld id="{3A31A7FF-955E-483D-9035-1EBACC6F2AD4}" type="slidenum">
              <a:rPr lang="de-DE" smtClean="0"/>
              <a:t>‹Nr.›</a:t>
            </a:fld>
            <a:endParaRPr lang="de-DE"/>
          </a:p>
        </p:txBody>
      </p:sp>
    </p:spTree>
    <p:extLst>
      <p:ext uri="{BB962C8B-B14F-4D97-AF65-F5344CB8AC3E}">
        <p14:creationId xmlns:p14="http://schemas.microsoft.com/office/powerpoint/2010/main" val="156165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0B1E5-EDCE-444C-8F1D-C114F862093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D0A5119-78C1-4888-A5AB-70338461D31E}"/>
              </a:ext>
            </a:extLst>
          </p:cNvPr>
          <p:cNvSpPr>
            <a:spLocks noGrp="1"/>
          </p:cNvSpPr>
          <p:nvPr>
            <p:ph type="dt" sz="half" idx="10"/>
          </p:nvPr>
        </p:nvSpPr>
        <p:spPr/>
        <p:txBody>
          <a:bodyPr/>
          <a:lstStyle/>
          <a:p>
            <a:fld id="{5B0DBFB0-F7FA-49A0-BF8B-28EA5E24C27E}" type="datetimeFigureOut">
              <a:rPr lang="de-DE" smtClean="0"/>
              <a:t>01.06.2021</a:t>
            </a:fld>
            <a:endParaRPr lang="de-DE"/>
          </a:p>
        </p:txBody>
      </p:sp>
      <p:sp>
        <p:nvSpPr>
          <p:cNvPr id="4" name="Fußzeilenplatzhalter 3">
            <a:extLst>
              <a:ext uri="{FF2B5EF4-FFF2-40B4-BE49-F238E27FC236}">
                <a16:creationId xmlns:a16="http://schemas.microsoft.com/office/drawing/2014/main" id="{E6798B3A-451F-429D-9523-D1AEC82F74C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5739B6C-350F-4061-BA11-6DE94BC240BB}"/>
              </a:ext>
            </a:extLst>
          </p:cNvPr>
          <p:cNvSpPr>
            <a:spLocks noGrp="1"/>
          </p:cNvSpPr>
          <p:nvPr>
            <p:ph type="sldNum" sz="quarter" idx="12"/>
          </p:nvPr>
        </p:nvSpPr>
        <p:spPr/>
        <p:txBody>
          <a:bodyPr/>
          <a:lstStyle/>
          <a:p>
            <a:fld id="{3A31A7FF-955E-483D-9035-1EBACC6F2AD4}" type="slidenum">
              <a:rPr lang="de-DE" smtClean="0"/>
              <a:t>‹Nr.›</a:t>
            </a:fld>
            <a:endParaRPr lang="de-DE"/>
          </a:p>
        </p:txBody>
      </p:sp>
    </p:spTree>
    <p:extLst>
      <p:ext uri="{BB962C8B-B14F-4D97-AF65-F5344CB8AC3E}">
        <p14:creationId xmlns:p14="http://schemas.microsoft.com/office/powerpoint/2010/main" val="162093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03850AF-0DAF-41BA-A857-445528156755}"/>
              </a:ext>
            </a:extLst>
          </p:cNvPr>
          <p:cNvSpPr>
            <a:spLocks noGrp="1"/>
          </p:cNvSpPr>
          <p:nvPr>
            <p:ph type="dt" sz="half" idx="10"/>
          </p:nvPr>
        </p:nvSpPr>
        <p:spPr/>
        <p:txBody>
          <a:bodyPr/>
          <a:lstStyle/>
          <a:p>
            <a:fld id="{5B0DBFB0-F7FA-49A0-BF8B-28EA5E24C27E}" type="datetimeFigureOut">
              <a:rPr lang="de-DE" smtClean="0"/>
              <a:t>01.06.2021</a:t>
            </a:fld>
            <a:endParaRPr lang="de-DE"/>
          </a:p>
        </p:txBody>
      </p:sp>
      <p:sp>
        <p:nvSpPr>
          <p:cNvPr id="3" name="Fußzeilenplatzhalter 2">
            <a:extLst>
              <a:ext uri="{FF2B5EF4-FFF2-40B4-BE49-F238E27FC236}">
                <a16:creationId xmlns:a16="http://schemas.microsoft.com/office/drawing/2014/main" id="{1F646D8F-DC1C-4EA1-8FB8-E8F2701431D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E62B47C-4635-4775-BD36-15F8FF63B25E}"/>
              </a:ext>
            </a:extLst>
          </p:cNvPr>
          <p:cNvSpPr>
            <a:spLocks noGrp="1"/>
          </p:cNvSpPr>
          <p:nvPr>
            <p:ph type="sldNum" sz="quarter" idx="12"/>
          </p:nvPr>
        </p:nvSpPr>
        <p:spPr/>
        <p:txBody>
          <a:bodyPr/>
          <a:lstStyle/>
          <a:p>
            <a:fld id="{3A31A7FF-955E-483D-9035-1EBACC6F2AD4}" type="slidenum">
              <a:rPr lang="de-DE" smtClean="0"/>
              <a:t>‹Nr.›</a:t>
            </a:fld>
            <a:endParaRPr lang="de-DE"/>
          </a:p>
        </p:txBody>
      </p:sp>
    </p:spTree>
    <p:extLst>
      <p:ext uri="{BB962C8B-B14F-4D97-AF65-F5344CB8AC3E}">
        <p14:creationId xmlns:p14="http://schemas.microsoft.com/office/powerpoint/2010/main" val="343875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B370A-39DE-442D-9463-A4186A226ED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81332B0-304F-4B79-AB20-135B75556C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36735E2-7356-45A0-ACBF-4B3FBE108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24CE3CC-5C7F-4969-8D26-6F9E10FBC1CB}"/>
              </a:ext>
            </a:extLst>
          </p:cNvPr>
          <p:cNvSpPr>
            <a:spLocks noGrp="1"/>
          </p:cNvSpPr>
          <p:nvPr>
            <p:ph type="dt" sz="half" idx="10"/>
          </p:nvPr>
        </p:nvSpPr>
        <p:spPr/>
        <p:txBody>
          <a:bodyPr/>
          <a:lstStyle/>
          <a:p>
            <a:fld id="{5B0DBFB0-F7FA-49A0-BF8B-28EA5E24C27E}" type="datetimeFigureOut">
              <a:rPr lang="de-DE" smtClean="0"/>
              <a:t>01.06.2021</a:t>
            </a:fld>
            <a:endParaRPr lang="de-DE"/>
          </a:p>
        </p:txBody>
      </p:sp>
      <p:sp>
        <p:nvSpPr>
          <p:cNvPr id="6" name="Fußzeilenplatzhalter 5">
            <a:extLst>
              <a:ext uri="{FF2B5EF4-FFF2-40B4-BE49-F238E27FC236}">
                <a16:creationId xmlns:a16="http://schemas.microsoft.com/office/drawing/2014/main" id="{4D865CAF-072C-46A6-B895-403AAA124FB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A6879DC-2BE6-4946-B6EB-C4784F543D10}"/>
              </a:ext>
            </a:extLst>
          </p:cNvPr>
          <p:cNvSpPr>
            <a:spLocks noGrp="1"/>
          </p:cNvSpPr>
          <p:nvPr>
            <p:ph type="sldNum" sz="quarter" idx="12"/>
          </p:nvPr>
        </p:nvSpPr>
        <p:spPr/>
        <p:txBody>
          <a:bodyPr/>
          <a:lstStyle/>
          <a:p>
            <a:fld id="{3A31A7FF-955E-483D-9035-1EBACC6F2AD4}" type="slidenum">
              <a:rPr lang="de-DE" smtClean="0"/>
              <a:t>‹Nr.›</a:t>
            </a:fld>
            <a:endParaRPr lang="de-DE"/>
          </a:p>
        </p:txBody>
      </p:sp>
    </p:spTree>
    <p:extLst>
      <p:ext uri="{BB962C8B-B14F-4D97-AF65-F5344CB8AC3E}">
        <p14:creationId xmlns:p14="http://schemas.microsoft.com/office/powerpoint/2010/main" val="210289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9E4E4-50EE-4140-B212-B5D20E9ACAD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6A60AD4-8DB5-41FB-AF3C-AEAA9C373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7FB6DC4-1078-48A8-B6FB-CCA834C26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CAC5DD0-661E-4BE4-B76F-C43AEF9207DB}"/>
              </a:ext>
            </a:extLst>
          </p:cNvPr>
          <p:cNvSpPr>
            <a:spLocks noGrp="1"/>
          </p:cNvSpPr>
          <p:nvPr>
            <p:ph type="dt" sz="half" idx="10"/>
          </p:nvPr>
        </p:nvSpPr>
        <p:spPr/>
        <p:txBody>
          <a:bodyPr/>
          <a:lstStyle/>
          <a:p>
            <a:fld id="{5B0DBFB0-F7FA-49A0-BF8B-28EA5E24C27E}" type="datetimeFigureOut">
              <a:rPr lang="de-DE" smtClean="0"/>
              <a:t>01.06.2021</a:t>
            </a:fld>
            <a:endParaRPr lang="de-DE"/>
          </a:p>
        </p:txBody>
      </p:sp>
      <p:sp>
        <p:nvSpPr>
          <p:cNvPr id="6" name="Fußzeilenplatzhalter 5">
            <a:extLst>
              <a:ext uri="{FF2B5EF4-FFF2-40B4-BE49-F238E27FC236}">
                <a16:creationId xmlns:a16="http://schemas.microsoft.com/office/drawing/2014/main" id="{D68848CE-2633-42BC-A2F2-9884D9F6DBF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09528FE-668E-4E17-92C2-C038AADFEEF2}"/>
              </a:ext>
            </a:extLst>
          </p:cNvPr>
          <p:cNvSpPr>
            <a:spLocks noGrp="1"/>
          </p:cNvSpPr>
          <p:nvPr>
            <p:ph type="sldNum" sz="quarter" idx="12"/>
          </p:nvPr>
        </p:nvSpPr>
        <p:spPr/>
        <p:txBody>
          <a:bodyPr/>
          <a:lstStyle/>
          <a:p>
            <a:fld id="{3A31A7FF-955E-483D-9035-1EBACC6F2AD4}" type="slidenum">
              <a:rPr lang="de-DE" smtClean="0"/>
              <a:t>‹Nr.›</a:t>
            </a:fld>
            <a:endParaRPr lang="de-DE"/>
          </a:p>
        </p:txBody>
      </p:sp>
    </p:spTree>
    <p:extLst>
      <p:ext uri="{BB962C8B-B14F-4D97-AF65-F5344CB8AC3E}">
        <p14:creationId xmlns:p14="http://schemas.microsoft.com/office/powerpoint/2010/main" val="107147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4193D62-E41F-4A4F-8AC0-CFDFB6720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3359432-358E-49B4-8F68-AD4AB75EA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DCE68B1-F37A-41EE-8F0C-54A6C551E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DBFB0-F7FA-49A0-BF8B-28EA5E24C27E}" type="datetimeFigureOut">
              <a:rPr lang="de-DE" smtClean="0"/>
              <a:t>01.06.2021</a:t>
            </a:fld>
            <a:endParaRPr lang="de-DE"/>
          </a:p>
        </p:txBody>
      </p:sp>
      <p:sp>
        <p:nvSpPr>
          <p:cNvPr id="5" name="Fußzeilenplatzhalter 4">
            <a:extLst>
              <a:ext uri="{FF2B5EF4-FFF2-40B4-BE49-F238E27FC236}">
                <a16:creationId xmlns:a16="http://schemas.microsoft.com/office/drawing/2014/main" id="{1B18A89C-A535-4698-8C09-82201914C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5D0434E-D610-42DB-9283-89015E490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1A7FF-955E-483D-9035-1EBACC6F2AD4}" type="slidenum">
              <a:rPr lang="de-DE" smtClean="0"/>
              <a:t>‹Nr.›</a:t>
            </a:fld>
            <a:endParaRPr lang="de-DE"/>
          </a:p>
        </p:txBody>
      </p:sp>
    </p:spTree>
    <p:extLst>
      <p:ext uri="{BB962C8B-B14F-4D97-AF65-F5344CB8AC3E}">
        <p14:creationId xmlns:p14="http://schemas.microsoft.com/office/powerpoint/2010/main" val="852666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26.svg"/><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17.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26.svg"/><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17.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image" Target="../media/image32.jpeg"/><Relationship Id="rId16" Type="http://schemas.openxmlformats.org/officeDocument/2006/relationships/image" Target="../media/image50.svg"/><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36.svg"/><Relationship Id="rId9" Type="http://schemas.openxmlformats.org/officeDocument/2006/relationships/image" Target="../media/image43.png"/><Relationship Id="rId14" Type="http://schemas.openxmlformats.org/officeDocument/2006/relationships/image" Target="../media/image48.sv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8261766" y="2601119"/>
            <a:ext cx="3182319" cy="1655762"/>
          </a:xfrm>
        </p:spPr>
        <p:txBody>
          <a:bodyPr>
            <a:normAutofit/>
          </a:bodyPr>
          <a:lstStyle/>
          <a:p>
            <a:pPr algn="r"/>
            <a:r>
              <a:rPr lang="de-AT" sz="1600" dirty="0">
                <a:solidFill>
                  <a:srgbClr val="003366"/>
                </a:solidFill>
                <a:latin typeface="Wiener Melange" panose="020B0502020209020204" pitchFamily="34" charset="0"/>
                <a:ea typeface="+mj-ea"/>
                <a:cs typeface="+mj-cs"/>
              </a:rPr>
              <a:t>1 June 2021</a:t>
            </a:r>
          </a:p>
        </p:txBody>
      </p:sp>
      <p:pic>
        <p:nvPicPr>
          <p:cNvPr id="5" name="Grafik 4">
            <a:extLst>
              <a:ext uri="{FF2B5EF4-FFF2-40B4-BE49-F238E27FC236}">
                <a16:creationId xmlns:a16="http://schemas.microsoft.com/office/drawing/2014/main" id="{24FAF869-A5D2-49C6-AF63-4B1752720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443" y="-52053"/>
            <a:ext cx="3761293" cy="1400791"/>
          </a:xfrm>
          <a:prstGeom prst="rect">
            <a:avLst/>
          </a:prstGeom>
        </p:spPr>
      </p:pic>
      <p:pic>
        <p:nvPicPr>
          <p:cNvPr id="6" name="Picture 14" descr="Sample X.jpg">
            <a:extLst>
              <a:ext uri="{FF2B5EF4-FFF2-40B4-BE49-F238E27FC236}">
                <a16:creationId xmlns:a16="http://schemas.microsoft.com/office/drawing/2014/main" id="{E5D6B66D-74FE-49AC-A753-301139975EB9}"/>
              </a:ext>
            </a:extLst>
          </p:cNvPr>
          <p:cNvPicPr>
            <a:picLocks noChangeAspect="1"/>
          </p:cNvPicPr>
          <p:nvPr/>
        </p:nvPicPr>
        <p:blipFill>
          <a:blip r:embed="rId3" cstate="print"/>
          <a:stretch>
            <a:fillRect/>
          </a:stretch>
        </p:blipFill>
        <p:spPr>
          <a:xfrm>
            <a:off x="0" y="2880024"/>
            <a:ext cx="12192000" cy="3977976"/>
          </a:xfrm>
          <a:prstGeom prst="rect">
            <a:avLst/>
          </a:prstGeom>
        </p:spPr>
      </p:pic>
      <p:pic>
        <p:nvPicPr>
          <p:cNvPr id="7" name="Grafik 6">
            <a:extLst>
              <a:ext uri="{FF2B5EF4-FFF2-40B4-BE49-F238E27FC236}">
                <a16:creationId xmlns:a16="http://schemas.microsoft.com/office/drawing/2014/main" id="{6A5EF2D8-6E25-4D99-ABDF-DCBDB6ADDD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973" y="480873"/>
            <a:ext cx="1784872" cy="524729"/>
          </a:xfrm>
          <a:prstGeom prst="rect">
            <a:avLst/>
          </a:prstGeom>
        </p:spPr>
      </p:pic>
      <p:pic>
        <p:nvPicPr>
          <p:cNvPr id="8" name="Grafik 7">
            <a:extLst>
              <a:ext uri="{FF2B5EF4-FFF2-40B4-BE49-F238E27FC236}">
                <a16:creationId xmlns:a16="http://schemas.microsoft.com/office/drawing/2014/main" id="{6D0DB722-0747-42CB-9D8B-9BB86846D9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7262" y="357515"/>
            <a:ext cx="1732722" cy="708962"/>
          </a:xfrm>
          <a:prstGeom prst="rect">
            <a:avLst/>
          </a:prstGeom>
        </p:spPr>
      </p:pic>
      <p:pic>
        <p:nvPicPr>
          <p:cNvPr id="9" name="Grafik 8">
            <a:extLst>
              <a:ext uri="{FF2B5EF4-FFF2-40B4-BE49-F238E27FC236}">
                <a16:creationId xmlns:a16="http://schemas.microsoft.com/office/drawing/2014/main" id="{005A8CC6-0D4A-4DA9-9321-C92BD88293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5893" y="428238"/>
            <a:ext cx="835394" cy="647460"/>
          </a:xfrm>
          <a:prstGeom prst="rect">
            <a:avLst/>
          </a:prstGeom>
        </p:spPr>
      </p:pic>
      <p:sp>
        <p:nvSpPr>
          <p:cNvPr id="10" name="Titel 1">
            <a:extLst>
              <a:ext uri="{FF2B5EF4-FFF2-40B4-BE49-F238E27FC236}">
                <a16:creationId xmlns:a16="http://schemas.microsoft.com/office/drawing/2014/main" id="{061B673B-4177-4FD2-B44F-561895FE2121}"/>
              </a:ext>
            </a:extLst>
          </p:cNvPr>
          <p:cNvSpPr txBox="1">
            <a:spLocks/>
          </p:cNvSpPr>
          <p:nvPr/>
        </p:nvSpPr>
        <p:spPr>
          <a:xfrm>
            <a:off x="615936" y="1518279"/>
            <a:ext cx="10828149" cy="9099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rgbClr val="003366"/>
                </a:solidFill>
                <a:latin typeface="+mj-lt"/>
                <a:ea typeface="+mj-ea"/>
                <a:cs typeface="+mj-cs"/>
              </a:defRPr>
            </a:lvl1pPr>
          </a:lstStyle>
          <a:p>
            <a:pPr algn="r">
              <a:lnSpc>
                <a:spcPct val="110000"/>
              </a:lnSpc>
            </a:pPr>
            <a:r>
              <a:rPr lang="de-DE" sz="3100" dirty="0">
                <a:latin typeface="Wiener Melange" panose="020B0502020209020204" pitchFamily="34" charset="0"/>
              </a:rPr>
              <a:t>8th Meeting </a:t>
            </a:r>
            <a:r>
              <a:rPr lang="de-DE" sz="3100" dirty="0" err="1">
                <a:latin typeface="Wiener Melange" panose="020B0502020209020204" pitchFamily="34" charset="0"/>
              </a:rPr>
              <a:t>of</a:t>
            </a:r>
            <a:r>
              <a:rPr lang="de-DE" sz="3100" dirty="0">
                <a:latin typeface="Wiener Melange" panose="020B0502020209020204" pitchFamily="34" charset="0"/>
              </a:rPr>
              <a:t> </a:t>
            </a:r>
            <a:r>
              <a:rPr lang="de-DE" sz="3100" dirty="0" err="1">
                <a:latin typeface="Wiener Melange" panose="020B0502020209020204" pitchFamily="34" charset="0"/>
              </a:rPr>
              <a:t>the</a:t>
            </a:r>
            <a:r>
              <a:rPr lang="de-DE" sz="3100" dirty="0">
                <a:latin typeface="Wiener Melange" panose="020B0502020209020204" pitchFamily="34" charset="0"/>
              </a:rPr>
              <a:t> Network </a:t>
            </a:r>
            <a:r>
              <a:rPr lang="de-DE" sz="3100" dirty="0" err="1">
                <a:latin typeface="Wiener Melange" panose="020B0502020209020204" pitchFamily="34" charset="0"/>
              </a:rPr>
              <a:t>of</a:t>
            </a:r>
            <a:r>
              <a:rPr lang="de-DE" sz="3100" dirty="0">
                <a:latin typeface="Wiener Melange" panose="020B0502020209020204" pitchFamily="34" charset="0"/>
              </a:rPr>
              <a:t> ESF Managing </a:t>
            </a:r>
            <a:r>
              <a:rPr lang="de-DE" sz="3100" dirty="0" err="1">
                <a:latin typeface="Wiener Melange" panose="020B0502020209020204" pitchFamily="34" charset="0"/>
              </a:rPr>
              <a:t>Authorities</a:t>
            </a:r>
            <a:r>
              <a:rPr lang="de-DE" sz="3100" dirty="0">
                <a:latin typeface="Wiener Melange" panose="020B0502020209020204" pitchFamily="34" charset="0"/>
              </a:rPr>
              <a:t> in </a:t>
            </a:r>
            <a:r>
              <a:rPr lang="de-DE" sz="3100" dirty="0" err="1">
                <a:latin typeface="Wiener Melange" panose="020B0502020209020204" pitchFamily="34" charset="0"/>
              </a:rPr>
              <a:t>the</a:t>
            </a:r>
            <a:r>
              <a:rPr lang="de-DE" sz="3100" dirty="0">
                <a:latin typeface="Wiener Melange" panose="020B0502020209020204" pitchFamily="34" charset="0"/>
              </a:rPr>
              <a:t> Danube Region</a:t>
            </a:r>
            <a:endParaRPr lang="de-AT" sz="3100" dirty="0">
              <a:latin typeface="Wiener Melange" panose="020B0502020209020204" pitchFamily="34" charset="0"/>
            </a:endParaRPr>
          </a:p>
        </p:txBody>
      </p:sp>
    </p:spTree>
    <p:extLst>
      <p:ext uri="{BB962C8B-B14F-4D97-AF65-F5344CB8AC3E}">
        <p14:creationId xmlns:p14="http://schemas.microsoft.com/office/powerpoint/2010/main" val="785968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0" y="-2492"/>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3" y="365125"/>
            <a:ext cx="7028735" cy="1325563"/>
          </a:xfrm>
        </p:spPr>
        <p:txBody>
          <a:bodyPr>
            <a:normAutofit/>
          </a:bodyPr>
          <a:lstStyle/>
          <a:p>
            <a:r>
              <a:rPr lang="de-DE" sz="3200" dirty="0">
                <a:solidFill>
                  <a:schemeClr val="bg1"/>
                </a:solidFill>
                <a:latin typeface="Wiener Melange" panose="020B0502020209020204" pitchFamily="34" charset="0"/>
              </a:rPr>
              <a:t>Topics </a:t>
            </a:r>
            <a:r>
              <a:rPr lang="de-DE" sz="3200" dirty="0" err="1">
                <a:solidFill>
                  <a:schemeClr val="bg1"/>
                </a:solidFill>
                <a:latin typeface="Wiener Melange" panose="020B0502020209020204" pitchFamily="34" charset="0"/>
              </a:rPr>
              <a:t>for</a:t>
            </a:r>
            <a:r>
              <a:rPr lang="de-DE" sz="3200" dirty="0">
                <a:solidFill>
                  <a:schemeClr val="bg1"/>
                </a:solidFill>
                <a:latin typeface="Wiener Melange" panose="020B0502020209020204" pitchFamily="34" charset="0"/>
              </a:rPr>
              <a:t> 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pic>
        <p:nvPicPr>
          <p:cNvPr id="7" name="Grafik 6">
            <a:extLst>
              <a:ext uri="{FF2B5EF4-FFF2-40B4-BE49-F238E27FC236}">
                <a16:creationId xmlns:a16="http://schemas.microsoft.com/office/drawing/2014/main" id="{E417484C-26B3-43D4-A2C1-EC9FB9D42036}"/>
              </a:ext>
            </a:extLst>
          </p:cNvPr>
          <p:cNvPicPr>
            <a:picLocks noChangeAspect="1"/>
          </p:cNvPicPr>
          <p:nvPr/>
        </p:nvPicPr>
        <p:blipFill rotWithShape="1">
          <a:blip r:embed="rId2">
            <a:extLst>
              <a:ext uri="{28A0092B-C50C-407E-A947-70E740481C1C}">
                <a14:useLocalDpi xmlns:a14="http://schemas.microsoft.com/office/drawing/2010/main" val="0"/>
              </a:ext>
            </a:extLst>
          </a:blip>
          <a:srcRect l="7643"/>
          <a:stretch/>
        </p:blipFill>
        <p:spPr>
          <a:xfrm>
            <a:off x="0" y="0"/>
            <a:ext cx="4223084" cy="6858000"/>
          </a:xfrm>
          <a:prstGeom prst="rect">
            <a:avLst/>
          </a:prstGeom>
        </p:spPr>
      </p:pic>
      <p:grpSp>
        <p:nvGrpSpPr>
          <p:cNvPr id="37" name="!!Icon">
            <a:extLst>
              <a:ext uri="{FF2B5EF4-FFF2-40B4-BE49-F238E27FC236}">
                <a16:creationId xmlns:a16="http://schemas.microsoft.com/office/drawing/2014/main" id="{D123D1F2-CAC2-4A26-B016-0D99E1D81FEC}"/>
              </a:ext>
            </a:extLst>
          </p:cNvPr>
          <p:cNvGrpSpPr/>
          <p:nvPr/>
        </p:nvGrpSpPr>
        <p:grpSpPr>
          <a:xfrm>
            <a:off x="8562282" y="4056052"/>
            <a:ext cx="1080000" cy="1080000"/>
            <a:chOff x="7748791" y="5474036"/>
            <a:chExt cx="1080000" cy="1080000"/>
          </a:xfrm>
        </p:grpSpPr>
        <p:sp>
          <p:nvSpPr>
            <p:cNvPr id="32" name="Ellipse 31">
              <a:extLst>
                <a:ext uri="{FF2B5EF4-FFF2-40B4-BE49-F238E27FC236}">
                  <a16:creationId xmlns:a16="http://schemas.microsoft.com/office/drawing/2014/main" id="{FAB0D7E6-44F5-4F6F-8E9B-33A8B09B4F9F}"/>
                </a:ext>
              </a:extLst>
            </p:cNvPr>
            <p:cNvSpPr/>
            <p:nvPr/>
          </p:nvSpPr>
          <p:spPr>
            <a:xfrm>
              <a:off x="7748791" y="5474036"/>
              <a:ext cx="1080000" cy="108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597EB46C-5FE2-44BD-8DF9-2072E0DC28F1}"/>
                </a:ext>
              </a:extLst>
            </p:cNvPr>
            <p:cNvGrpSpPr/>
            <p:nvPr/>
          </p:nvGrpSpPr>
          <p:grpSpPr>
            <a:xfrm>
              <a:off x="7941802" y="5615126"/>
              <a:ext cx="726244" cy="902355"/>
              <a:chOff x="7932482" y="4198313"/>
              <a:chExt cx="726244" cy="902355"/>
            </a:xfrm>
          </p:grpSpPr>
          <p:pic>
            <p:nvPicPr>
              <p:cNvPr id="16" name="Grafik 15" descr="Pflanze">
                <a:extLst>
                  <a:ext uri="{FF2B5EF4-FFF2-40B4-BE49-F238E27FC236}">
                    <a16:creationId xmlns:a16="http://schemas.microsoft.com/office/drawing/2014/main" id="{CB3C6469-1F9E-4393-A841-A105CB0389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3755" y="4198313"/>
                <a:ext cx="485754" cy="485756"/>
              </a:xfrm>
              <a:prstGeom prst="rect">
                <a:avLst/>
              </a:prstGeom>
            </p:spPr>
          </p:pic>
          <p:pic>
            <p:nvPicPr>
              <p:cNvPr id="17" name="Grafik 16" descr="Offene Hand">
                <a:extLst>
                  <a:ext uri="{FF2B5EF4-FFF2-40B4-BE49-F238E27FC236}">
                    <a16:creationId xmlns:a16="http://schemas.microsoft.com/office/drawing/2014/main" id="{27922FAB-7A69-4D7A-AE57-B70AA9F1FE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32482" y="4374424"/>
                <a:ext cx="726244" cy="726244"/>
              </a:xfrm>
              <a:prstGeom prst="rect">
                <a:avLst/>
              </a:prstGeom>
            </p:spPr>
          </p:pic>
        </p:grpSp>
      </p:grpSp>
      <p:sp>
        <p:nvSpPr>
          <p:cNvPr id="45" name="!!Label">
            <a:extLst>
              <a:ext uri="{FF2B5EF4-FFF2-40B4-BE49-F238E27FC236}">
                <a16:creationId xmlns:a16="http://schemas.microsoft.com/office/drawing/2014/main" id="{67941C70-0B3B-4E18-A4EC-753782A7DA26}"/>
              </a:ext>
            </a:extLst>
          </p:cNvPr>
          <p:cNvSpPr txBox="1">
            <a:spLocks/>
          </p:cNvSpPr>
          <p:nvPr/>
        </p:nvSpPr>
        <p:spPr>
          <a:xfrm>
            <a:off x="10157661" y="4752760"/>
            <a:ext cx="1970591" cy="2492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Social</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entrepreneurship</a:t>
            </a:r>
            <a:endParaRPr lang="de-DE" sz="1200" dirty="0">
              <a:solidFill>
                <a:schemeClr val="bg1"/>
              </a:solidFill>
              <a:latin typeface="Wiener Melange" panose="020B0502020209020204" pitchFamily="34" charset="0"/>
            </a:endParaRPr>
          </a:p>
        </p:txBody>
      </p:sp>
      <p:cxnSp>
        <p:nvCxnSpPr>
          <p:cNvPr id="52" name="!!!Line">
            <a:extLst>
              <a:ext uri="{FF2B5EF4-FFF2-40B4-BE49-F238E27FC236}">
                <a16:creationId xmlns:a16="http://schemas.microsoft.com/office/drawing/2014/main" id="{CD58FEE5-EC3F-427C-8379-C9BF137151AB}"/>
              </a:ext>
            </a:extLst>
          </p:cNvPr>
          <p:cNvCxnSpPr/>
          <p:nvPr/>
        </p:nvCxnSpPr>
        <p:spPr>
          <a:xfrm flipV="1">
            <a:off x="9337645" y="5017844"/>
            <a:ext cx="2592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940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0"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3" y="365125"/>
            <a:ext cx="7028735" cy="1325563"/>
          </a:xfrm>
        </p:spPr>
        <p:txBody>
          <a:bodyPr>
            <a:normAutofit/>
          </a:bodyPr>
          <a:lstStyle/>
          <a:p>
            <a:r>
              <a:rPr lang="de-DE" sz="3200" dirty="0">
                <a:solidFill>
                  <a:schemeClr val="bg1"/>
                </a:solidFill>
                <a:latin typeface="Wiener Melange" panose="020B0502020209020204" pitchFamily="34" charset="0"/>
              </a:rPr>
              <a:t>Topics </a:t>
            </a:r>
            <a:r>
              <a:rPr lang="de-DE" sz="3200" dirty="0" err="1">
                <a:solidFill>
                  <a:schemeClr val="bg1"/>
                </a:solidFill>
                <a:latin typeface="Wiener Melange" panose="020B0502020209020204" pitchFamily="34" charset="0"/>
              </a:rPr>
              <a:t>for</a:t>
            </a:r>
            <a:r>
              <a:rPr lang="de-DE" sz="3200" dirty="0">
                <a:solidFill>
                  <a:schemeClr val="bg1"/>
                </a:solidFill>
                <a:latin typeface="Wiener Melange" panose="020B0502020209020204" pitchFamily="34" charset="0"/>
              </a:rPr>
              <a:t> 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pic>
        <p:nvPicPr>
          <p:cNvPr id="7" name="Grafik 6">
            <a:extLst>
              <a:ext uri="{FF2B5EF4-FFF2-40B4-BE49-F238E27FC236}">
                <a16:creationId xmlns:a16="http://schemas.microsoft.com/office/drawing/2014/main" id="{E417484C-26B3-43D4-A2C1-EC9FB9D42036}"/>
              </a:ext>
            </a:extLst>
          </p:cNvPr>
          <p:cNvPicPr>
            <a:picLocks noChangeAspect="1"/>
          </p:cNvPicPr>
          <p:nvPr/>
        </p:nvPicPr>
        <p:blipFill rotWithShape="1">
          <a:blip r:embed="rId2">
            <a:extLst>
              <a:ext uri="{28A0092B-C50C-407E-A947-70E740481C1C}">
                <a14:useLocalDpi xmlns:a14="http://schemas.microsoft.com/office/drawing/2010/main" val="0"/>
              </a:ext>
            </a:extLst>
          </a:blip>
          <a:srcRect l="7643"/>
          <a:stretch/>
        </p:blipFill>
        <p:spPr>
          <a:xfrm>
            <a:off x="0" y="0"/>
            <a:ext cx="4223084" cy="6858000"/>
          </a:xfrm>
          <a:prstGeom prst="rect">
            <a:avLst/>
          </a:prstGeom>
        </p:spPr>
      </p:pic>
      <p:grpSp>
        <p:nvGrpSpPr>
          <p:cNvPr id="10" name="!!Icon">
            <a:extLst>
              <a:ext uri="{FF2B5EF4-FFF2-40B4-BE49-F238E27FC236}">
                <a16:creationId xmlns:a16="http://schemas.microsoft.com/office/drawing/2014/main" id="{18581018-EB0D-4211-8051-17DE6A932C17}"/>
              </a:ext>
            </a:extLst>
          </p:cNvPr>
          <p:cNvGrpSpPr/>
          <p:nvPr/>
        </p:nvGrpSpPr>
        <p:grpSpPr>
          <a:xfrm>
            <a:off x="10793728" y="5447038"/>
            <a:ext cx="1080000" cy="1080000"/>
            <a:chOff x="5769395" y="3194344"/>
            <a:chExt cx="1080000" cy="1080000"/>
          </a:xfrm>
        </p:grpSpPr>
        <p:sp>
          <p:nvSpPr>
            <p:cNvPr id="11" name="Ellipse 10">
              <a:extLst>
                <a:ext uri="{FF2B5EF4-FFF2-40B4-BE49-F238E27FC236}">
                  <a16:creationId xmlns:a16="http://schemas.microsoft.com/office/drawing/2014/main" id="{B0594326-7A8B-4FA8-A537-54832F08B432}"/>
                </a:ext>
              </a:extLst>
            </p:cNvPr>
            <p:cNvSpPr/>
            <p:nvPr/>
          </p:nvSpPr>
          <p:spPr>
            <a:xfrm>
              <a:off x="5769395" y="3194344"/>
              <a:ext cx="1080000" cy="108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descr="Gruppenbrainstorming">
              <a:extLst>
                <a:ext uri="{FF2B5EF4-FFF2-40B4-BE49-F238E27FC236}">
                  <a16:creationId xmlns:a16="http://schemas.microsoft.com/office/drawing/2014/main" id="{87BCB49E-993A-4DBB-BE19-F5F8485CD2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2195" y="3236324"/>
              <a:ext cx="914400" cy="914400"/>
            </a:xfrm>
            <a:prstGeom prst="rect">
              <a:avLst/>
            </a:prstGeom>
          </p:spPr>
        </p:pic>
      </p:grpSp>
      <p:sp>
        <p:nvSpPr>
          <p:cNvPr id="13" name="!!Label">
            <a:extLst>
              <a:ext uri="{FF2B5EF4-FFF2-40B4-BE49-F238E27FC236}">
                <a16:creationId xmlns:a16="http://schemas.microsoft.com/office/drawing/2014/main" id="{E96BB7CE-F7AB-404E-920F-51DD88293404}"/>
              </a:ext>
            </a:extLst>
          </p:cNvPr>
          <p:cNvSpPr txBox="1">
            <a:spLocks/>
          </p:cNvSpPr>
          <p:nvPr/>
        </p:nvSpPr>
        <p:spPr>
          <a:xfrm>
            <a:off x="8453175" y="6143693"/>
            <a:ext cx="1690866" cy="2499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Social</a:t>
            </a:r>
            <a:r>
              <a:rPr lang="de-DE" sz="1200" dirty="0">
                <a:solidFill>
                  <a:schemeClr val="bg1"/>
                </a:solidFill>
                <a:latin typeface="Wiener Melange" panose="020B0502020209020204" pitchFamily="34" charset="0"/>
              </a:rPr>
              <a:t> Innovation</a:t>
            </a:r>
          </a:p>
        </p:txBody>
      </p:sp>
      <p:cxnSp>
        <p:nvCxnSpPr>
          <p:cNvPr id="14" name="!!!Line">
            <a:extLst>
              <a:ext uri="{FF2B5EF4-FFF2-40B4-BE49-F238E27FC236}">
                <a16:creationId xmlns:a16="http://schemas.microsoft.com/office/drawing/2014/main" id="{062005FD-65B0-4430-8FC5-D5B2AF764A07}"/>
              </a:ext>
            </a:extLst>
          </p:cNvPr>
          <p:cNvCxnSpPr/>
          <p:nvPr/>
        </p:nvCxnSpPr>
        <p:spPr>
          <a:xfrm flipV="1">
            <a:off x="8466441" y="6393653"/>
            <a:ext cx="25920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143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5207" y="-3493"/>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3" y="365125"/>
            <a:ext cx="7028735" cy="1325563"/>
          </a:xfrm>
        </p:spPr>
        <p:txBody>
          <a:bodyPr>
            <a:normAutofit/>
          </a:bodyPr>
          <a:lstStyle/>
          <a:p>
            <a:r>
              <a:rPr lang="de-DE" sz="3200" dirty="0">
                <a:solidFill>
                  <a:schemeClr val="bg1"/>
                </a:solidFill>
                <a:latin typeface="Wiener Melange" panose="020B0502020209020204" pitchFamily="34" charset="0"/>
              </a:rPr>
              <a:t>Topics </a:t>
            </a:r>
            <a:r>
              <a:rPr lang="de-DE" sz="3200" dirty="0" err="1">
                <a:solidFill>
                  <a:schemeClr val="bg1"/>
                </a:solidFill>
                <a:latin typeface="Wiener Melange" panose="020B0502020209020204" pitchFamily="34" charset="0"/>
              </a:rPr>
              <a:t>for</a:t>
            </a:r>
            <a:r>
              <a:rPr lang="de-DE" sz="3200" dirty="0">
                <a:solidFill>
                  <a:schemeClr val="bg1"/>
                </a:solidFill>
                <a:latin typeface="Wiener Melange" panose="020B0502020209020204" pitchFamily="34" charset="0"/>
              </a:rPr>
              <a:t> 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pic>
        <p:nvPicPr>
          <p:cNvPr id="7" name="Grafik 6">
            <a:extLst>
              <a:ext uri="{FF2B5EF4-FFF2-40B4-BE49-F238E27FC236}">
                <a16:creationId xmlns:a16="http://schemas.microsoft.com/office/drawing/2014/main" id="{E417484C-26B3-43D4-A2C1-EC9FB9D42036}"/>
              </a:ext>
            </a:extLst>
          </p:cNvPr>
          <p:cNvPicPr>
            <a:picLocks noChangeAspect="1"/>
          </p:cNvPicPr>
          <p:nvPr/>
        </p:nvPicPr>
        <p:blipFill rotWithShape="1">
          <a:blip r:embed="rId2">
            <a:extLst>
              <a:ext uri="{28A0092B-C50C-407E-A947-70E740481C1C}">
                <a14:useLocalDpi xmlns:a14="http://schemas.microsoft.com/office/drawing/2010/main" val="0"/>
              </a:ext>
            </a:extLst>
          </a:blip>
          <a:srcRect l="7643"/>
          <a:stretch/>
        </p:blipFill>
        <p:spPr>
          <a:xfrm>
            <a:off x="0" y="0"/>
            <a:ext cx="4223084" cy="6858000"/>
          </a:xfrm>
          <a:prstGeom prst="rect">
            <a:avLst/>
          </a:prstGeom>
        </p:spPr>
      </p:pic>
      <p:sp>
        <p:nvSpPr>
          <p:cNvPr id="8" name="!!LabelWomen">
            <a:extLst>
              <a:ext uri="{FF2B5EF4-FFF2-40B4-BE49-F238E27FC236}">
                <a16:creationId xmlns:a16="http://schemas.microsoft.com/office/drawing/2014/main" id="{570117DC-AEA7-4A6C-94D5-AE4895CAFC26}"/>
              </a:ext>
            </a:extLst>
          </p:cNvPr>
          <p:cNvSpPr>
            <a:spLocks noGrp="1"/>
          </p:cNvSpPr>
          <p:nvPr>
            <p:ph idx="1"/>
          </p:nvPr>
        </p:nvSpPr>
        <p:spPr>
          <a:xfrm>
            <a:off x="6088507" y="2461288"/>
            <a:ext cx="2177742" cy="290185"/>
          </a:xfrm>
        </p:spPr>
        <p:txBody>
          <a:bodyPr>
            <a:normAutofit/>
          </a:bodyPr>
          <a:lstStyle/>
          <a:p>
            <a:pPr marL="0" indent="0">
              <a:buNone/>
            </a:pPr>
            <a:r>
              <a:rPr lang="de-DE" sz="1200" dirty="0">
                <a:solidFill>
                  <a:schemeClr val="bg1"/>
                </a:solidFill>
                <a:latin typeface="Wiener Melange" panose="020B0502020209020204" pitchFamily="34" charset="0"/>
              </a:rPr>
              <a:t>Women in </a:t>
            </a:r>
            <a:r>
              <a:rPr lang="de-DE" sz="1200" dirty="0" err="1">
                <a:solidFill>
                  <a:schemeClr val="bg1"/>
                </a:solidFill>
                <a:latin typeface="Wiener Melange" panose="020B0502020209020204" pitchFamily="34" charset="0"/>
              </a:rPr>
              <a:t>the</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labour</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market</a:t>
            </a:r>
            <a:endParaRPr lang="de-DE" sz="1200" dirty="0">
              <a:solidFill>
                <a:schemeClr val="bg1"/>
              </a:solidFill>
              <a:latin typeface="Wiener Melange" panose="020B0502020209020204" pitchFamily="34" charset="0"/>
            </a:endParaRPr>
          </a:p>
        </p:txBody>
      </p:sp>
      <p:grpSp>
        <p:nvGrpSpPr>
          <p:cNvPr id="20" name="!!Women">
            <a:extLst>
              <a:ext uri="{FF2B5EF4-FFF2-40B4-BE49-F238E27FC236}">
                <a16:creationId xmlns:a16="http://schemas.microsoft.com/office/drawing/2014/main" id="{FF253132-53E0-4D09-A5DB-38D15AFE15FE}"/>
              </a:ext>
            </a:extLst>
          </p:cNvPr>
          <p:cNvGrpSpPr/>
          <p:nvPr/>
        </p:nvGrpSpPr>
        <p:grpSpPr>
          <a:xfrm>
            <a:off x="4828905" y="1745234"/>
            <a:ext cx="1080000" cy="1080000"/>
            <a:chOff x="9625263" y="1491915"/>
            <a:chExt cx="1080000" cy="1080000"/>
          </a:xfrm>
        </p:grpSpPr>
        <p:sp>
          <p:nvSpPr>
            <p:cNvPr id="19" name="Ellipse 18">
              <a:extLst>
                <a:ext uri="{FF2B5EF4-FFF2-40B4-BE49-F238E27FC236}">
                  <a16:creationId xmlns:a16="http://schemas.microsoft.com/office/drawing/2014/main" id="{36414B84-DD25-4E21-8290-37AF056BA25A}"/>
                </a:ext>
              </a:extLst>
            </p:cNvPr>
            <p:cNvSpPr/>
            <p:nvPr/>
          </p:nvSpPr>
          <p:spPr>
            <a:xfrm>
              <a:off x="9625263" y="1491915"/>
              <a:ext cx="1080000" cy="108000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18" descr="Weiblich">
              <a:extLst>
                <a:ext uri="{FF2B5EF4-FFF2-40B4-BE49-F238E27FC236}">
                  <a16:creationId xmlns:a16="http://schemas.microsoft.com/office/drawing/2014/main" id="{96DF91E5-E83A-4CD3-8867-F74D147DA5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5289" y="1695697"/>
              <a:ext cx="707696" cy="707696"/>
            </a:xfrm>
            <a:prstGeom prst="rect">
              <a:avLst/>
            </a:prstGeom>
          </p:spPr>
        </p:pic>
      </p:grpSp>
      <p:grpSp>
        <p:nvGrpSpPr>
          <p:cNvPr id="24" name="!!Vulnerable">
            <a:extLst>
              <a:ext uri="{FF2B5EF4-FFF2-40B4-BE49-F238E27FC236}">
                <a16:creationId xmlns:a16="http://schemas.microsoft.com/office/drawing/2014/main" id="{F6B13236-5CF5-432B-9E66-1793C77CDA7C}"/>
              </a:ext>
            </a:extLst>
          </p:cNvPr>
          <p:cNvGrpSpPr/>
          <p:nvPr/>
        </p:nvGrpSpPr>
        <p:grpSpPr>
          <a:xfrm>
            <a:off x="6600726" y="2849450"/>
            <a:ext cx="1080000" cy="1080000"/>
            <a:chOff x="10224416" y="2406399"/>
            <a:chExt cx="1080000" cy="1080000"/>
          </a:xfrm>
        </p:grpSpPr>
        <p:sp>
          <p:nvSpPr>
            <p:cNvPr id="21" name="Ellipse 20">
              <a:extLst>
                <a:ext uri="{FF2B5EF4-FFF2-40B4-BE49-F238E27FC236}">
                  <a16:creationId xmlns:a16="http://schemas.microsoft.com/office/drawing/2014/main" id="{212F9BEA-DDDC-4F9F-A2B0-067F500D277D}"/>
                </a:ext>
              </a:extLst>
            </p:cNvPr>
            <p:cNvSpPr/>
            <p:nvPr/>
          </p:nvSpPr>
          <p:spPr>
            <a:xfrm>
              <a:off x="10224416" y="2406399"/>
              <a:ext cx="1080000" cy="108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Universeller Zugriff">
              <a:extLst>
                <a:ext uri="{FF2B5EF4-FFF2-40B4-BE49-F238E27FC236}">
                  <a16:creationId xmlns:a16="http://schemas.microsoft.com/office/drawing/2014/main" id="{4C7BB7AE-4603-4A55-910C-73B2F7FA81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2231" y="2681440"/>
              <a:ext cx="584370" cy="584370"/>
            </a:xfrm>
            <a:prstGeom prst="rect">
              <a:avLst/>
            </a:prstGeom>
          </p:spPr>
        </p:pic>
      </p:grpSp>
      <p:grpSp>
        <p:nvGrpSpPr>
          <p:cNvPr id="25" name="!!Digitalisation">
            <a:extLst>
              <a:ext uri="{FF2B5EF4-FFF2-40B4-BE49-F238E27FC236}">
                <a16:creationId xmlns:a16="http://schemas.microsoft.com/office/drawing/2014/main" id="{750A3A48-0EB0-406D-B1E7-8E613A99A14B}"/>
              </a:ext>
            </a:extLst>
          </p:cNvPr>
          <p:cNvGrpSpPr/>
          <p:nvPr/>
        </p:nvGrpSpPr>
        <p:grpSpPr>
          <a:xfrm>
            <a:off x="4755326" y="4068659"/>
            <a:ext cx="1080000" cy="1080000"/>
            <a:chOff x="10854491" y="4746207"/>
            <a:chExt cx="1080000" cy="1080000"/>
          </a:xfrm>
        </p:grpSpPr>
        <p:sp>
          <p:nvSpPr>
            <p:cNvPr id="23" name="Ellipse 22">
              <a:extLst>
                <a:ext uri="{FF2B5EF4-FFF2-40B4-BE49-F238E27FC236}">
                  <a16:creationId xmlns:a16="http://schemas.microsoft.com/office/drawing/2014/main" id="{31A2DC62-18ED-4E6A-AB3B-401E28A48AFB}"/>
                </a:ext>
              </a:extLst>
            </p:cNvPr>
            <p:cNvSpPr/>
            <p:nvPr/>
          </p:nvSpPr>
          <p:spPr>
            <a:xfrm>
              <a:off x="10854491" y="4746207"/>
              <a:ext cx="1080000" cy="108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descr="Drahtlos">
              <a:extLst>
                <a:ext uri="{FF2B5EF4-FFF2-40B4-BE49-F238E27FC236}">
                  <a16:creationId xmlns:a16="http://schemas.microsoft.com/office/drawing/2014/main" id="{78E685FD-9F0F-4B75-8B68-D0F36B7AC9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22930" y="4909219"/>
              <a:ext cx="731922" cy="731922"/>
            </a:xfrm>
            <a:prstGeom prst="rect">
              <a:avLst/>
            </a:prstGeom>
          </p:spPr>
        </p:pic>
      </p:grpSp>
      <p:grpSp>
        <p:nvGrpSpPr>
          <p:cNvPr id="27" name="!!Ageing">
            <a:extLst>
              <a:ext uri="{FF2B5EF4-FFF2-40B4-BE49-F238E27FC236}">
                <a16:creationId xmlns:a16="http://schemas.microsoft.com/office/drawing/2014/main" id="{80D8F833-B4F5-4B92-9234-A8EDF14113F4}"/>
              </a:ext>
            </a:extLst>
          </p:cNvPr>
          <p:cNvGrpSpPr/>
          <p:nvPr/>
        </p:nvGrpSpPr>
        <p:grpSpPr>
          <a:xfrm>
            <a:off x="6600726" y="5447038"/>
            <a:ext cx="1080000" cy="1080000"/>
            <a:chOff x="9581147" y="4195180"/>
            <a:chExt cx="1080000" cy="1080000"/>
          </a:xfrm>
        </p:grpSpPr>
        <p:sp>
          <p:nvSpPr>
            <p:cNvPr id="26" name="Ellipse 25">
              <a:extLst>
                <a:ext uri="{FF2B5EF4-FFF2-40B4-BE49-F238E27FC236}">
                  <a16:creationId xmlns:a16="http://schemas.microsoft.com/office/drawing/2014/main" id="{26F03A76-90B3-459B-A824-55AE3EB9AC67}"/>
                </a:ext>
              </a:extLst>
            </p:cNvPr>
            <p:cNvSpPr/>
            <p:nvPr/>
          </p:nvSpPr>
          <p:spPr>
            <a:xfrm>
              <a:off x="9581147" y="4195180"/>
              <a:ext cx="1080000" cy="1080000"/>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descr="Mann mit Stock">
              <a:extLst>
                <a:ext uri="{FF2B5EF4-FFF2-40B4-BE49-F238E27FC236}">
                  <a16:creationId xmlns:a16="http://schemas.microsoft.com/office/drawing/2014/main" id="{E33E15B2-B17C-42CF-BEAC-C643251FB7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28542" y="4350086"/>
              <a:ext cx="792241" cy="792241"/>
            </a:xfrm>
            <a:prstGeom prst="rect">
              <a:avLst/>
            </a:prstGeom>
          </p:spPr>
        </p:pic>
      </p:grpSp>
      <p:grpSp>
        <p:nvGrpSpPr>
          <p:cNvPr id="29" name="!!SI">
            <a:extLst>
              <a:ext uri="{FF2B5EF4-FFF2-40B4-BE49-F238E27FC236}">
                <a16:creationId xmlns:a16="http://schemas.microsoft.com/office/drawing/2014/main" id="{AB2753CF-7B6E-41E9-B2C3-40A643977630}"/>
              </a:ext>
            </a:extLst>
          </p:cNvPr>
          <p:cNvGrpSpPr/>
          <p:nvPr/>
        </p:nvGrpSpPr>
        <p:grpSpPr>
          <a:xfrm>
            <a:off x="10543680" y="5450975"/>
            <a:ext cx="1080000" cy="1080000"/>
            <a:chOff x="5769395" y="3194344"/>
            <a:chExt cx="1080000" cy="1080000"/>
          </a:xfrm>
        </p:grpSpPr>
        <p:sp>
          <p:nvSpPr>
            <p:cNvPr id="28" name="Ellipse 27">
              <a:extLst>
                <a:ext uri="{FF2B5EF4-FFF2-40B4-BE49-F238E27FC236}">
                  <a16:creationId xmlns:a16="http://schemas.microsoft.com/office/drawing/2014/main" id="{8EC2F086-E3F0-45BE-B380-3E83A599CD6F}"/>
                </a:ext>
              </a:extLst>
            </p:cNvPr>
            <p:cNvSpPr/>
            <p:nvPr/>
          </p:nvSpPr>
          <p:spPr>
            <a:xfrm>
              <a:off x="5769395" y="3194344"/>
              <a:ext cx="1080000" cy="108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descr="Gruppenbrainstorming">
              <a:extLst>
                <a:ext uri="{FF2B5EF4-FFF2-40B4-BE49-F238E27FC236}">
                  <a16:creationId xmlns:a16="http://schemas.microsoft.com/office/drawing/2014/main" id="{F138FCFC-9EB6-4D30-B250-A210AD0CDAD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52195" y="3236324"/>
              <a:ext cx="914400" cy="914400"/>
            </a:xfrm>
            <a:prstGeom prst="rect">
              <a:avLst/>
            </a:prstGeom>
          </p:spPr>
        </p:pic>
      </p:grpSp>
      <p:grpSp>
        <p:nvGrpSpPr>
          <p:cNvPr id="31" name="!!Learning">
            <a:extLst>
              <a:ext uri="{FF2B5EF4-FFF2-40B4-BE49-F238E27FC236}">
                <a16:creationId xmlns:a16="http://schemas.microsoft.com/office/drawing/2014/main" id="{DB9FBB15-5DFC-4449-81AF-00F44890870C}"/>
              </a:ext>
            </a:extLst>
          </p:cNvPr>
          <p:cNvGrpSpPr/>
          <p:nvPr/>
        </p:nvGrpSpPr>
        <p:grpSpPr>
          <a:xfrm>
            <a:off x="10552561" y="2910907"/>
            <a:ext cx="1080000" cy="1080000"/>
            <a:chOff x="8644942" y="3075741"/>
            <a:chExt cx="1080000" cy="1080000"/>
          </a:xfrm>
        </p:grpSpPr>
        <p:sp>
          <p:nvSpPr>
            <p:cNvPr id="30" name="Ellipse 29">
              <a:extLst>
                <a:ext uri="{FF2B5EF4-FFF2-40B4-BE49-F238E27FC236}">
                  <a16:creationId xmlns:a16="http://schemas.microsoft.com/office/drawing/2014/main" id="{EE9D9056-66A6-4172-BFDA-17A90F8A2642}"/>
                </a:ext>
              </a:extLst>
            </p:cNvPr>
            <p:cNvSpPr/>
            <p:nvPr/>
          </p:nvSpPr>
          <p:spPr>
            <a:xfrm>
              <a:off x="8644942" y="3075741"/>
              <a:ext cx="1080000" cy="10800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Klassenzimmer">
              <a:extLst>
                <a:ext uri="{FF2B5EF4-FFF2-40B4-BE49-F238E27FC236}">
                  <a16:creationId xmlns:a16="http://schemas.microsoft.com/office/drawing/2014/main" id="{D75203B4-7185-416E-A5BE-66F6A39D7CA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69976" y="3194344"/>
              <a:ext cx="812172" cy="812172"/>
            </a:xfrm>
            <a:prstGeom prst="rect">
              <a:avLst/>
            </a:prstGeom>
          </p:spPr>
        </p:pic>
      </p:grpSp>
      <p:grpSp>
        <p:nvGrpSpPr>
          <p:cNvPr id="37" name="!!Entrepreneurship">
            <a:extLst>
              <a:ext uri="{FF2B5EF4-FFF2-40B4-BE49-F238E27FC236}">
                <a16:creationId xmlns:a16="http://schemas.microsoft.com/office/drawing/2014/main" id="{D123D1F2-CAC2-4A26-B016-0D99E1D81FEC}"/>
              </a:ext>
            </a:extLst>
          </p:cNvPr>
          <p:cNvGrpSpPr/>
          <p:nvPr/>
        </p:nvGrpSpPr>
        <p:grpSpPr>
          <a:xfrm>
            <a:off x="8562282" y="4056052"/>
            <a:ext cx="1080000" cy="1080000"/>
            <a:chOff x="7748791" y="5474036"/>
            <a:chExt cx="1080000" cy="1080000"/>
          </a:xfrm>
        </p:grpSpPr>
        <p:sp>
          <p:nvSpPr>
            <p:cNvPr id="32" name="Ellipse 31">
              <a:extLst>
                <a:ext uri="{FF2B5EF4-FFF2-40B4-BE49-F238E27FC236}">
                  <a16:creationId xmlns:a16="http://schemas.microsoft.com/office/drawing/2014/main" id="{FAB0D7E6-44F5-4F6F-8E9B-33A8B09B4F9F}"/>
                </a:ext>
              </a:extLst>
            </p:cNvPr>
            <p:cNvSpPr/>
            <p:nvPr/>
          </p:nvSpPr>
          <p:spPr>
            <a:xfrm>
              <a:off x="7748791" y="5474036"/>
              <a:ext cx="1080000" cy="108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597EB46C-5FE2-44BD-8DF9-2072E0DC28F1}"/>
                </a:ext>
              </a:extLst>
            </p:cNvPr>
            <p:cNvGrpSpPr/>
            <p:nvPr/>
          </p:nvGrpSpPr>
          <p:grpSpPr>
            <a:xfrm>
              <a:off x="7941802" y="5615126"/>
              <a:ext cx="726244" cy="902355"/>
              <a:chOff x="7932482" y="4198313"/>
              <a:chExt cx="726244" cy="902355"/>
            </a:xfrm>
          </p:grpSpPr>
          <p:pic>
            <p:nvPicPr>
              <p:cNvPr id="16" name="Grafik 15" descr="Pflanze">
                <a:extLst>
                  <a:ext uri="{FF2B5EF4-FFF2-40B4-BE49-F238E27FC236}">
                    <a16:creationId xmlns:a16="http://schemas.microsoft.com/office/drawing/2014/main" id="{CB3C6469-1F9E-4393-A841-A105CB03896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63755" y="4198313"/>
                <a:ext cx="485754" cy="485756"/>
              </a:xfrm>
              <a:prstGeom prst="rect">
                <a:avLst/>
              </a:prstGeom>
            </p:spPr>
          </p:pic>
          <p:pic>
            <p:nvPicPr>
              <p:cNvPr id="17" name="Grafik 16" descr="Offene Hand">
                <a:extLst>
                  <a:ext uri="{FF2B5EF4-FFF2-40B4-BE49-F238E27FC236}">
                    <a16:creationId xmlns:a16="http://schemas.microsoft.com/office/drawing/2014/main" id="{27922FAB-7A69-4D7A-AE57-B70AA9F1FE7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32482" y="4374424"/>
                <a:ext cx="726244" cy="726244"/>
              </a:xfrm>
              <a:prstGeom prst="rect">
                <a:avLst/>
              </a:prstGeom>
            </p:spPr>
          </p:pic>
        </p:grpSp>
      </p:grpSp>
      <p:grpSp>
        <p:nvGrpSpPr>
          <p:cNvPr id="35" name="!!Training">
            <a:extLst>
              <a:ext uri="{FF2B5EF4-FFF2-40B4-BE49-F238E27FC236}">
                <a16:creationId xmlns:a16="http://schemas.microsoft.com/office/drawing/2014/main" id="{35E55FEB-6164-4416-B955-C4039CF0BBC1}"/>
              </a:ext>
            </a:extLst>
          </p:cNvPr>
          <p:cNvGrpSpPr/>
          <p:nvPr/>
        </p:nvGrpSpPr>
        <p:grpSpPr>
          <a:xfrm>
            <a:off x="8445851" y="1802538"/>
            <a:ext cx="1080000" cy="1080000"/>
            <a:chOff x="6723113" y="4512639"/>
            <a:chExt cx="1080000" cy="1080000"/>
          </a:xfrm>
        </p:grpSpPr>
        <p:sp>
          <p:nvSpPr>
            <p:cNvPr id="34" name="Ellipse 33">
              <a:extLst>
                <a:ext uri="{FF2B5EF4-FFF2-40B4-BE49-F238E27FC236}">
                  <a16:creationId xmlns:a16="http://schemas.microsoft.com/office/drawing/2014/main" id="{8AA23B18-FF7C-47FB-9ADB-E127A49916C2}"/>
                </a:ext>
              </a:extLst>
            </p:cNvPr>
            <p:cNvSpPr/>
            <p:nvPr/>
          </p:nvSpPr>
          <p:spPr>
            <a:xfrm>
              <a:off x="6723113" y="4512639"/>
              <a:ext cx="1080000" cy="1080000"/>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Elektriker">
              <a:extLst>
                <a:ext uri="{FF2B5EF4-FFF2-40B4-BE49-F238E27FC236}">
                  <a16:creationId xmlns:a16="http://schemas.microsoft.com/office/drawing/2014/main" id="{7F2918E9-895C-4C4A-922B-DB9FF79160F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921235" y="4710761"/>
              <a:ext cx="683755" cy="683755"/>
            </a:xfrm>
            <a:prstGeom prst="rect">
              <a:avLst/>
            </a:prstGeom>
          </p:spPr>
        </p:pic>
      </p:grpSp>
      <p:sp>
        <p:nvSpPr>
          <p:cNvPr id="38" name="!!LabelVulnerable">
            <a:extLst>
              <a:ext uri="{FF2B5EF4-FFF2-40B4-BE49-F238E27FC236}">
                <a16:creationId xmlns:a16="http://schemas.microsoft.com/office/drawing/2014/main" id="{8CA202E6-CFC9-4704-A42E-9141BC30B54C}"/>
              </a:ext>
            </a:extLst>
          </p:cNvPr>
          <p:cNvSpPr txBox="1">
            <a:spLocks/>
          </p:cNvSpPr>
          <p:nvPr/>
        </p:nvSpPr>
        <p:spPr>
          <a:xfrm>
            <a:off x="4334018" y="3388888"/>
            <a:ext cx="2178090" cy="639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Inclusion</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of</a:t>
            </a:r>
            <a:r>
              <a:rPr lang="de-DE" sz="1200" dirty="0">
                <a:solidFill>
                  <a:schemeClr val="bg1"/>
                </a:solidFill>
                <a:latin typeface="Wiener Melange" panose="020B0502020209020204" pitchFamily="34" charset="0"/>
              </a:rPr>
              <a:t> Roma/ vulnerable </a:t>
            </a:r>
            <a:r>
              <a:rPr lang="de-DE" sz="1200" dirty="0" err="1">
                <a:solidFill>
                  <a:schemeClr val="bg1"/>
                </a:solidFill>
                <a:latin typeface="Wiener Melange" panose="020B0502020209020204" pitchFamily="34" charset="0"/>
              </a:rPr>
              <a:t>groups</a:t>
            </a:r>
            <a:endParaRPr lang="de-DE" sz="1200" dirty="0">
              <a:solidFill>
                <a:schemeClr val="bg1"/>
              </a:solidFill>
              <a:latin typeface="Wiener Melange" panose="020B0502020209020204" pitchFamily="34" charset="0"/>
            </a:endParaRPr>
          </a:p>
        </p:txBody>
      </p:sp>
      <p:sp>
        <p:nvSpPr>
          <p:cNvPr id="40" name="!!LabelLearning">
            <a:extLst>
              <a:ext uri="{FF2B5EF4-FFF2-40B4-BE49-F238E27FC236}">
                <a16:creationId xmlns:a16="http://schemas.microsoft.com/office/drawing/2014/main" id="{BE526146-CBAA-46A9-BB7D-550D2C77EACB}"/>
              </a:ext>
            </a:extLst>
          </p:cNvPr>
          <p:cNvSpPr txBox="1">
            <a:spLocks/>
          </p:cNvSpPr>
          <p:nvPr/>
        </p:nvSpPr>
        <p:spPr>
          <a:xfrm>
            <a:off x="8400180" y="3614825"/>
            <a:ext cx="7126705" cy="336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a:solidFill>
                  <a:schemeClr val="bg1"/>
                </a:solidFill>
                <a:latin typeface="Wiener Melange" panose="020B0502020209020204" pitchFamily="34" charset="0"/>
              </a:rPr>
              <a:t>Life-</a:t>
            </a:r>
            <a:r>
              <a:rPr lang="de-DE" sz="1200" dirty="0" err="1">
                <a:solidFill>
                  <a:schemeClr val="bg1"/>
                </a:solidFill>
                <a:latin typeface="Wiener Melange" panose="020B0502020209020204" pitchFamily="34" charset="0"/>
              </a:rPr>
              <a:t>long</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learning</a:t>
            </a:r>
            <a:endParaRPr lang="de-DE" sz="1200" dirty="0">
              <a:solidFill>
                <a:schemeClr val="bg1"/>
              </a:solidFill>
              <a:latin typeface="Wiener Melange" panose="020B0502020209020204" pitchFamily="34" charset="0"/>
            </a:endParaRPr>
          </a:p>
        </p:txBody>
      </p:sp>
      <p:sp>
        <p:nvSpPr>
          <p:cNvPr id="41" name="!!LabelSI">
            <a:extLst>
              <a:ext uri="{FF2B5EF4-FFF2-40B4-BE49-F238E27FC236}">
                <a16:creationId xmlns:a16="http://schemas.microsoft.com/office/drawing/2014/main" id="{D59F717D-2180-4676-93B8-2A88A5808319}"/>
              </a:ext>
            </a:extLst>
          </p:cNvPr>
          <p:cNvSpPr txBox="1">
            <a:spLocks/>
          </p:cNvSpPr>
          <p:nvPr/>
        </p:nvSpPr>
        <p:spPr>
          <a:xfrm>
            <a:off x="8359768" y="6157395"/>
            <a:ext cx="1690866" cy="2499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Social</a:t>
            </a:r>
            <a:r>
              <a:rPr lang="de-DE" sz="1200" dirty="0">
                <a:solidFill>
                  <a:schemeClr val="bg1"/>
                </a:solidFill>
                <a:latin typeface="Wiener Melange" panose="020B0502020209020204" pitchFamily="34" charset="0"/>
              </a:rPr>
              <a:t> Innovation</a:t>
            </a:r>
          </a:p>
        </p:txBody>
      </p:sp>
      <p:sp>
        <p:nvSpPr>
          <p:cNvPr id="42" name="!!LabelAgeing">
            <a:extLst>
              <a:ext uri="{FF2B5EF4-FFF2-40B4-BE49-F238E27FC236}">
                <a16:creationId xmlns:a16="http://schemas.microsoft.com/office/drawing/2014/main" id="{E668EFD1-BA65-4A91-A97F-2ACDE186E875}"/>
              </a:ext>
            </a:extLst>
          </p:cNvPr>
          <p:cNvSpPr txBox="1">
            <a:spLocks/>
          </p:cNvSpPr>
          <p:nvPr/>
        </p:nvSpPr>
        <p:spPr>
          <a:xfrm>
            <a:off x="4410627" y="6147933"/>
            <a:ext cx="2826896" cy="314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Ageing</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population</a:t>
            </a:r>
            <a:endParaRPr lang="de-DE" sz="1200" dirty="0">
              <a:solidFill>
                <a:schemeClr val="bg1"/>
              </a:solidFill>
              <a:latin typeface="Wiener Melange" panose="020B0502020209020204" pitchFamily="34" charset="0"/>
            </a:endParaRPr>
          </a:p>
        </p:txBody>
      </p:sp>
      <p:sp>
        <p:nvSpPr>
          <p:cNvPr id="43" name="!!LabelDigitalisation">
            <a:extLst>
              <a:ext uri="{FF2B5EF4-FFF2-40B4-BE49-F238E27FC236}">
                <a16:creationId xmlns:a16="http://schemas.microsoft.com/office/drawing/2014/main" id="{FCFCF1D5-0A69-46C5-B0AD-1F0E61D4F2F1}"/>
              </a:ext>
            </a:extLst>
          </p:cNvPr>
          <p:cNvSpPr txBox="1">
            <a:spLocks/>
          </p:cNvSpPr>
          <p:nvPr/>
        </p:nvSpPr>
        <p:spPr>
          <a:xfrm>
            <a:off x="7101359" y="4782166"/>
            <a:ext cx="2112791" cy="331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Digitalisation</a:t>
            </a:r>
            <a:endParaRPr lang="de-DE" sz="1200" dirty="0">
              <a:solidFill>
                <a:schemeClr val="bg1"/>
              </a:solidFill>
              <a:latin typeface="Wiener Melange" panose="020B0502020209020204" pitchFamily="34" charset="0"/>
            </a:endParaRPr>
          </a:p>
          <a:p>
            <a:pPr marL="0" indent="0">
              <a:buFont typeface="Arial" panose="020B0604020202020204" pitchFamily="34" charset="0"/>
              <a:buNone/>
            </a:pPr>
            <a:endParaRPr lang="de-DE" sz="1200" dirty="0">
              <a:solidFill>
                <a:schemeClr val="bg1"/>
              </a:solidFill>
              <a:latin typeface="Wiener Melange" panose="020B0502020209020204" pitchFamily="34" charset="0"/>
            </a:endParaRPr>
          </a:p>
        </p:txBody>
      </p:sp>
      <p:sp>
        <p:nvSpPr>
          <p:cNvPr id="44" name="!!LabelTraining">
            <a:extLst>
              <a:ext uri="{FF2B5EF4-FFF2-40B4-BE49-F238E27FC236}">
                <a16:creationId xmlns:a16="http://schemas.microsoft.com/office/drawing/2014/main" id="{16B6592E-386E-4192-A925-7D740DBD3557}"/>
              </a:ext>
            </a:extLst>
          </p:cNvPr>
          <p:cNvSpPr txBox="1">
            <a:spLocks/>
          </p:cNvSpPr>
          <p:nvPr/>
        </p:nvSpPr>
        <p:spPr>
          <a:xfrm>
            <a:off x="10281119" y="2486253"/>
            <a:ext cx="1695464" cy="2318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Vocational</a:t>
            </a:r>
            <a:r>
              <a:rPr lang="de-DE" sz="1200" dirty="0">
                <a:solidFill>
                  <a:schemeClr val="bg1"/>
                </a:solidFill>
                <a:latin typeface="Wiener Melange" panose="020B0502020209020204" pitchFamily="34" charset="0"/>
              </a:rPr>
              <a:t> Training</a:t>
            </a:r>
          </a:p>
        </p:txBody>
      </p:sp>
      <p:sp>
        <p:nvSpPr>
          <p:cNvPr id="45" name="!!LabelEntrepreneurship">
            <a:extLst>
              <a:ext uri="{FF2B5EF4-FFF2-40B4-BE49-F238E27FC236}">
                <a16:creationId xmlns:a16="http://schemas.microsoft.com/office/drawing/2014/main" id="{67941C70-0B3B-4E18-A4EC-753782A7DA26}"/>
              </a:ext>
            </a:extLst>
          </p:cNvPr>
          <p:cNvSpPr txBox="1">
            <a:spLocks/>
          </p:cNvSpPr>
          <p:nvPr/>
        </p:nvSpPr>
        <p:spPr>
          <a:xfrm>
            <a:off x="10157661" y="4752760"/>
            <a:ext cx="1970591" cy="2492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Social</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entrepreneurship</a:t>
            </a:r>
            <a:endParaRPr lang="de-DE" sz="1200" dirty="0">
              <a:solidFill>
                <a:schemeClr val="bg1"/>
              </a:solidFill>
              <a:latin typeface="Wiener Melange" panose="020B0502020209020204" pitchFamily="34" charset="0"/>
            </a:endParaRPr>
          </a:p>
        </p:txBody>
      </p:sp>
      <p:cxnSp>
        <p:nvCxnSpPr>
          <p:cNvPr id="46" name="!!!Line">
            <a:extLst>
              <a:ext uri="{FF2B5EF4-FFF2-40B4-BE49-F238E27FC236}">
                <a16:creationId xmlns:a16="http://schemas.microsoft.com/office/drawing/2014/main" id="{1135AD54-0130-4636-B22E-003695B2FCB4}"/>
              </a:ext>
            </a:extLst>
          </p:cNvPr>
          <p:cNvCxnSpPr/>
          <p:nvPr/>
        </p:nvCxnSpPr>
        <p:spPr>
          <a:xfrm flipV="1">
            <a:off x="5591448" y="2723014"/>
            <a:ext cx="2592000"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7" name="!!!Line">
            <a:extLst>
              <a:ext uri="{FF2B5EF4-FFF2-40B4-BE49-F238E27FC236}">
                <a16:creationId xmlns:a16="http://schemas.microsoft.com/office/drawing/2014/main" id="{690A384F-63E5-4CA5-A6C9-BF47E8F79CD6}"/>
              </a:ext>
            </a:extLst>
          </p:cNvPr>
          <p:cNvCxnSpPr/>
          <p:nvPr/>
        </p:nvCxnSpPr>
        <p:spPr>
          <a:xfrm flipV="1">
            <a:off x="4410627" y="3799819"/>
            <a:ext cx="25920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Line">
            <a:extLst>
              <a:ext uri="{FF2B5EF4-FFF2-40B4-BE49-F238E27FC236}">
                <a16:creationId xmlns:a16="http://schemas.microsoft.com/office/drawing/2014/main" id="{9461689B-9659-4287-8D6D-975DDF12FC40}"/>
              </a:ext>
            </a:extLst>
          </p:cNvPr>
          <p:cNvCxnSpPr/>
          <p:nvPr/>
        </p:nvCxnSpPr>
        <p:spPr>
          <a:xfrm flipV="1">
            <a:off x="5552541" y="5036130"/>
            <a:ext cx="2592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Line">
            <a:extLst>
              <a:ext uri="{FF2B5EF4-FFF2-40B4-BE49-F238E27FC236}">
                <a16:creationId xmlns:a16="http://schemas.microsoft.com/office/drawing/2014/main" id="{B263BCFD-CEC1-4650-8DE9-A82FDD228E2A}"/>
              </a:ext>
            </a:extLst>
          </p:cNvPr>
          <p:cNvCxnSpPr/>
          <p:nvPr/>
        </p:nvCxnSpPr>
        <p:spPr>
          <a:xfrm flipV="1">
            <a:off x="4489719" y="6393653"/>
            <a:ext cx="259200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0" name="!!!Line">
            <a:extLst>
              <a:ext uri="{FF2B5EF4-FFF2-40B4-BE49-F238E27FC236}">
                <a16:creationId xmlns:a16="http://schemas.microsoft.com/office/drawing/2014/main" id="{38C47A53-D67B-45C9-A80D-02E0A49CBF40}"/>
              </a:ext>
            </a:extLst>
          </p:cNvPr>
          <p:cNvCxnSpPr/>
          <p:nvPr/>
        </p:nvCxnSpPr>
        <p:spPr>
          <a:xfrm flipV="1">
            <a:off x="8400180" y="6393653"/>
            <a:ext cx="25920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Line">
            <a:extLst>
              <a:ext uri="{FF2B5EF4-FFF2-40B4-BE49-F238E27FC236}">
                <a16:creationId xmlns:a16="http://schemas.microsoft.com/office/drawing/2014/main" id="{6584EDB2-FB6F-48E3-B2D1-8C1CA00C81FE}"/>
              </a:ext>
            </a:extLst>
          </p:cNvPr>
          <p:cNvCxnSpPr/>
          <p:nvPr/>
        </p:nvCxnSpPr>
        <p:spPr>
          <a:xfrm flipV="1">
            <a:off x="8400180" y="3826917"/>
            <a:ext cx="2592000" cy="0"/>
          </a:xfrm>
          <a:prstGeom prst="line">
            <a:avLst/>
          </a:prstGeom>
          <a:ln>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52" name="!!!Line">
            <a:extLst>
              <a:ext uri="{FF2B5EF4-FFF2-40B4-BE49-F238E27FC236}">
                <a16:creationId xmlns:a16="http://schemas.microsoft.com/office/drawing/2014/main" id="{CD58FEE5-EC3F-427C-8379-C9BF137151AB}"/>
              </a:ext>
            </a:extLst>
          </p:cNvPr>
          <p:cNvCxnSpPr/>
          <p:nvPr/>
        </p:nvCxnSpPr>
        <p:spPr>
          <a:xfrm flipV="1">
            <a:off x="9337645" y="5017844"/>
            <a:ext cx="2592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Line">
            <a:extLst>
              <a:ext uri="{FF2B5EF4-FFF2-40B4-BE49-F238E27FC236}">
                <a16:creationId xmlns:a16="http://schemas.microsoft.com/office/drawing/2014/main" id="{71389113-95D4-46EB-A5A2-1CF1F29E44A3}"/>
              </a:ext>
            </a:extLst>
          </p:cNvPr>
          <p:cNvCxnSpPr/>
          <p:nvPr/>
        </p:nvCxnSpPr>
        <p:spPr>
          <a:xfrm flipV="1">
            <a:off x="9040561" y="2757307"/>
            <a:ext cx="2592000" cy="0"/>
          </a:xfrm>
          <a:prstGeom prst="line">
            <a:avLst/>
          </a:prstGeom>
          <a:ln>
            <a:solidFill>
              <a:srgbClr val="99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280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5207" y="-3493"/>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3" y="365125"/>
            <a:ext cx="7028735" cy="1325563"/>
          </a:xfrm>
        </p:spPr>
        <p:txBody>
          <a:bodyPr>
            <a:normAutofit/>
          </a:bodyPr>
          <a:lstStyle/>
          <a:p>
            <a:r>
              <a:rPr lang="de-DE" sz="3200" dirty="0">
                <a:solidFill>
                  <a:schemeClr val="bg1"/>
                </a:solidFill>
                <a:latin typeface="Wiener Melange" panose="020B0502020209020204" pitchFamily="34" charset="0"/>
              </a:rPr>
              <a:t>Topics </a:t>
            </a:r>
            <a:r>
              <a:rPr lang="de-DE" sz="3200" dirty="0" err="1">
                <a:solidFill>
                  <a:schemeClr val="bg1"/>
                </a:solidFill>
                <a:latin typeface="Wiener Melange" panose="020B0502020209020204" pitchFamily="34" charset="0"/>
              </a:rPr>
              <a:t>for</a:t>
            </a:r>
            <a:r>
              <a:rPr lang="de-DE" sz="3200" dirty="0">
                <a:solidFill>
                  <a:schemeClr val="bg1"/>
                </a:solidFill>
                <a:latin typeface="Wiener Melange" panose="020B0502020209020204" pitchFamily="34" charset="0"/>
              </a:rPr>
              <a:t> 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pic>
        <p:nvPicPr>
          <p:cNvPr id="7" name="Grafik 6">
            <a:extLst>
              <a:ext uri="{FF2B5EF4-FFF2-40B4-BE49-F238E27FC236}">
                <a16:creationId xmlns:a16="http://schemas.microsoft.com/office/drawing/2014/main" id="{E417484C-26B3-43D4-A2C1-EC9FB9D42036}"/>
              </a:ext>
            </a:extLst>
          </p:cNvPr>
          <p:cNvPicPr>
            <a:picLocks noChangeAspect="1"/>
          </p:cNvPicPr>
          <p:nvPr/>
        </p:nvPicPr>
        <p:blipFill rotWithShape="1">
          <a:blip r:embed="rId2">
            <a:extLst>
              <a:ext uri="{28A0092B-C50C-407E-A947-70E740481C1C}">
                <a14:useLocalDpi xmlns:a14="http://schemas.microsoft.com/office/drawing/2010/main" val="0"/>
              </a:ext>
            </a:extLst>
          </a:blip>
          <a:srcRect l="7643"/>
          <a:stretch/>
        </p:blipFill>
        <p:spPr>
          <a:xfrm>
            <a:off x="0" y="0"/>
            <a:ext cx="4223084" cy="6858000"/>
          </a:xfrm>
          <a:prstGeom prst="rect">
            <a:avLst/>
          </a:prstGeom>
        </p:spPr>
      </p:pic>
      <p:sp>
        <p:nvSpPr>
          <p:cNvPr id="8" name="!!LabelWomen">
            <a:extLst>
              <a:ext uri="{FF2B5EF4-FFF2-40B4-BE49-F238E27FC236}">
                <a16:creationId xmlns:a16="http://schemas.microsoft.com/office/drawing/2014/main" id="{570117DC-AEA7-4A6C-94D5-AE4895CAFC26}"/>
              </a:ext>
            </a:extLst>
          </p:cNvPr>
          <p:cNvSpPr>
            <a:spLocks noGrp="1"/>
          </p:cNvSpPr>
          <p:nvPr>
            <p:ph idx="1"/>
          </p:nvPr>
        </p:nvSpPr>
        <p:spPr>
          <a:xfrm>
            <a:off x="6088507" y="2461288"/>
            <a:ext cx="2177742" cy="290185"/>
          </a:xfrm>
        </p:spPr>
        <p:txBody>
          <a:bodyPr>
            <a:normAutofit/>
          </a:bodyPr>
          <a:lstStyle/>
          <a:p>
            <a:pPr marL="0" indent="0">
              <a:buNone/>
            </a:pPr>
            <a:r>
              <a:rPr lang="de-DE" sz="1200" dirty="0">
                <a:solidFill>
                  <a:schemeClr val="bg1"/>
                </a:solidFill>
                <a:latin typeface="Wiener Melange" panose="020B0502020209020204" pitchFamily="34" charset="0"/>
              </a:rPr>
              <a:t>Women in </a:t>
            </a:r>
            <a:r>
              <a:rPr lang="de-DE" sz="1200" dirty="0" err="1">
                <a:solidFill>
                  <a:schemeClr val="bg1"/>
                </a:solidFill>
                <a:latin typeface="Wiener Melange" panose="020B0502020209020204" pitchFamily="34" charset="0"/>
              </a:rPr>
              <a:t>the</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labour</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market</a:t>
            </a:r>
            <a:endParaRPr lang="de-DE" sz="1200" dirty="0">
              <a:solidFill>
                <a:schemeClr val="bg1"/>
              </a:solidFill>
              <a:latin typeface="Wiener Melange" panose="020B0502020209020204" pitchFamily="34" charset="0"/>
            </a:endParaRPr>
          </a:p>
        </p:txBody>
      </p:sp>
      <p:grpSp>
        <p:nvGrpSpPr>
          <p:cNvPr id="20" name="!!Women">
            <a:extLst>
              <a:ext uri="{FF2B5EF4-FFF2-40B4-BE49-F238E27FC236}">
                <a16:creationId xmlns:a16="http://schemas.microsoft.com/office/drawing/2014/main" id="{FF253132-53E0-4D09-A5DB-38D15AFE15FE}"/>
              </a:ext>
            </a:extLst>
          </p:cNvPr>
          <p:cNvGrpSpPr/>
          <p:nvPr/>
        </p:nvGrpSpPr>
        <p:grpSpPr>
          <a:xfrm>
            <a:off x="4828905" y="1745234"/>
            <a:ext cx="1080000" cy="1080000"/>
            <a:chOff x="9625263" y="1491915"/>
            <a:chExt cx="1080000" cy="1080000"/>
          </a:xfrm>
        </p:grpSpPr>
        <p:sp>
          <p:nvSpPr>
            <p:cNvPr id="19" name="Ellipse 18">
              <a:extLst>
                <a:ext uri="{FF2B5EF4-FFF2-40B4-BE49-F238E27FC236}">
                  <a16:creationId xmlns:a16="http://schemas.microsoft.com/office/drawing/2014/main" id="{36414B84-DD25-4E21-8290-37AF056BA25A}"/>
                </a:ext>
              </a:extLst>
            </p:cNvPr>
            <p:cNvSpPr/>
            <p:nvPr/>
          </p:nvSpPr>
          <p:spPr>
            <a:xfrm>
              <a:off x="9625263" y="1491915"/>
              <a:ext cx="1080000" cy="108000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18" descr="Weiblich">
              <a:extLst>
                <a:ext uri="{FF2B5EF4-FFF2-40B4-BE49-F238E27FC236}">
                  <a16:creationId xmlns:a16="http://schemas.microsoft.com/office/drawing/2014/main" id="{96DF91E5-E83A-4CD3-8867-F74D147DA5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5289" y="1695697"/>
              <a:ext cx="707696" cy="707696"/>
            </a:xfrm>
            <a:prstGeom prst="rect">
              <a:avLst/>
            </a:prstGeom>
          </p:spPr>
        </p:pic>
      </p:grpSp>
      <p:grpSp>
        <p:nvGrpSpPr>
          <p:cNvPr id="24" name="!!Vulnerable">
            <a:extLst>
              <a:ext uri="{FF2B5EF4-FFF2-40B4-BE49-F238E27FC236}">
                <a16:creationId xmlns:a16="http://schemas.microsoft.com/office/drawing/2014/main" id="{F6B13236-5CF5-432B-9E66-1793C77CDA7C}"/>
              </a:ext>
            </a:extLst>
          </p:cNvPr>
          <p:cNvGrpSpPr/>
          <p:nvPr/>
        </p:nvGrpSpPr>
        <p:grpSpPr>
          <a:xfrm>
            <a:off x="6600726" y="2849450"/>
            <a:ext cx="1080000" cy="1080000"/>
            <a:chOff x="10224416" y="2406399"/>
            <a:chExt cx="1080000" cy="1080000"/>
          </a:xfrm>
        </p:grpSpPr>
        <p:sp>
          <p:nvSpPr>
            <p:cNvPr id="21" name="Ellipse 20">
              <a:extLst>
                <a:ext uri="{FF2B5EF4-FFF2-40B4-BE49-F238E27FC236}">
                  <a16:creationId xmlns:a16="http://schemas.microsoft.com/office/drawing/2014/main" id="{212F9BEA-DDDC-4F9F-A2B0-067F500D277D}"/>
                </a:ext>
              </a:extLst>
            </p:cNvPr>
            <p:cNvSpPr/>
            <p:nvPr/>
          </p:nvSpPr>
          <p:spPr>
            <a:xfrm>
              <a:off x="10224416" y="2406399"/>
              <a:ext cx="1080000" cy="108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Universeller Zugriff">
              <a:extLst>
                <a:ext uri="{FF2B5EF4-FFF2-40B4-BE49-F238E27FC236}">
                  <a16:creationId xmlns:a16="http://schemas.microsoft.com/office/drawing/2014/main" id="{4C7BB7AE-4603-4A55-910C-73B2F7FA81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2231" y="2681440"/>
              <a:ext cx="584370" cy="584370"/>
            </a:xfrm>
            <a:prstGeom prst="rect">
              <a:avLst/>
            </a:prstGeom>
          </p:spPr>
        </p:pic>
      </p:grpSp>
      <p:grpSp>
        <p:nvGrpSpPr>
          <p:cNvPr id="25" name="!!Digitalisation">
            <a:extLst>
              <a:ext uri="{FF2B5EF4-FFF2-40B4-BE49-F238E27FC236}">
                <a16:creationId xmlns:a16="http://schemas.microsoft.com/office/drawing/2014/main" id="{750A3A48-0EB0-406D-B1E7-8E613A99A14B}"/>
              </a:ext>
            </a:extLst>
          </p:cNvPr>
          <p:cNvGrpSpPr/>
          <p:nvPr/>
        </p:nvGrpSpPr>
        <p:grpSpPr>
          <a:xfrm>
            <a:off x="4755326" y="4068659"/>
            <a:ext cx="1080000" cy="1080000"/>
            <a:chOff x="10854491" y="4746207"/>
            <a:chExt cx="1080000" cy="1080000"/>
          </a:xfrm>
        </p:grpSpPr>
        <p:sp>
          <p:nvSpPr>
            <p:cNvPr id="23" name="Ellipse 22">
              <a:extLst>
                <a:ext uri="{FF2B5EF4-FFF2-40B4-BE49-F238E27FC236}">
                  <a16:creationId xmlns:a16="http://schemas.microsoft.com/office/drawing/2014/main" id="{31A2DC62-18ED-4E6A-AB3B-401E28A48AFB}"/>
                </a:ext>
              </a:extLst>
            </p:cNvPr>
            <p:cNvSpPr/>
            <p:nvPr/>
          </p:nvSpPr>
          <p:spPr>
            <a:xfrm>
              <a:off x="10854491" y="4746207"/>
              <a:ext cx="1080000" cy="108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descr="Drahtlos">
              <a:extLst>
                <a:ext uri="{FF2B5EF4-FFF2-40B4-BE49-F238E27FC236}">
                  <a16:creationId xmlns:a16="http://schemas.microsoft.com/office/drawing/2014/main" id="{78E685FD-9F0F-4B75-8B68-D0F36B7AC9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22930" y="4909219"/>
              <a:ext cx="731922" cy="731922"/>
            </a:xfrm>
            <a:prstGeom prst="rect">
              <a:avLst/>
            </a:prstGeom>
          </p:spPr>
        </p:pic>
      </p:grpSp>
      <p:grpSp>
        <p:nvGrpSpPr>
          <p:cNvPr id="27" name="!!Ageing">
            <a:extLst>
              <a:ext uri="{FF2B5EF4-FFF2-40B4-BE49-F238E27FC236}">
                <a16:creationId xmlns:a16="http://schemas.microsoft.com/office/drawing/2014/main" id="{80D8F833-B4F5-4B92-9234-A8EDF14113F4}"/>
              </a:ext>
            </a:extLst>
          </p:cNvPr>
          <p:cNvGrpSpPr/>
          <p:nvPr/>
        </p:nvGrpSpPr>
        <p:grpSpPr>
          <a:xfrm>
            <a:off x="6600726" y="5447038"/>
            <a:ext cx="1080000" cy="1080000"/>
            <a:chOff x="9581147" y="4195180"/>
            <a:chExt cx="1080000" cy="1080000"/>
          </a:xfrm>
        </p:grpSpPr>
        <p:sp>
          <p:nvSpPr>
            <p:cNvPr id="26" name="Ellipse 25">
              <a:extLst>
                <a:ext uri="{FF2B5EF4-FFF2-40B4-BE49-F238E27FC236}">
                  <a16:creationId xmlns:a16="http://schemas.microsoft.com/office/drawing/2014/main" id="{26F03A76-90B3-459B-A824-55AE3EB9AC67}"/>
                </a:ext>
              </a:extLst>
            </p:cNvPr>
            <p:cNvSpPr/>
            <p:nvPr/>
          </p:nvSpPr>
          <p:spPr>
            <a:xfrm>
              <a:off x="9581147" y="4195180"/>
              <a:ext cx="1080000" cy="1080000"/>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descr="Mann mit Stock">
              <a:extLst>
                <a:ext uri="{FF2B5EF4-FFF2-40B4-BE49-F238E27FC236}">
                  <a16:creationId xmlns:a16="http://schemas.microsoft.com/office/drawing/2014/main" id="{E33E15B2-B17C-42CF-BEAC-C643251FB7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28542" y="4350086"/>
              <a:ext cx="792241" cy="792241"/>
            </a:xfrm>
            <a:prstGeom prst="rect">
              <a:avLst/>
            </a:prstGeom>
          </p:spPr>
        </p:pic>
      </p:grpSp>
      <p:grpSp>
        <p:nvGrpSpPr>
          <p:cNvPr id="29" name="!!SI">
            <a:extLst>
              <a:ext uri="{FF2B5EF4-FFF2-40B4-BE49-F238E27FC236}">
                <a16:creationId xmlns:a16="http://schemas.microsoft.com/office/drawing/2014/main" id="{AB2753CF-7B6E-41E9-B2C3-40A643977630}"/>
              </a:ext>
            </a:extLst>
          </p:cNvPr>
          <p:cNvGrpSpPr/>
          <p:nvPr/>
        </p:nvGrpSpPr>
        <p:grpSpPr>
          <a:xfrm>
            <a:off x="10543680" y="5450975"/>
            <a:ext cx="1080000" cy="1080000"/>
            <a:chOff x="5769395" y="3194344"/>
            <a:chExt cx="1080000" cy="1080000"/>
          </a:xfrm>
        </p:grpSpPr>
        <p:sp>
          <p:nvSpPr>
            <p:cNvPr id="28" name="Ellipse 27">
              <a:extLst>
                <a:ext uri="{FF2B5EF4-FFF2-40B4-BE49-F238E27FC236}">
                  <a16:creationId xmlns:a16="http://schemas.microsoft.com/office/drawing/2014/main" id="{8EC2F086-E3F0-45BE-B380-3E83A599CD6F}"/>
                </a:ext>
              </a:extLst>
            </p:cNvPr>
            <p:cNvSpPr/>
            <p:nvPr/>
          </p:nvSpPr>
          <p:spPr>
            <a:xfrm>
              <a:off x="5769395" y="3194344"/>
              <a:ext cx="1080000" cy="108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descr="Gruppenbrainstorming">
              <a:extLst>
                <a:ext uri="{FF2B5EF4-FFF2-40B4-BE49-F238E27FC236}">
                  <a16:creationId xmlns:a16="http://schemas.microsoft.com/office/drawing/2014/main" id="{F138FCFC-9EB6-4D30-B250-A210AD0CDAD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52195" y="3236324"/>
              <a:ext cx="914400" cy="914400"/>
            </a:xfrm>
            <a:prstGeom prst="rect">
              <a:avLst/>
            </a:prstGeom>
          </p:spPr>
        </p:pic>
      </p:grpSp>
      <p:grpSp>
        <p:nvGrpSpPr>
          <p:cNvPr id="31" name="!!Learning">
            <a:extLst>
              <a:ext uri="{FF2B5EF4-FFF2-40B4-BE49-F238E27FC236}">
                <a16:creationId xmlns:a16="http://schemas.microsoft.com/office/drawing/2014/main" id="{DB9FBB15-5DFC-4449-81AF-00F44890870C}"/>
              </a:ext>
            </a:extLst>
          </p:cNvPr>
          <p:cNvGrpSpPr/>
          <p:nvPr/>
        </p:nvGrpSpPr>
        <p:grpSpPr>
          <a:xfrm>
            <a:off x="10552561" y="2910907"/>
            <a:ext cx="1080000" cy="1080000"/>
            <a:chOff x="8644942" y="3075741"/>
            <a:chExt cx="1080000" cy="1080000"/>
          </a:xfrm>
        </p:grpSpPr>
        <p:sp>
          <p:nvSpPr>
            <p:cNvPr id="30" name="Ellipse 29">
              <a:extLst>
                <a:ext uri="{FF2B5EF4-FFF2-40B4-BE49-F238E27FC236}">
                  <a16:creationId xmlns:a16="http://schemas.microsoft.com/office/drawing/2014/main" id="{EE9D9056-66A6-4172-BFDA-17A90F8A2642}"/>
                </a:ext>
              </a:extLst>
            </p:cNvPr>
            <p:cNvSpPr/>
            <p:nvPr/>
          </p:nvSpPr>
          <p:spPr>
            <a:xfrm>
              <a:off x="8644942" y="3075741"/>
              <a:ext cx="1080000" cy="10800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Klassenzimmer">
              <a:extLst>
                <a:ext uri="{FF2B5EF4-FFF2-40B4-BE49-F238E27FC236}">
                  <a16:creationId xmlns:a16="http://schemas.microsoft.com/office/drawing/2014/main" id="{D75203B4-7185-416E-A5BE-66F6A39D7CA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69976" y="3194344"/>
              <a:ext cx="812172" cy="812172"/>
            </a:xfrm>
            <a:prstGeom prst="rect">
              <a:avLst/>
            </a:prstGeom>
          </p:spPr>
        </p:pic>
      </p:grpSp>
      <p:grpSp>
        <p:nvGrpSpPr>
          <p:cNvPr id="37" name="!!Entrepreneurship">
            <a:extLst>
              <a:ext uri="{FF2B5EF4-FFF2-40B4-BE49-F238E27FC236}">
                <a16:creationId xmlns:a16="http://schemas.microsoft.com/office/drawing/2014/main" id="{D123D1F2-CAC2-4A26-B016-0D99E1D81FEC}"/>
              </a:ext>
            </a:extLst>
          </p:cNvPr>
          <p:cNvGrpSpPr/>
          <p:nvPr/>
        </p:nvGrpSpPr>
        <p:grpSpPr>
          <a:xfrm>
            <a:off x="8562282" y="4056052"/>
            <a:ext cx="1080000" cy="1080000"/>
            <a:chOff x="7748791" y="5474036"/>
            <a:chExt cx="1080000" cy="1080000"/>
          </a:xfrm>
        </p:grpSpPr>
        <p:sp>
          <p:nvSpPr>
            <p:cNvPr id="32" name="Ellipse 31">
              <a:extLst>
                <a:ext uri="{FF2B5EF4-FFF2-40B4-BE49-F238E27FC236}">
                  <a16:creationId xmlns:a16="http://schemas.microsoft.com/office/drawing/2014/main" id="{FAB0D7E6-44F5-4F6F-8E9B-33A8B09B4F9F}"/>
                </a:ext>
              </a:extLst>
            </p:cNvPr>
            <p:cNvSpPr/>
            <p:nvPr/>
          </p:nvSpPr>
          <p:spPr>
            <a:xfrm>
              <a:off x="7748791" y="5474036"/>
              <a:ext cx="1080000" cy="108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597EB46C-5FE2-44BD-8DF9-2072E0DC28F1}"/>
                </a:ext>
              </a:extLst>
            </p:cNvPr>
            <p:cNvGrpSpPr/>
            <p:nvPr/>
          </p:nvGrpSpPr>
          <p:grpSpPr>
            <a:xfrm>
              <a:off x="7941802" y="5615126"/>
              <a:ext cx="726244" cy="902355"/>
              <a:chOff x="7932482" y="4198313"/>
              <a:chExt cx="726244" cy="902355"/>
            </a:xfrm>
          </p:grpSpPr>
          <p:pic>
            <p:nvPicPr>
              <p:cNvPr id="16" name="Grafik 15" descr="Pflanze">
                <a:extLst>
                  <a:ext uri="{FF2B5EF4-FFF2-40B4-BE49-F238E27FC236}">
                    <a16:creationId xmlns:a16="http://schemas.microsoft.com/office/drawing/2014/main" id="{CB3C6469-1F9E-4393-A841-A105CB03896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63755" y="4198313"/>
                <a:ext cx="485754" cy="485756"/>
              </a:xfrm>
              <a:prstGeom prst="rect">
                <a:avLst/>
              </a:prstGeom>
            </p:spPr>
          </p:pic>
          <p:pic>
            <p:nvPicPr>
              <p:cNvPr id="17" name="Grafik 16" descr="Offene Hand">
                <a:extLst>
                  <a:ext uri="{FF2B5EF4-FFF2-40B4-BE49-F238E27FC236}">
                    <a16:creationId xmlns:a16="http://schemas.microsoft.com/office/drawing/2014/main" id="{27922FAB-7A69-4D7A-AE57-B70AA9F1FE7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32482" y="4374424"/>
                <a:ext cx="726244" cy="726244"/>
              </a:xfrm>
              <a:prstGeom prst="rect">
                <a:avLst/>
              </a:prstGeom>
            </p:spPr>
          </p:pic>
        </p:grpSp>
      </p:grpSp>
      <p:grpSp>
        <p:nvGrpSpPr>
          <p:cNvPr id="35" name="!!Training">
            <a:extLst>
              <a:ext uri="{FF2B5EF4-FFF2-40B4-BE49-F238E27FC236}">
                <a16:creationId xmlns:a16="http://schemas.microsoft.com/office/drawing/2014/main" id="{35E55FEB-6164-4416-B955-C4039CF0BBC1}"/>
              </a:ext>
            </a:extLst>
          </p:cNvPr>
          <p:cNvGrpSpPr/>
          <p:nvPr/>
        </p:nvGrpSpPr>
        <p:grpSpPr>
          <a:xfrm>
            <a:off x="8445851" y="1802538"/>
            <a:ext cx="1080000" cy="1080000"/>
            <a:chOff x="6723113" y="4512639"/>
            <a:chExt cx="1080000" cy="1080000"/>
          </a:xfrm>
        </p:grpSpPr>
        <p:sp>
          <p:nvSpPr>
            <p:cNvPr id="34" name="Ellipse 33">
              <a:extLst>
                <a:ext uri="{FF2B5EF4-FFF2-40B4-BE49-F238E27FC236}">
                  <a16:creationId xmlns:a16="http://schemas.microsoft.com/office/drawing/2014/main" id="{8AA23B18-FF7C-47FB-9ADB-E127A49916C2}"/>
                </a:ext>
              </a:extLst>
            </p:cNvPr>
            <p:cNvSpPr/>
            <p:nvPr/>
          </p:nvSpPr>
          <p:spPr>
            <a:xfrm>
              <a:off x="6723113" y="4512639"/>
              <a:ext cx="1080000" cy="1080000"/>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Elektriker">
              <a:extLst>
                <a:ext uri="{FF2B5EF4-FFF2-40B4-BE49-F238E27FC236}">
                  <a16:creationId xmlns:a16="http://schemas.microsoft.com/office/drawing/2014/main" id="{7F2918E9-895C-4C4A-922B-DB9FF79160F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921235" y="4710761"/>
              <a:ext cx="683755" cy="683755"/>
            </a:xfrm>
            <a:prstGeom prst="rect">
              <a:avLst/>
            </a:prstGeom>
          </p:spPr>
        </p:pic>
      </p:grpSp>
      <p:sp>
        <p:nvSpPr>
          <p:cNvPr id="38" name="!!LabelVulnerable">
            <a:extLst>
              <a:ext uri="{FF2B5EF4-FFF2-40B4-BE49-F238E27FC236}">
                <a16:creationId xmlns:a16="http://schemas.microsoft.com/office/drawing/2014/main" id="{8CA202E6-CFC9-4704-A42E-9141BC30B54C}"/>
              </a:ext>
            </a:extLst>
          </p:cNvPr>
          <p:cNvSpPr txBox="1">
            <a:spLocks/>
          </p:cNvSpPr>
          <p:nvPr/>
        </p:nvSpPr>
        <p:spPr>
          <a:xfrm>
            <a:off x="4334018" y="3388888"/>
            <a:ext cx="2178090" cy="639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Inclusion</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of</a:t>
            </a:r>
            <a:r>
              <a:rPr lang="de-DE" sz="1200" dirty="0">
                <a:solidFill>
                  <a:schemeClr val="bg1"/>
                </a:solidFill>
                <a:latin typeface="Wiener Melange" panose="020B0502020209020204" pitchFamily="34" charset="0"/>
              </a:rPr>
              <a:t> Roma/ vulnerable </a:t>
            </a:r>
            <a:r>
              <a:rPr lang="de-DE" sz="1200" dirty="0" err="1">
                <a:solidFill>
                  <a:schemeClr val="bg1"/>
                </a:solidFill>
                <a:latin typeface="Wiener Melange" panose="020B0502020209020204" pitchFamily="34" charset="0"/>
              </a:rPr>
              <a:t>groups</a:t>
            </a:r>
            <a:endParaRPr lang="de-DE" sz="1200" dirty="0">
              <a:solidFill>
                <a:schemeClr val="bg1"/>
              </a:solidFill>
              <a:latin typeface="Wiener Melange" panose="020B0502020209020204" pitchFamily="34" charset="0"/>
            </a:endParaRPr>
          </a:p>
        </p:txBody>
      </p:sp>
      <p:sp>
        <p:nvSpPr>
          <p:cNvPr id="40" name="!!LabelLearning">
            <a:extLst>
              <a:ext uri="{FF2B5EF4-FFF2-40B4-BE49-F238E27FC236}">
                <a16:creationId xmlns:a16="http://schemas.microsoft.com/office/drawing/2014/main" id="{BE526146-CBAA-46A9-BB7D-550D2C77EACB}"/>
              </a:ext>
            </a:extLst>
          </p:cNvPr>
          <p:cNvSpPr txBox="1">
            <a:spLocks/>
          </p:cNvSpPr>
          <p:nvPr/>
        </p:nvSpPr>
        <p:spPr>
          <a:xfrm>
            <a:off x="8400180" y="3614825"/>
            <a:ext cx="7126705" cy="336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a:solidFill>
                  <a:schemeClr val="bg1"/>
                </a:solidFill>
                <a:latin typeface="Wiener Melange" panose="020B0502020209020204" pitchFamily="34" charset="0"/>
              </a:rPr>
              <a:t>Life-</a:t>
            </a:r>
            <a:r>
              <a:rPr lang="de-DE" sz="1200" dirty="0" err="1">
                <a:solidFill>
                  <a:schemeClr val="bg1"/>
                </a:solidFill>
                <a:latin typeface="Wiener Melange" panose="020B0502020209020204" pitchFamily="34" charset="0"/>
              </a:rPr>
              <a:t>long</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learning</a:t>
            </a:r>
            <a:endParaRPr lang="de-DE" sz="1200" dirty="0">
              <a:solidFill>
                <a:schemeClr val="bg1"/>
              </a:solidFill>
              <a:latin typeface="Wiener Melange" panose="020B0502020209020204" pitchFamily="34" charset="0"/>
            </a:endParaRPr>
          </a:p>
        </p:txBody>
      </p:sp>
      <p:sp>
        <p:nvSpPr>
          <p:cNvPr id="41" name="!!LabelSI">
            <a:extLst>
              <a:ext uri="{FF2B5EF4-FFF2-40B4-BE49-F238E27FC236}">
                <a16:creationId xmlns:a16="http://schemas.microsoft.com/office/drawing/2014/main" id="{D59F717D-2180-4676-93B8-2A88A5808319}"/>
              </a:ext>
            </a:extLst>
          </p:cNvPr>
          <p:cNvSpPr txBox="1">
            <a:spLocks/>
          </p:cNvSpPr>
          <p:nvPr/>
        </p:nvSpPr>
        <p:spPr>
          <a:xfrm>
            <a:off x="8270868" y="6157395"/>
            <a:ext cx="1690866" cy="2499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Social</a:t>
            </a:r>
            <a:r>
              <a:rPr lang="de-DE" sz="1200" dirty="0">
                <a:solidFill>
                  <a:schemeClr val="bg1"/>
                </a:solidFill>
                <a:latin typeface="Wiener Melange" panose="020B0502020209020204" pitchFamily="34" charset="0"/>
              </a:rPr>
              <a:t> Innovation</a:t>
            </a:r>
          </a:p>
        </p:txBody>
      </p:sp>
      <p:sp>
        <p:nvSpPr>
          <p:cNvPr id="42" name="!!LabelAgeing">
            <a:extLst>
              <a:ext uri="{FF2B5EF4-FFF2-40B4-BE49-F238E27FC236}">
                <a16:creationId xmlns:a16="http://schemas.microsoft.com/office/drawing/2014/main" id="{E668EFD1-BA65-4A91-A97F-2ACDE186E875}"/>
              </a:ext>
            </a:extLst>
          </p:cNvPr>
          <p:cNvSpPr txBox="1">
            <a:spLocks/>
          </p:cNvSpPr>
          <p:nvPr/>
        </p:nvSpPr>
        <p:spPr>
          <a:xfrm>
            <a:off x="4410627" y="6147933"/>
            <a:ext cx="2826896" cy="314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Ageing</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population</a:t>
            </a:r>
            <a:endParaRPr lang="de-DE" sz="1200" dirty="0">
              <a:solidFill>
                <a:schemeClr val="bg1"/>
              </a:solidFill>
              <a:latin typeface="Wiener Melange" panose="020B0502020209020204" pitchFamily="34" charset="0"/>
            </a:endParaRPr>
          </a:p>
        </p:txBody>
      </p:sp>
      <p:sp>
        <p:nvSpPr>
          <p:cNvPr id="43" name="!!LabelDigitalisation">
            <a:extLst>
              <a:ext uri="{FF2B5EF4-FFF2-40B4-BE49-F238E27FC236}">
                <a16:creationId xmlns:a16="http://schemas.microsoft.com/office/drawing/2014/main" id="{FCFCF1D5-0A69-46C5-B0AD-1F0E61D4F2F1}"/>
              </a:ext>
            </a:extLst>
          </p:cNvPr>
          <p:cNvSpPr txBox="1">
            <a:spLocks/>
          </p:cNvSpPr>
          <p:nvPr/>
        </p:nvSpPr>
        <p:spPr>
          <a:xfrm>
            <a:off x="7101359" y="4782166"/>
            <a:ext cx="2112791" cy="331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Digitalisation</a:t>
            </a:r>
            <a:endParaRPr lang="de-DE" sz="1200" dirty="0">
              <a:solidFill>
                <a:schemeClr val="bg1"/>
              </a:solidFill>
              <a:latin typeface="Wiener Melange" panose="020B0502020209020204" pitchFamily="34" charset="0"/>
            </a:endParaRPr>
          </a:p>
          <a:p>
            <a:pPr marL="0" indent="0">
              <a:buFont typeface="Arial" panose="020B0604020202020204" pitchFamily="34" charset="0"/>
              <a:buNone/>
            </a:pPr>
            <a:endParaRPr lang="de-DE" sz="1200" dirty="0">
              <a:solidFill>
                <a:schemeClr val="bg1"/>
              </a:solidFill>
              <a:latin typeface="Wiener Melange" panose="020B0502020209020204" pitchFamily="34" charset="0"/>
            </a:endParaRPr>
          </a:p>
        </p:txBody>
      </p:sp>
      <p:sp>
        <p:nvSpPr>
          <p:cNvPr id="44" name="!!LabelTraining">
            <a:extLst>
              <a:ext uri="{FF2B5EF4-FFF2-40B4-BE49-F238E27FC236}">
                <a16:creationId xmlns:a16="http://schemas.microsoft.com/office/drawing/2014/main" id="{16B6592E-386E-4192-A925-7D740DBD3557}"/>
              </a:ext>
            </a:extLst>
          </p:cNvPr>
          <p:cNvSpPr txBox="1">
            <a:spLocks/>
          </p:cNvSpPr>
          <p:nvPr/>
        </p:nvSpPr>
        <p:spPr>
          <a:xfrm>
            <a:off x="10281119" y="2486253"/>
            <a:ext cx="1695464" cy="2318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Vocational</a:t>
            </a:r>
            <a:r>
              <a:rPr lang="de-DE" sz="1200" dirty="0">
                <a:solidFill>
                  <a:schemeClr val="bg1"/>
                </a:solidFill>
                <a:latin typeface="Wiener Melange" panose="020B0502020209020204" pitchFamily="34" charset="0"/>
              </a:rPr>
              <a:t> Training</a:t>
            </a:r>
          </a:p>
        </p:txBody>
      </p:sp>
      <p:sp>
        <p:nvSpPr>
          <p:cNvPr id="45" name="!!LabelEntrepreneurship">
            <a:extLst>
              <a:ext uri="{FF2B5EF4-FFF2-40B4-BE49-F238E27FC236}">
                <a16:creationId xmlns:a16="http://schemas.microsoft.com/office/drawing/2014/main" id="{67941C70-0B3B-4E18-A4EC-753782A7DA26}"/>
              </a:ext>
            </a:extLst>
          </p:cNvPr>
          <p:cNvSpPr txBox="1">
            <a:spLocks/>
          </p:cNvSpPr>
          <p:nvPr/>
        </p:nvSpPr>
        <p:spPr>
          <a:xfrm>
            <a:off x="10157661" y="4752760"/>
            <a:ext cx="1970591" cy="2492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Social</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entrepreneurship</a:t>
            </a:r>
            <a:endParaRPr lang="de-DE" sz="1200" dirty="0">
              <a:solidFill>
                <a:schemeClr val="bg1"/>
              </a:solidFill>
              <a:latin typeface="Wiener Melange" panose="020B0502020209020204" pitchFamily="34" charset="0"/>
            </a:endParaRPr>
          </a:p>
        </p:txBody>
      </p:sp>
      <p:cxnSp>
        <p:nvCxnSpPr>
          <p:cNvPr id="46" name="!!!Line">
            <a:extLst>
              <a:ext uri="{FF2B5EF4-FFF2-40B4-BE49-F238E27FC236}">
                <a16:creationId xmlns:a16="http://schemas.microsoft.com/office/drawing/2014/main" id="{1135AD54-0130-4636-B22E-003695B2FCB4}"/>
              </a:ext>
            </a:extLst>
          </p:cNvPr>
          <p:cNvCxnSpPr/>
          <p:nvPr/>
        </p:nvCxnSpPr>
        <p:spPr>
          <a:xfrm flipV="1">
            <a:off x="5591448" y="2723014"/>
            <a:ext cx="2592000"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7" name="!!!Line">
            <a:extLst>
              <a:ext uri="{FF2B5EF4-FFF2-40B4-BE49-F238E27FC236}">
                <a16:creationId xmlns:a16="http://schemas.microsoft.com/office/drawing/2014/main" id="{690A384F-63E5-4CA5-A6C9-BF47E8F79CD6}"/>
              </a:ext>
            </a:extLst>
          </p:cNvPr>
          <p:cNvCxnSpPr/>
          <p:nvPr/>
        </p:nvCxnSpPr>
        <p:spPr>
          <a:xfrm flipV="1">
            <a:off x="4410627" y="3799819"/>
            <a:ext cx="25920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Line">
            <a:extLst>
              <a:ext uri="{FF2B5EF4-FFF2-40B4-BE49-F238E27FC236}">
                <a16:creationId xmlns:a16="http://schemas.microsoft.com/office/drawing/2014/main" id="{9461689B-9659-4287-8D6D-975DDF12FC40}"/>
              </a:ext>
            </a:extLst>
          </p:cNvPr>
          <p:cNvCxnSpPr/>
          <p:nvPr/>
        </p:nvCxnSpPr>
        <p:spPr>
          <a:xfrm flipV="1">
            <a:off x="5552541" y="5036130"/>
            <a:ext cx="2592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Line">
            <a:extLst>
              <a:ext uri="{FF2B5EF4-FFF2-40B4-BE49-F238E27FC236}">
                <a16:creationId xmlns:a16="http://schemas.microsoft.com/office/drawing/2014/main" id="{B263BCFD-CEC1-4650-8DE9-A82FDD228E2A}"/>
              </a:ext>
            </a:extLst>
          </p:cNvPr>
          <p:cNvCxnSpPr/>
          <p:nvPr/>
        </p:nvCxnSpPr>
        <p:spPr>
          <a:xfrm flipV="1">
            <a:off x="4489719" y="6393653"/>
            <a:ext cx="259200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50" name="!!!Line">
            <a:extLst>
              <a:ext uri="{FF2B5EF4-FFF2-40B4-BE49-F238E27FC236}">
                <a16:creationId xmlns:a16="http://schemas.microsoft.com/office/drawing/2014/main" id="{38C47A53-D67B-45C9-A80D-02E0A49CBF40}"/>
              </a:ext>
            </a:extLst>
          </p:cNvPr>
          <p:cNvCxnSpPr/>
          <p:nvPr/>
        </p:nvCxnSpPr>
        <p:spPr>
          <a:xfrm flipV="1">
            <a:off x="8362080" y="6393653"/>
            <a:ext cx="25920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Line">
            <a:extLst>
              <a:ext uri="{FF2B5EF4-FFF2-40B4-BE49-F238E27FC236}">
                <a16:creationId xmlns:a16="http://schemas.microsoft.com/office/drawing/2014/main" id="{6584EDB2-FB6F-48E3-B2D1-8C1CA00C81FE}"/>
              </a:ext>
            </a:extLst>
          </p:cNvPr>
          <p:cNvCxnSpPr/>
          <p:nvPr/>
        </p:nvCxnSpPr>
        <p:spPr>
          <a:xfrm flipV="1">
            <a:off x="8400180" y="3826917"/>
            <a:ext cx="2592000" cy="0"/>
          </a:xfrm>
          <a:prstGeom prst="line">
            <a:avLst/>
          </a:prstGeom>
          <a:ln>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52" name="!!!Line">
            <a:extLst>
              <a:ext uri="{FF2B5EF4-FFF2-40B4-BE49-F238E27FC236}">
                <a16:creationId xmlns:a16="http://schemas.microsoft.com/office/drawing/2014/main" id="{CD58FEE5-EC3F-427C-8379-C9BF137151AB}"/>
              </a:ext>
            </a:extLst>
          </p:cNvPr>
          <p:cNvCxnSpPr/>
          <p:nvPr/>
        </p:nvCxnSpPr>
        <p:spPr>
          <a:xfrm flipV="1">
            <a:off x="9337645" y="5017844"/>
            <a:ext cx="2592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Line">
            <a:extLst>
              <a:ext uri="{FF2B5EF4-FFF2-40B4-BE49-F238E27FC236}">
                <a16:creationId xmlns:a16="http://schemas.microsoft.com/office/drawing/2014/main" id="{71389113-95D4-46EB-A5A2-1CF1F29E44A3}"/>
              </a:ext>
            </a:extLst>
          </p:cNvPr>
          <p:cNvCxnSpPr/>
          <p:nvPr/>
        </p:nvCxnSpPr>
        <p:spPr>
          <a:xfrm flipV="1">
            <a:off x="9040561" y="2757307"/>
            <a:ext cx="2592000" cy="0"/>
          </a:xfrm>
          <a:prstGeom prst="line">
            <a:avLst/>
          </a:prstGeom>
          <a:ln>
            <a:solidFill>
              <a:srgbClr val="993366"/>
            </a:solidFill>
          </a:ln>
        </p:spPr>
        <p:style>
          <a:lnRef idx="1">
            <a:schemeClr val="accent1"/>
          </a:lnRef>
          <a:fillRef idx="0">
            <a:schemeClr val="accent1"/>
          </a:fillRef>
          <a:effectRef idx="0">
            <a:schemeClr val="accent1"/>
          </a:effectRef>
          <a:fontRef idx="minor">
            <a:schemeClr val="tx1"/>
          </a:fontRef>
        </p:style>
      </p:cxnSp>
      <p:sp>
        <p:nvSpPr>
          <p:cNvPr id="54" name="Rechteck 53">
            <a:extLst>
              <a:ext uri="{FF2B5EF4-FFF2-40B4-BE49-F238E27FC236}">
                <a16:creationId xmlns:a16="http://schemas.microsoft.com/office/drawing/2014/main" id="{37506E57-B979-4B19-8020-4A2BEAFD1E24}"/>
              </a:ext>
            </a:extLst>
          </p:cNvPr>
          <p:cNvSpPr/>
          <p:nvPr/>
        </p:nvSpPr>
        <p:spPr>
          <a:xfrm rot="21011401">
            <a:off x="5730331" y="1541039"/>
            <a:ext cx="809181" cy="78799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a:extLst>
              <a:ext uri="{FF2B5EF4-FFF2-40B4-BE49-F238E27FC236}">
                <a16:creationId xmlns:a16="http://schemas.microsoft.com/office/drawing/2014/main" id="{FA31F1A6-0278-4998-BC30-9ABD03213F61}"/>
              </a:ext>
            </a:extLst>
          </p:cNvPr>
          <p:cNvSpPr txBox="1"/>
          <p:nvPr/>
        </p:nvSpPr>
        <p:spPr>
          <a:xfrm rot="21011401">
            <a:off x="5812146" y="1769809"/>
            <a:ext cx="934319" cy="400110"/>
          </a:xfrm>
          <a:prstGeom prst="rect">
            <a:avLst/>
          </a:prstGeom>
          <a:noFill/>
        </p:spPr>
        <p:txBody>
          <a:bodyPr wrap="square" numCol="1" rtlCol="0">
            <a:spAutoFit/>
          </a:bodyPr>
          <a:lstStyle/>
          <a:p>
            <a:r>
              <a:rPr lang="de-DE" sz="1000" dirty="0" err="1">
                <a:latin typeface="Wiener Melange" panose="020B0502020209020204" pitchFamily="34" charset="0"/>
              </a:rPr>
              <a:t>Slovakia</a:t>
            </a:r>
            <a:endParaRPr lang="de-DE" sz="1000" dirty="0">
              <a:latin typeface="Wiener Melange" panose="020B0502020209020204" pitchFamily="34" charset="0"/>
            </a:endParaRPr>
          </a:p>
          <a:p>
            <a:endParaRPr lang="de-DE" sz="1000" dirty="0">
              <a:latin typeface="Wiener Melange" panose="020B0502020209020204" pitchFamily="34" charset="0"/>
            </a:endParaRPr>
          </a:p>
        </p:txBody>
      </p:sp>
      <p:pic>
        <p:nvPicPr>
          <p:cNvPr id="56" name="Grafik 55" descr="Büroklammer">
            <a:extLst>
              <a:ext uri="{FF2B5EF4-FFF2-40B4-BE49-F238E27FC236}">
                <a16:creationId xmlns:a16="http://schemas.microsoft.com/office/drawing/2014/main" id="{6D02BB97-D33D-4A58-908C-8CD9E48FF9A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9548261">
            <a:off x="5783079" y="1307358"/>
            <a:ext cx="480132" cy="478283"/>
          </a:xfrm>
          <a:prstGeom prst="rect">
            <a:avLst/>
          </a:prstGeom>
        </p:spPr>
      </p:pic>
      <p:sp>
        <p:nvSpPr>
          <p:cNvPr id="57" name="Rechteck 56">
            <a:extLst>
              <a:ext uri="{FF2B5EF4-FFF2-40B4-BE49-F238E27FC236}">
                <a16:creationId xmlns:a16="http://schemas.microsoft.com/office/drawing/2014/main" id="{02F8AE5B-39FF-4066-A51A-D8688AE7482E}"/>
              </a:ext>
            </a:extLst>
          </p:cNvPr>
          <p:cNvSpPr/>
          <p:nvPr/>
        </p:nvSpPr>
        <p:spPr>
          <a:xfrm rot="341166">
            <a:off x="5770423" y="2979320"/>
            <a:ext cx="872276" cy="80394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feld 57">
            <a:extLst>
              <a:ext uri="{FF2B5EF4-FFF2-40B4-BE49-F238E27FC236}">
                <a16:creationId xmlns:a16="http://schemas.microsoft.com/office/drawing/2014/main" id="{F78DB1EE-425C-4E38-826E-3C3CC95C1FB4}"/>
              </a:ext>
            </a:extLst>
          </p:cNvPr>
          <p:cNvSpPr txBox="1"/>
          <p:nvPr/>
        </p:nvSpPr>
        <p:spPr>
          <a:xfrm rot="341166">
            <a:off x="5832226" y="3185610"/>
            <a:ext cx="943905" cy="553998"/>
          </a:xfrm>
          <a:prstGeom prst="rect">
            <a:avLst/>
          </a:prstGeom>
          <a:noFill/>
        </p:spPr>
        <p:txBody>
          <a:bodyPr wrap="square" numCol="1" rtlCol="0">
            <a:spAutoFit/>
          </a:bodyPr>
          <a:lstStyle/>
          <a:p>
            <a:r>
              <a:rPr lang="de-DE" sz="1000" dirty="0" err="1">
                <a:latin typeface="Wiener Melange" panose="020B0502020209020204" pitchFamily="34" charset="0"/>
              </a:rPr>
              <a:t>Slovakia</a:t>
            </a:r>
            <a:endParaRPr lang="de-DE" sz="1000" dirty="0">
              <a:latin typeface="Wiener Melange" panose="020B0502020209020204" pitchFamily="34" charset="0"/>
            </a:endParaRPr>
          </a:p>
          <a:p>
            <a:r>
              <a:rPr lang="de-DE" sz="1000" dirty="0">
                <a:latin typeface="Wiener Melange" panose="020B0502020209020204" pitchFamily="34" charset="0"/>
              </a:rPr>
              <a:t>Slovenia</a:t>
            </a:r>
          </a:p>
          <a:p>
            <a:endParaRPr lang="de-DE" sz="1000" dirty="0">
              <a:latin typeface="Wiener Melange" panose="020B0502020209020204" pitchFamily="34" charset="0"/>
            </a:endParaRPr>
          </a:p>
        </p:txBody>
      </p:sp>
      <p:pic>
        <p:nvPicPr>
          <p:cNvPr id="59" name="Grafik 58" descr="Büroklammer">
            <a:extLst>
              <a:ext uri="{FF2B5EF4-FFF2-40B4-BE49-F238E27FC236}">
                <a16:creationId xmlns:a16="http://schemas.microsoft.com/office/drawing/2014/main" id="{13347A2E-B519-49C1-8960-E89C60BE88F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0478026">
            <a:off x="6164216" y="2750518"/>
            <a:ext cx="475844" cy="474011"/>
          </a:xfrm>
          <a:prstGeom prst="rect">
            <a:avLst/>
          </a:prstGeom>
        </p:spPr>
      </p:pic>
      <p:sp>
        <p:nvSpPr>
          <p:cNvPr id="60" name="Rechteck 59">
            <a:extLst>
              <a:ext uri="{FF2B5EF4-FFF2-40B4-BE49-F238E27FC236}">
                <a16:creationId xmlns:a16="http://schemas.microsoft.com/office/drawing/2014/main" id="{ED34C37C-6C57-47FB-8D77-36C0C0B0D5CE}"/>
              </a:ext>
            </a:extLst>
          </p:cNvPr>
          <p:cNvSpPr/>
          <p:nvPr/>
        </p:nvSpPr>
        <p:spPr>
          <a:xfrm rot="355553">
            <a:off x="5958553" y="5519100"/>
            <a:ext cx="796466" cy="6840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a:extLst>
              <a:ext uri="{FF2B5EF4-FFF2-40B4-BE49-F238E27FC236}">
                <a16:creationId xmlns:a16="http://schemas.microsoft.com/office/drawing/2014/main" id="{66409BA9-0F38-4F40-8D36-C25744C12529}"/>
              </a:ext>
            </a:extLst>
          </p:cNvPr>
          <p:cNvSpPr txBox="1"/>
          <p:nvPr/>
        </p:nvSpPr>
        <p:spPr>
          <a:xfrm rot="355553">
            <a:off x="5983016" y="5728648"/>
            <a:ext cx="1362123" cy="400110"/>
          </a:xfrm>
          <a:prstGeom prst="rect">
            <a:avLst/>
          </a:prstGeom>
          <a:noFill/>
        </p:spPr>
        <p:txBody>
          <a:bodyPr wrap="square" numCol="1" rtlCol="0">
            <a:spAutoFit/>
          </a:bodyPr>
          <a:lstStyle/>
          <a:p>
            <a:r>
              <a:rPr lang="de-DE" sz="1000" dirty="0" err="1">
                <a:latin typeface="Wiener Melange" panose="020B0502020209020204" pitchFamily="34" charset="0"/>
              </a:rPr>
              <a:t>Croatia</a:t>
            </a:r>
            <a:r>
              <a:rPr lang="de-DE" sz="1000" dirty="0">
                <a:latin typeface="Wiener Melange" panose="020B0502020209020204" pitchFamily="34" charset="0"/>
              </a:rPr>
              <a:t>?</a:t>
            </a:r>
          </a:p>
          <a:p>
            <a:endParaRPr lang="de-DE" sz="1000" dirty="0">
              <a:latin typeface="Wiener Melange" panose="020B0502020209020204" pitchFamily="34" charset="0"/>
            </a:endParaRPr>
          </a:p>
        </p:txBody>
      </p:sp>
      <p:pic>
        <p:nvPicPr>
          <p:cNvPr id="62" name="Grafik 61" descr="Büroklammer">
            <a:extLst>
              <a:ext uri="{FF2B5EF4-FFF2-40B4-BE49-F238E27FC236}">
                <a16:creationId xmlns:a16="http://schemas.microsoft.com/office/drawing/2014/main" id="{2C757F6C-915C-40DC-8F97-341F1323078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0613807">
            <a:off x="6245576" y="5295756"/>
            <a:ext cx="448640" cy="446912"/>
          </a:xfrm>
          <a:prstGeom prst="rect">
            <a:avLst/>
          </a:prstGeom>
        </p:spPr>
      </p:pic>
      <p:sp>
        <p:nvSpPr>
          <p:cNvPr id="63" name="Rechteck 62">
            <a:extLst>
              <a:ext uri="{FF2B5EF4-FFF2-40B4-BE49-F238E27FC236}">
                <a16:creationId xmlns:a16="http://schemas.microsoft.com/office/drawing/2014/main" id="{C9873FDA-E65E-462D-98E3-13EB4BB61344}"/>
              </a:ext>
            </a:extLst>
          </p:cNvPr>
          <p:cNvSpPr/>
          <p:nvPr/>
        </p:nvSpPr>
        <p:spPr>
          <a:xfrm rot="21011401">
            <a:off x="9798365" y="3190860"/>
            <a:ext cx="893926" cy="90277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Textfeld 63">
            <a:extLst>
              <a:ext uri="{FF2B5EF4-FFF2-40B4-BE49-F238E27FC236}">
                <a16:creationId xmlns:a16="http://schemas.microsoft.com/office/drawing/2014/main" id="{C7654F1A-A399-4BF1-ABE8-D0C66F9427DC}"/>
              </a:ext>
            </a:extLst>
          </p:cNvPr>
          <p:cNvSpPr txBox="1"/>
          <p:nvPr/>
        </p:nvSpPr>
        <p:spPr>
          <a:xfrm rot="21011401">
            <a:off x="9928512" y="3368519"/>
            <a:ext cx="1019244" cy="707886"/>
          </a:xfrm>
          <a:prstGeom prst="rect">
            <a:avLst/>
          </a:prstGeom>
          <a:noFill/>
        </p:spPr>
        <p:txBody>
          <a:bodyPr wrap="square" numCol="1" rtlCol="0">
            <a:spAutoFit/>
          </a:bodyPr>
          <a:lstStyle/>
          <a:p>
            <a:r>
              <a:rPr lang="de-DE" sz="1000" dirty="0" err="1">
                <a:latin typeface="Wiener Melange" panose="020B0502020209020204" pitchFamily="34" charset="0"/>
              </a:rPr>
              <a:t>Croatia</a:t>
            </a:r>
            <a:endParaRPr lang="de-DE" sz="1000" dirty="0">
              <a:latin typeface="Wiener Melange" panose="020B0502020209020204" pitchFamily="34" charset="0"/>
            </a:endParaRPr>
          </a:p>
          <a:p>
            <a:r>
              <a:rPr lang="de-DE" sz="1000" dirty="0" err="1">
                <a:latin typeface="Wiener Melange" panose="020B0502020209020204" pitchFamily="34" charset="0"/>
              </a:rPr>
              <a:t>Hungary</a:t>
            </a:r>
            <a:endParaRPr lang="de-DE" sz="1000" dirty="0">
              <a:latin typeface="Wiener Melange" panose="020B0502020209020204" pitchFamily="34" charset="0"/>
            </a:endParaRPr>
          </a:p>
          <a:p>
            <a:r>
              <a:rPr lang="de-DE" sz="1000" dirty="0" err="1">
                <a:latin typeface="Wiener Melange" panose="020B0502020209020204" pitchFamily="34" charset="0"/>
              </a:rPr>
              <a:t>Slovakia</a:t>
            </a:r>
            <a:endParaRPr lang="de-DE" sz="1000" dirty="0">
              <a:latin typeface="Wiener Melange" panose="020B0502020209020204" pitchFamily="34" charset="0"/>
            </a:endParaRPr>
          </a:p>
          <a:p>
            <a:endParaRPr lang="de-DE" sz="1000" dirty="0">
              <a:latin typeface="Wiener Melange" panose="020B0502020209020204" pitchFamily="34" charset="0"/>
            </a:endParaRPr>
          </a:p>
        </p:txBody>
      </p:sp>
      <p:pic>
        <p:nvPicPr>
          <p:cNvPr id="65" name="Grafik 64" descr="Büroklammer">
            <a:extLst>
              <a:ext uri="{FF2B5EF4-FFF2-40B4-BE49-F238E27FC236}">
                <a16:creationId xmlns:a16="http://schemas.microsoft.com/office/drawing/2014/main" id="{E8051541-D482-42E7-A4F6-12E6CAB4085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9548261">
            <a:off x="9878352" y="3016864"/>
            <a:ext cx="416707" cy="415101"/>
          </a:xfrm>
          <a:prstGeom prst="rect">
            <a:avLst/>
          </a:prstGeom>
        </p:spPr>
      </p:pic>
      <p:sp>
        <p:nvSpPr>
          <p:cNvPr id="66" name="Rechteck 65">
            <a:extLst>
              <a:ext uri="{FF2B5EF4-FFF2-40B4-BE49-F238E27FC236}">
                <a16:creationId xmlns:a16="http://schemas.microsoft.com/office/drawing/2014/main" id="{3CDAF497-5B16-4826-822A-CD1F387A9A64}"/>
              </a:ext>
            </a:extLst>
          </p:cNvPr>
          <p:cNvSpPr/>
          <p:nvPr/>
        </p:nvSpPr>
        <p:spPr>
          <a:xfrm rot="483766">
            <a:off x="9357128" y="4430492"/>
            <a:ext cx="851181" cy="87659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Textfeld 66">
            <a:extLst>
              <a:ext uri="{FF2B5EF4-FFF2-40B4-BE49-F238E27FC236}">
                <a16:creationId xmlns:a16="http://schemas.microsoft.com/office/drawing/2014/main" id="{441E6F2F-18AE-431B-95F2-E0DFB078F5BA}"/>
              </a:ext>
            </a:extLst>
          </p:cNvPr>
          <p:cNvSpPr txBox="1"/>
          <p:nvPr/>
        </p:nvSpPr>
        <p:spPr>
          <a:xfrm rot="483766">
            <a:off x="9465530" y="4755097"/>
            <a:ext cx="765129" cy="400110"/>
          </a:xfrm>
          <a:prstGeom prst="rect">
            <a:avLst/>
          </a:prstGeom>
          <a:noFill/>
        </p:spPr>
        <p:txBody>
          <a:bodyPr wrap="square" numCol="1" rtlCol="0">
            <a:spAutoFit/>
          </a:bodyPr>
          <a:lstStyle/>
          <a:p>
            <a:r>
              <a:rPr lang="de-DE" sz="1000" dirty="0" err="1">
                <a:latin typeface="Wiener Melange" panose="020B0502020209020204" pitchFamily="34" charset="0"/>
              </a:rPr>
              <a:t>Croatia</a:t>
            </a:r>
            <a:r>
              <a:rPr lang="de-DE" sz="1000" dirty="0">
                <a:latin typeface="Wiener Melange" panose="020B0502020209020204" pitchFamily="34" charset="0"/>
              </a:rPr>
              <a:t>?</a:t>
            </a:r>
          </a:p>
          <a:p>
            <a:endParaRPr lang="de-DE" sz="1000" dirty="0">
              <a:latin typeface="Wiener Melange" panose="020B0502020209020204" pitchFamily="34" charset="0"/>
            </a:endParaRPr>
          </a:p>
        </p:txBody>
      </p:sp>
      <p:pic>
        <p:nvPicPr>
          <p:cNvPr id="68" name="Grafik 67" descr="Büroklammer">
            <a:extLst>
              <a:ext uri="{FF2B5EF4-FFF2-40B4-BE49-F238E27FC236}">
                <a16:creationId xmlns:a16="http://schemas.microsoft.com/office/drawing/2014/main" id="{6808303B-A3AB-45CB-9882-3F27346A505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0620626">
            <a:off x="9526491" y="4166315"/>
            <a:ext cx="485560" cy="483690"/>
          </a:xfrm>
          <a:prstGeom prst="rect">
            <a:avLst/>
          </a:prstGeom>
        </p:spPr>
      </p:pic>
      <p:sp>
        <p:nvSpPr>
          <p:cNvPr id="69" name="Rechteck 68">
            <a:extLst>
              <a:ext uri="{FF2B5EF4-FFF2-40B4-BE49-F238E27FC236}">
                <a16:creationId xmlns:a16="http://schemas.microsoft.com/office/drawing/2014/main" id="{B5AAD539-C02F-4904-BAE0-328335666152}"/>
              </a:ext>
            </a:extLst>
          </p:cNvPr>
          <p:cNvSpPr/>
          <p:nvPr/>
        </p:nvSpPr>
        <p:spPr>
          <a:xfrm rot="21011401">
            <a:off x="9351625" y="1856414"/>
            <a:ext cx="932948" cy="94314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a:extLst>
              <a:ext uri="{FF2B5EF4-FFF2-40B4-BE49-F238E27FC236}">
                <a16:creationId xmlns:a16="http://schemas.microsoft.com/office/drawing/2014/main" id="{0D85BB13-F64F-4894-AE62-986F015A4938}"/>
              </a:ext>
            </a:extLst>
          </p:cNvPr>
          <p:cNvSpPr txBox="1"/>
          <p:nvPr/>
        </p:nvSpPr>
        <p:spPr>
          <a:xfrm rot="21011401">
            <a:off x="9459168" y="1992480"/>
            <a:ext cx="1362123" cy="707886"/>
          </a:xfrm>
          <a:prstGeom prst="rect">
            <a:avLst/>
          </a:prstGeom>
          <a:noFill/>
        </p:spPr>
        <p:txBody>
          <a:bodyPr wrap="square" numCol="1" rtlCol="0">
            <a:spAutoFit/>
          </a:bodyPr>
          <a:lstStyle/>
          <a:p>
            <a:r>
              <a:rPr lang="de-DE" sz="1000" dirty="0" err="1">
                <a:latin typeface="Wiener Melange" panose="020B0502020209020204" pitchFamily="34" charset="0"/>
              </a:rPr>
              <a:t>Croatia</a:t>
            </a:r>
            <a:endParaRPr lang="de-DE" sz="1000" dirty="0">
              <a:latin typeface="Wiener Melange" panose="020B0502020209020204" pitchFamily="34" charset="0"/>
            </a:endParaRPr>
          </a:p>
          <a:p>
            <a:r>
              <a:rPr lang="de-DE" sz="1000" dirty="0" err="1">
                <a:latin typeface="Wiener Melange" panose="020B0502020209020204" pitchFamily="34" charset="0"/>
              </a:rPr>
              <a:t>Hungary</a:t>
            </a:r>
            <a:endParaRPr lang="de-DE" sz="1000" dirty="0">
              <a:latin typeface="Wiener Melange" panose="020B0502020209020204" pitchFamily="34" charset="0"/>
            </a:endParaRPr>
          </a:p>
          <a:p>
            <a:r>
              <a:rPr lang="de-DE" sz="1000" dirty="0">
                <a:latin typeface="Wiener Melange" panose="020B0502020209020204" pitchFamily="34" charset="0"/>
              </a:rPr>
              <a:t>Slovenia</a:t>
            </a:r>
          </a:p>
          <a:p>
            <a:endParaRPr lang="de-DE" sz="1000" dirty="0">
              <a:latin typeface="Wiener Melange" panose="020B0502020209020204" pitchFamily="34" charset="0"/>
            </a:endParaRPr>
          </a:p>
        </p:txBody>
      </p:sp>
      <p:pic>
        <p:nvPicPr>
          <p:cNvPr id="71" name="Grafik 70" descr="Büroklammer">
            <a:extLst>
              <a:ext uri="{FF2B5EF4-FFF2-40B4-BE49-F238E27FC236}">
                <a16:creationId xmlns:a16="http://schemas.microsoft.com/office/drawing/2014/main" id="{F8818D52-E9ED-4D8B-B90F-74E2D1299E2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9548261">
            <a:off x="9647206" y="1582559"/>
            <a:ext cx="474022" cy="472196"/>
          </a:xfrm>
          <a:prstGeom prst="rect">
            <a:avLst/>
          </a:prstGeom>
        </p:spPr>
      </p:pic>
      <p:sp>
        <p:nvSpPr>
          <p:cNvPr id="72" name="Rechteck 71">
            <a:extLst>
              <a:ext uri="{FF2B5EF4-FFF2-40B4-BE49-F238E27FC236}">
                <a16:creationId xmlns:a16="http://schemas.microsoft.com/office/drawing/2014/main" id="{35D20FE7-A9DF-4C31-90AD-69586948494E}"/>
              </a:ext>
            </a:extLst>
          </p:cNvPr>
          <p:cNvSpPr/>
          <p:nvPr/>
        </p:nvSpPr>
        <p:spPr>
          <a:xfrm rot="20911539">
            <a:off x="9536461" y="5584331"/>
            <a:ext cx="1322895" cy="10700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feld 72">
            <a:extLst>
              <a:ext uri="{FF2B5EF4-FFF2-40B4-BE49-F238E27FC236}">
                <a16:creationId xmlns:a16="http://schemas.microsoft.com/office/drawing/2014/main" id="{EA00681E-A048-45D0-8667-15FC5F93F883}"/>
              </a:ext>
            </a:extLst>
          </p:cNvPr>
          <p:cNvSpPr txBox="1"/>
          <p:nvPr/>
        </p:nvSpPr>
        <p:spPr>
          <a:xfrm rot="20911539">
            <a:off x="9525106" y="5746996"/>
            <a:ext cx="1567661" cy="861774"/>
          </a:xfrm>
          <a:prstGeom prst="rect">
            <a:avLst/>
          </a:prstGeom>
          <a:noFill/>
        </p:spPr>
        <p:txBody>
          <a:bodyPr wrap="square" numCol="2" rtlCol="0">
            <a:spAutoFit/>
          </a:bodyPr>
          <a:lstStyle/>
          <a:p>
            <a:r>
              <a:rPr lang="de-DE" sz="1000" dirty="0">
                <a:latin typeface="Wiener Melange" panose="020B0502020209020204" pitchFamily="34" charset="0"/>
              </a:rPr>
              <a:t>Austria</a:t>
            </a:r>
          </a:p>
          <a:p>
            <a:r>
              <a:rPr lang="de-DE" sz="1000" dirty="0">
                <a:latin typeface="Wiener Melange" panose="020B0502020209020204" pitchFamily="34" charset="0"/>
              </a:rPr>
              <a:t>Baden-</a:t>
            </a:r>
            <a:r>
              <a:rPr lang="de-DE" sz="1000" dirty="0" err="1">
                <a:latin typeface="Wiener Melange" panose="020B0502020209020204" pitchFamily="34" charset="0"/>
              </a:rPr>
              <a:t>Württem</a:t>
            </a:r>
            <a:r>
              <a:rPr lang="de-DE" sz="1000" dirty="0">
                <a:latin typeface="Wiener Melange" panose="020B0502020209020204" pitchFamily="34" charset="0"/>
              </a:rPr>
              <a:t>-berg</a:t>
            </a:r>
          </a:p>
          <a:p>
            <a:r>
              <a:rPr lang="de-DE" sz="1000" dirty="0" err="1">
                <a:latin typeface="Wiener Melange" panose="020B0502020209020204" pitchFamily="34" charset="0"/>
              </a:rPr>
              <a:t>Bulgaria</a:t>
            </a:r>
            <a:endParaRPr lang="de-DE" sz="1000" dirty="0">
              <a:latin typeface="Wiener Melange" panose="020B0502020209020204" pitchFamily="34" charset="0"/>
            </a:endParaRPr>
          </a:p>
          <a:p>
            <a:r>
              <a:rPr lang="de-DE" sz="1000" dirty="0" err="1">
                <a:latin typeface="Wiener Melange" panose="020B0502020209020204" pitchFamily="34" charset="0"/>
              </a:rPr>
              <a:t>Croatia</a:t>
            </a:r>
            <a:endParaRPr lang="de-DE" sz="1000" dirty="0">
              <a:latin typeface="Wiener Melange" panose="020B0502020209020204" pitchFamily="34" charset="0"/>
            </a:endParaRPr>
          </a:p>
          <a:p>
            <a:r>
              <a:rPr lang="de-DE" sz="1000" dirty="0" err="1">
                <a:latin typeface="Wiener Melange" panose="020B0502020209020204" pitchFamily="34" charset="0"/>
              </a:rPr>
              <a:t>Hungary</a:t>
            </a:r>
            <a:endParaRPr lang="de-DE" sz="1000" dirty="0">
              <a:latin typeface="Wiener Melange" panose="020B0502020209020204" pitchFamily="34" charset="0"/>
            </a:endParaRPr>
          </a:p>
          <a:p>
            <a:r>
              <a:rPr lang="de-DE" sz="1000" dirty="0" err="1">
                <a:latin typeface="Wiener Melange" panose="020B0502020209020204" pitchFamily="34" charset="0"/>
              </a:rPr>
              <a:t>Slovakia</a:t>
            </a:r>
            <a:endParaRPr lang="de-DE" sz="1000" dirty="0">
              <a:latin typeface="Wiener Melange" panose="020B0502020209020204" pitchFamily="34" charset="0"/>
            </a:endParaRPr>
          </a:p>
          <a:p>
            <a:r>
              <a:rPr lang="de-DE" sz="1000" dirty="0">
                <a:latin typeface="Wiener Melange" panose="020B0502020209020204" pitchFamily="34" charset="0"/>
              </a:rPr>
              <a:t>Slovenia</a:t>
            </a:r>
          </a:p>
        </p:txBody>
      </p:sp>
      <p:pic>
        <p:nvPicPr>
          <p:cNvPr id="74" name="Grafik 73" descr="Büroklammer">
            <a:extLst>
              <a:ext uri="{FF2B5EF4-FFF2-40B4-BE49-F238E27FC236}">
                <a16:creationId xmlns:a16="http://schemas.microsoft.com/office/drawing/2014/main" id="{C71EE853-0571-46E3-8554-3D80AE5A854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9843986">
            <a:off x="10038680" y="5371286"/>
            <a:ext cx="393050" cy="391536"/>
          </a:xfrm>
          <a:prstGeom prst="rect">
            <a:avLst/>
          </a:prstGeom>
        </p:spPr>
      </p:pic>
    </p:spTree>
    <p:extLst>
      <p:ext uri="{BB962C8B-B14F-4D97-AF65-F5344CB8AC3E}">
        <p14:creationId xmlns:p14="http://schemas.microsoft.com/office/powerpoint/2010/main" val="3631945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0"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641838" y="365125"/>
            <a:ext cx="10711962" cy="1325563"/>
          </a:xfrm>
        </p:spPr>
        <p:txBody>
          <a:bodyPr>
            <a:normAutofit/>
          </a:bodyPr>
          <a:lstStyle/>
          <a:p>
            <a:r>
              <a:rPr lang="de-DE" sz="3200" dirty="0" err="1">
                <a:solidFill>
                  <a:schemeClr val="bg1"/>
                </a:solidFill>
                <a:latin typeface="Wiener Melange" panose="020B0502020209020204" pitchFamily="34" charset="0"/>
              </a:rPr>
              <a:t>Social</a:t>
            </a:r>
            <a:r>
              <a:rPr lang="de-DE" sz="3200" dirty="0">
                <a:solidFill>
                  <a:schemeClr val="bg1"/>
                </a:solidFill>
                <a:latin typeface="Wiener Melange" panose="020B0502020209020204" pitchFamily="34" charset="0"/>
              </a:rPr>
              <a:t> Innovation Plus Competence </a:t>
            </a:r>
            <a:r>
              <a:rPr lang="de-DE" sz="3200" dirty="0" err="1">
                <a:solidFill>
                  <a:schemeClr val="bg1"/>
                </a:solidFill>
                <a:latin typeface="Wiener Melange" panose="020B0502020209020204" pitchFamily="34" charset="0"/>
              </a:rPr>
              <a:t>Centres</a:t>
            </a:r>
            <a:r>
              <a:rPr lang="de-DE" sz="3200" dirty="0">
                <a:solidFill>
                  <a:schemeClr val="bg1"/>
                </a:solidFill>
                <a:latin typeface="Wiener Melange" panose="020B0502020209020204" pitchFamily="34" charset="0"/>
              </a:rPr>
              <a:t> (SI Plus)</a:t>
            </a:r>
          </a:p>
        </p:txBody>
      </p:sp>
      <p:sp>
        <p:nvSpPr>
          <p:cNvPr id="3" name="Inhaltsplatzhalter 2">
            <a:extLst>
              <a:ext uri="{FF2B5EF4-FFF2-40B4-BE49-F238E27FC236}">
                <a16:creationId xmlns:a16="http://schemas.microsoft.com/office/drawing/2014/main" id="{43AC828E-C876-4DD9-90D7-B7D0D3E451AB}"/>
              </a:ext>
            </a:extLst>
          </p:cNvPr>
          <p:cNvSpPr>
            <a:spLocks noGrp="1"/>
          </p:cNvSpPr>
          <p:nvPr>
            <p:ph idx="1"/>
          </p:nvPr>
        </p:nvSpPr>
        <p:spPr>
          <a:xfrm>
            <a:off x="3604846" y="1825625"/>
            <a:ext cx="7748953" cy="4351338"/>
          </a:xfrm>
        </p:spPr>
        <p:txBody>
          <a:bodyPr>
            <a:noAutofit/>
          </a:bodyPr>
          <a:lstStyle/>
          <a:p>
            <a:pPr marL="0" indent="0">
              <a:lnSpc>
                <a:spcPct val="170000"/>
              </a:lnSpc>
              <a:buNone/>
            </a:pPr>
            <a:r>
              <a:rPr lang="de-DE" sz="1600" dirty="0">
                <a:solidFill>
                  <a:schemeClr val="bg1"/>
                </a:solidFill>
                <a:latin typeface="Wiener Melange" panose="020B0502020209020204" pitchFamily="34" charset="0"/>
              </a:rPr>
              <a:t>Partner </a:t>
            </a:r>
            <a:r>
              <a:rPr lang="de-DE" sz="1600" dirty="0" err="1">
                <a:solidFill>
                  <a:schemeClr val="bg1"/>
                </a:solidFill>
                <a:latin typeface="Wiener Melange" panose="020B0502020209020204" pitchFamily="34" charset="0"/>
              </a:rPr>
              <a:t>Structure</a:t>
            </a:r>
            <a:r>
              <a:rPr lang="de-DE" sz="1600" dirty="0">
                <a:solidFill>
                  <a:schemeClr val="bg1"/>
                </a:solidFill>
                <a:latin typeface="Wiener Melange" panose="020B0502020209020204" pitchFamily="34" charset="0"/>
              </a:rPr>
              <a:t>:</a:t>
            </a:r>
          </a:p>
          <a:p>
            <a:r>
              <a:rPr lang="en-GB" sz="1400" dirty="0">
                <a:solidFill>
                  <a:schemeClr val="bg1"/>
                </a:solidFill>
              </a:rPr>
              <a:t>L&amp;R Social Research OG, Austria </a:t>
            </a:r>
          </a:p>
          <a:p>
            <a:r>
              <a:rPr lang="en-GB" sz="1400" dirty="0" err="1">
                <a:solidFill>
                  <a:schemeClr val="bg1"/>
                </a:solidFill>
              </a:rPr>
              <a:t>arbeit</a:t>
            </a:r>
            <a:r>
              <a:rPr lang="en-GB" sz="1400" dirty="0">
                <a:solidFill>
                  <a:schemeClr val="bg1"/>
                </a:solidFill>
              </a:rPr>
              <a:t> plus – Social Integration Enterprises Austria </a:t>
            </a:r>
          </a:p>
          <a:p>
            <a:r>
              <a:rPr lang="en-GB" sz="1400" dirty="0">
                <a:solidFill>
                  <a:schemeClr val="bg1"/>
                </a:solidFill>
              </a:rPr>
              <a:t>IFKA Public Benefit Non-profit </a:t>
            </a:r>
            <a:r>
              <a:rPr lang="en-GB" sz="1400" dirty="0" err="1">
                <a:solidFill>
                  <a:schemeClr val="bg1"/>
                </a:solidFill>
              </a:rPr>
              <a:t>Lftd</a:t>
            </a:r>
            <a:r>
              <a:rPr lang="en-GB" sz="1400" dirty="0">
                <a:solidFill>
                  <a:schemeClr val="bg1"/>
                </a:solidFill>
              </a:rPr>
              <a:t>., Hungary</a:t>
            </a:r>
            <a:endParaRPr lang="de-DE" sz="1400" dirty="0">
              <a:solidFill>
                <a:schemeClr val="bg1"/>
              </a:solidFill>
            </a:endParaRPr>
          </a:p>
          <a:p>
            <a:pPr lvl="0"/>
            <a:r>
              <a:rPr lang="en-GB" sz="1400" dirty="0">
                <a:solidFill>
                  <a:schemeClr val="bg1"/>
                </a:solidFill>
              </a:rPr>
              <a:t>ESF Managing Authority Slovakia, Ministry of Labour, Social Affairs and Family of the Slovak Republic</a:t>
            </a:r>
            <a:endParaRPr lang="de-DE" sz="1400" dirty="0">
              <a:solidFill>
                <a:schemeClr val="bg1"/>
              </a:solidFill>
            </a:endParaRPr>
          </a:p>
          <a:p>
            <a:pPr lvl="0"/>
            <a:r>
              <a:rPr lang="en-GB" sz="1400" dirty="0">
                <a:solidFill>
                  <a:schemeClr val="bg1"/>
                </a:solidFill>
              </a:rPr>
              <a:t>Sofia Development Association, Bulgaria </a:t>
            </a:r>
          </a:p>
          <a:p>
            <a:pPr lvl="0"/>
            <a:r>
              <a:rPr lang="en-GB" sz="1400" dirty="0">
                <a:solidFill>
                  <a:schemeClr val="bg1"/>
                </a:solidFill>
              </a:rPr>
              <a:t>ESF Managing Authority,</a:t>
            </a:r>
            <a:r>
              <a:rPr lang="en-GB" sz="1400" b="1" dirty="0">
                <a:solidFill>
                  <a:schemeClr val="bg1"/>
                </a:solidFill>
              </a:rPr>
              <a:t> </a:t>
            </a:r>
            <a:r>
              <a:rPr lang="en-GB" sz="1400" dirty="0">
                <a:solidFill>
                  <a:schemeClr val="bg1"/>
                </a:solidFill>
              </a:rPr>
              <a:t>Baden-Württemberg; Ministry for Social Affairs and Integration</a:t>
            </a:r>
            <a:endParaRPr lang="de-DE" sz="1400" dirty="0">
              <a:solidFill>
                <a:schemeClr val="bg1"/>
              </a:solidFill>
            </a:endParaRPr>
          </a:p>
          <a:p>
            <a:pPr lvl="0"/>
            <a:r>
              <a:rPr lang="en-GB" sz="1400" dirty="0">
                <a:solidFill>
                  <a:schemeClr val="bg1"/>
                </a:solidFill>
              </a:rPr>
              <a:t>ESF Managing Authority Croatia, Ministry of Labour, Pension System, Family and Social Policy of the Republic of Croatia</a:t>
            </a:r>
            <a:endParaRPr lang="de-DE" sz="1400" dirty="0">
              <a:solidFill>
                <a:schemeClr val="bg1"/>
              </a:solidFill>
            </a:endParaRPr>
          </a:p>
          <a:p>
            <a:pPr lvl="0"/>
            <a:r>
              <a:rPr lang="en-GB" sz="1400" dirty="0">
                <a:solidFill>
                  <a:schemeClr val="bg1"/>
                </a:solidFill>
              </a:rPr>
              <a:t>ESF Managing Authority Slovenia, Government Office for Development and European Cohesion Policy</a:t>
            </a:r>
            <a:endParaRPr lang="de-DE" sz="1400" dirty="0">
              <a:solidFill>
                <a:schemeClr val="bg1"/>
              </a:solidFill>
            </a:endParaRPr>
          </a:p>
          <a:p>
            <a:pPr lvl="0"/>
            <a:r>
              <a:rPr lang="en-GB" sz="1400" dirty="0">
                <a:solidFill>
                  <a:schemeClr val="bg1"/>
                </a:solidFill>
              </a:rPr>
              <a:t>European Network of Social Integration Enterprises (ENSIE)</a:t>
            </a:r>
            <a:endParaRPr lang="de-DE" sz="1400" dirty="0">
              <a:solidFill>
                <a:schemeClr val="bg1"/>
              </a:solidFill>
              <a:latin typeface="Wiener Melange" panose="020B0502020209020204" pitchFamily="34" charset="0"/>
            </a:endParaRPr>
          </a:p>
          <a:p>
            <a:pPr marL="0" indent="0">
              <a:lnSpc>
                <a:spcPct val="170000"/>
              </a:lnSpc>
              <a:buNone/>
            </a:pPr>
            <a:r>
              <a:rPr lang="de-DE" sz="1600" dirty="0">
                <a:solidFill>
                  <a:schemeClr val="bg1"/>
                </a:solidFill>
                <a:latin typeface="Wiener Melange" panose="020B0502020209020204" pitchFamily="34" charset="0"/>
              </a:rPr>
              <a:t>Duration: </a:t>
            </a:r>
            <a:r>
              <a:rPr lang="de-DE" sz="1400" dirty="0">
                <a:solidFill>
                  <a:schemeClr val="bg1"/>
                </a:solidFill>
                <a:latin typeface="Wiener Melange" panose="020B0502020209020204" pitchFamily="34" charset="0"/>
              </a:rPr>
              <a:t>1.05.2021 </a:t>
            </a:r>
            <a:r>
              <a:rPr lang="mr-IN" sz="1400" dirty="0">
                <a:solidFill>
                  <a:schemeClr val="bg1"/>
                </a:solidFill>
                <a:latin typeface="Wiener Melange" panose="020B0502020209020204" pitchFamily="34" charset="0"/>
              </a:rPr>
              <a:t>–</a:t>
            </a:r>
            <a:r>
              <a:rPr lang="de-DE" sz="1400" dirty="0">
                <a:solidFill>
                  <a:schemeClr val="bg1"/>
                </a:solidFill>
                <a:latin typeface="Wiener Melange" panose="020B0502020209020204" pitchFamily="34" charset="0"/>
              </a:rPr>
              <a:t> 30.4.2023</a:t>
            </a:r>
          </a:p>
        </p:txBody>
      </p:sp>
      <p:grpSp>
        <p:nvGrpSpPr>
          <p:cNvPr id="7" name="!!SI">
            <a:extLst>
              <a:ext uri="{FF2B5EF4-FFF2-40B4-BE49-F238E27FC236}">
                <a16:creationId xmlns:a16="http://schemas.microsoft.com/office/drawing/2014/main" id="{76458D94-F190-46F3-9043-1A1DFD1D1D7F}"/>
              </a:ext>
            </a:extLst>
          </p:cNvPr>
          <p:cNvGrpSpPr/>
          <p:nvPr/>
        </p:nvGrpSpPr>
        <p:grpSpPr>
          <a:xfrm>
            <a:off x="297513" y="1825625"/>
            <a:ext cx="2876510" cy="3055394"/>
            <a:chOff x="5769395" y="3194344"/>
            <a:chExt cx="1080000" cy="1080000"/>
          </a:xfrm>
        </p:grpSpPr>
        <p:sp>
          <p:nvSpPr>
            <p:cNvPr id="8" name="Ellipse 7">
              <a:extLst>
                <a:ext uri="{FF2B5EF4-FFF2-40B4-BE49-F238E27FC236}">
                  <a16:creationId xmlns:a16="http://schemas.microsoft.com/office/drawing/2014/main" id="{B9EAD851-8B1E-425B-A2CD-D69E3242F59A}"/>
                </a:ext>
              </a:extLst>
            </p:cNvPr>
            <p:cNvSpPr/>
            <p:nvPr/>
          </p:nvSpPr>
          <p:spPr>
            <a:xfrm>
              <a:off x="5769395" y="3194344"/>
              <a:ext cx="1080000" cy="108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Gruppenbrainstorming">
              <a:extLst>
                <a:ext uri="{FF2B5EF4-FFF2-40B4-BE49-F238E27FC236}">
                  <a16:creationId xmlns:a16="http://schemas.microsoft.com/office/drawing/2014/main" id="{B1C3E73B-2256-4C48-A492-A1CEC982FF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2195" y="3236324"/>
              <a:ext cx="914400" cy="914400"/>
            </a:xfrm>
            <a:prstGeom prst="rect">
              <a:avLst/>
            </a:prstGeom>
          </p:spPr>
        </p:pic>
      </p:grpSp>
    </p:spTree>
    <p:extLst>
      <p:ext uri="{BB962C8B-B14F-4D97-AF65-F5344CB8AC3E}">
        <p14:creationId xmlns:p14="http://schemas.microsoft.com/office/powerpoint/2010/main" val="247212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0"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641838" y="365125"/>
            <a:ext cx="10711962" cy="1325563"/>
          </a:xfrm>
        </p:spPr>
        <p:txBody>
          <a:bodyPr>
            <a:normAutofit/>
          </a:bodyPr>
          <a:lstStyle/>
          <a:p>
            <a:r>
              <a:rPr lang="de-DE" sz="3200" dirty="0">
                <a:solidFill>
                  <a:schemeClr val="bg1"/>
                </a:solidFill>
                <a:latin typeface="Wiener Melange" panose="020B0502020209020204" pitchFamily="34" charset="0"/>
              </a:rPr>
              <a:t>SI Plus: </a:t>
            </a:r>
            <a:r>
              <a:rPr lang="de-DE" sz="3200" dirty="0" err="1">
                <a:solidFill>
                  <a:schemeClr val="bg1"/>
                </a:solidFill>
                <a:latin typeface="Wiener Melange" panose="020B0502020209020204" pitchFamily="34" charset="0"/>
              </a:rPr>
              <a:t>Objectives</a:t>
            </a:r>
            <a:r>
              <a:rPr lang="de-DE" sz="3200" dirty="0">
                <a:solidFill>
                  <a:schemeClr val="bg1"/>
                </a:solidFill>
                <a:latin typeface="Wiener Melange" panose="020B0502020209020204" pitchFamily="34" charset="0"/>
              </a:rPr>
              <a:t> and </a:t>
            </a:r>
            <a:r>
              <a:rPr lang="de-DE" sz="3200" dirty="0" err="1">
                <a:solidFill>
                  <a:schemeClr val="bg1"/>
                </a:solidFill>
                <a:latin typeface="Wiener Melange" panose="020B0502020209020204" pitchFamily="34" charset="0"/>
              </a:rPr>
              <a:t>Expected</a:t>
            </a:r>
            <a:r>
              <a:rPr lang="de-DE" sz="3200" dirty="0">
                <a:solidFill>
                  <a:schemeClr val="bg1"/>
                </a:solidFill>
                <a:latin typeface="Wiener Melange" panose="020B0502020209020204" pitchFamily="34" charset="0"/>
              </a:rPr>
              <a:t> </a:t>
            </a:r>
            <a:r>
              <a:rPr lang="de-DE" sz="3200" dirty="0" err="1">
                <a:solidFill>
                  <a:schemeClr val="bg1"/>
                </a:solidFill>
                <a:latin typeface="Wiener Melange" panose="020B0502020209020204" pitchFamily="34" charset="0"/>
              </a:rPr>
              <a:t>Results</a:t>
            </a:r>
            <a:endParaRPr lang="de-DE" sz="3200" dirty="0">
              <a:solidFill>
                <a:schemeClr val="bg1"/>
              </a:solidFill>
              <a:latin typeface="Wiener Melange" panose="020B0502020209020204" pitchFamily="34" charset="0"/>
            </a:endParaRPr>
          </a:p>
        </p:txBody>
      </p:sp>
      <p:sp>
        <p:nvSpPr>
          <p:cNvPr id="3" name="Inhaltsplatzhalter 2">
            <a:extLst>
              <a:ext uri="{FF2B5EF4-FFF2-40B4-BE49-F238E27FC236}">
                <a16:creationId xmlns:a16="http://schemas.microsoft.com/office/drawing/2014/main" id="{43AC828E-C876-4DD9-90D7-B7D0D3E451AB}"/>
              </a:ext>
            </a:extLst>
          </p:cNvPr>
          <p:cNvSpPr>
            <a:spLocks noGrp="1"/>
          </p:cNvSpPr>
          <p:nvPr>
            <p:ph idx="1"/>
          </p:nvPr>
        </p:nvSpPr>
        <p:spPr>
          <a:xfrm>
            <a:off x="3604846" y="1825625"/>
            <a:ext cx="7748953" cy="4667250"/>
          </a:xfrm>
        </p:spPr>
        <p:txBody>
          <a:bodyPr>
            <a:noAutofit/>
          </a:bodyPr>
          <a:lstStyle/>
          <a:p>
            <a:pPr marL="0" indent="0">
              <a:buNone/>
            </a:pPr>
            <a:r>
              <a:rPr lang="en-US" sz="1400" b="1" dirty="0">
                <a:solidFill>
                  <a:schemeClr val="bg1"/>
                </a:solidFill>
              </a:rPr>
              <a:t>National Level:</a:t>
            </a:r>
            <a:br>
              <a:rPr lang="en-US" sz="1400" dirty="0">
                <a:solidFill>
                  <a:schemeClr val="bg1"/>
                </a:solidFill>
              </a:rPr>
            </a:br>
            <a:r>
              <a:rPr lang="en-US" sz="1400" dirty="0">
                <a:solidFill>
                  <a:schemeClr val="bg1"/>
                </a:solidFill>
              </a:rPr>
              <a:t>Establishment of National Competence </a:t>
            </a:r>
            <a:r>
              <a:rPr lang="en-US" sz="1400" dirty="0" err="1">
                <a:solidFill>
                  <a:schemeClr val="bg1"/>
                </a:solidFill>
              </a:rPr>
              <a:t>Centres</a:t>
            </a:r>
            <a:r>
              <a:rPr lang="en-US" sz="1400" dirty="0">
                <a:solidFill>
                  <a:schemeClr val="bg1"/>
                </a:solidFill>
              </a:rPr>
              <a:t> for Social Innovation in Austria, Bulgaria, Hungary and Slovakia </a:t>
            </a:r>
            <a:r>
              <a:rPr lang="en-US" sz="1400" dirty="0">
                <a:solidFill>
                  <a:schemeClr val="bg1"/>
                </a:solidFill>
                <a:latin typeface="Wiener Melange" panose="020B0502020209020204" pitchFamily="34" charset="0"/>
              </a:rPr>
              <a:t>as central contact points for stakeholders, experts, local </a:t>
            </a:r>
            <a:r>
              <a:rPr lang="en-US" sz="1400" dirty="0" err="1">
                <a:solidFill>
                  <a:schemeClr val="bg1"/>
                </a:solidFill>
                <a:latin typeface="Wiener Melange" panose="020B0502020209020204" pitchFamily="34" charset="0"/>
              </a:rPr>
              <a:t>organisations</a:t>
            </a:r>
            <a:r>
              <a:rPr lang="en-US" sz="1400" dirty="0">
                <a:solidFill>
                  <a:schemeClr val="bg1"/>
                </a:solidFill>
                <a:latin typeface="Wiener Melange" panose="020B0502020209020204" pitchFamily="34" charset="0"/>
              </a:rPr>
              <a:t> and citizens</a:t>
            </a:r>
            <a:endParaRPr lang="en-GB" sz="1400" dirty="0">
              <a:solidFill>
                <a:schemeClr val="bg1"/>
              </a:solidFill>
            </a:endParaRPr>
          </a:p>
          <a:p>
            <a:r>
              <a:rPr lang="en-US" sz="1400" dirty="0">
                <a:solidFill>
                  <a:schemeClr val="bg1"/>
                </a:solidFill>
                <a:latin typeface="Wiener Melange" panose="020B0502020209020204" pitchFamily="34" charset="0"/>
              </a:rPr>
              <a:t>research on existing policies and practices on social innovation, including  mapping, surveys on societal needs created by the Corona pandemic, </a:t>
            </a:r>
          </a:p>
          <a:p>
            <a:r>
              <a:rPr lang="en-US" sz="1400" dirty="0">
                <a:solidFill>
                  <a:schemeClr val="bg1"/>
                </a:solidFill>
                <a:latin typeface="Wiener Melange" panose="020B0502020209020204" pitchFamily="34" charset="0"/>
              </a:rPr>
              <a:t>capacity building and peer learning</a:t>
            </a:r>
          </a:p>
          <a:p>
            <a:r>
              <a:rPr lang="en-US" sz="1400" dirty="0">
                <a:solidFill>
                  <a:schemeClr val="bg1"/>
                </a:solidFill>
                <a:latin typeface="Wiener Melange" panose="020B0502020209020204" pitchFamily="34" charset="0"/>
              </a:rPr>
              <a:t>development of a toolboxes (including  guidelines, good practices examples and methods)</a:t>
            </a:r>
          </a:p>
          <a:p>
            <a:r>
              <a:rPr lang="en-US" sz="1400" dirty="0">
                <a:solidFill>
                  <a:schemeClr val="bg1"/>
                </a:solidFill>
                <a:latin typeface="Wiener Melange" panose="020B0502020209020204" pitchFamily="34" charset="0"/>
              </a:rPr>
              <a:t>development of experimental spaces, the replication/upscaling of two social innovative projects/initiatives</a:t>
            </a:r>
          </a:p>
          <a:p>
            <a:pPr marL="0" indent="0">
              <a:buNone/>
            </a:pPr>
            <a:r>
              <a:rPr lang="en-US" sz="1400" b="1" dirty="0">
                <a:solidFill>
                  <a:schemeClr val="bg1"/>
                </a:solidFill>
              </a:rPr>
              <a:t>Transnational Level:</a:t>
            </a:r>
            <a:br>
              <a:rPr lang="en-US" sz="1400" b="1" dirty="0">
                <a:solidFill>
                  <a:schemeClr val="bg1"/>
                </a:solidFill>
              </a:rPr>
            </a:br>
            <a:r>
              <a:rPr lang="en-US" sz="1400" dirty="0">
                <a:solidFill>
                  <a:schemeClr val="bg1"/>
                </a:solidFill>
                <a:latin typeface="Wiener Melange" panose="020B0502020209020204" pitchFamily="34" charset="0"/>
              </a:rPr>
              <a:t>transnational knowledge transfer as a key element </a:t>
            </a:r>
          </a:p>
          <a:p>
            <a:r>
              <a:rPr lang="en-US" sz="1400" dirty="0">
                <a:solidFill>
                  <a:schemeClr val="bg1"/>
                </a:solidFill>
                <a:latin typeface="Wiener Melange" panose="020B0502020209020204" pitchFamily="34" charset="0"/>
              </a:rPr>
              <a:t>development of a common data collecting tool for mapping</a:t>
            </a:r>
          </a:p>
          <a:p>
            <a:r>
              <a:rPr lang="en-US" sz="1400" dirty="0">
                <a:solidFill>
                  <a:schemeClr val="bg1"/>
                </a:solidFill>
                <a:latin typeface="Wiener Melange" panose="020B0502020209020204" pitchFamily="34" charset="0"/>
              </a:rPr>
              <a:t> establishment of three thematic networks</a:t>
            </a:r>
          </a:p>
          <a:p>
            <a:r>
              <a:rPr lang="en-US" sz="1400" dirty="0">
                <a:solidFill>
                  <a:schemeClr val="bg1"/>
                </a:solidFill>
                <a:latin typeface="Wiener Melange" panose="020B0502020209020204" pitchFamily="34" charset="0"/>
              </a:rPr>
              <a:t>Enhance the know-how transfer through the approach of twinning projects and peer-to-peer activities</a:t>
            </a:r>
          </a:p>
          <a:p>
            <a:r>
              <a:rPr lang="en-US" sz="1400" dirty="0">
                <a:solidFill>
                  <a:schemeClr val="bg1"/>
                </a:solidFill>
                <a:latin typeface="Wiener Melange" panose="020B0502020209020204" pitchFamily="34" charset="0"/>
              </a:rPr>
              <a:t>web-based platform for mutual exchange of good practice examples, tools and information</a:t>
            </a:r>
          </a:p>
          <a:p>
            <a:r>
              <a:rPr lang="en-US" sz="1400" dirty="0">
                <a:solidFill>
                  <a:schemeClr val="bg1"/>
                </a:solidFill>
                <a:latin typeface="Wiener Melange" panose="020B0502020209020204" pitchFamily="34" charset="0"/>
              </a:rPr>
              <a:t>replication/upscaling of 1 or 2 social innovation projects</a:t>
            </a:r>
          </a:p>
        </p:txBody>
      </p:sp>
      <p:grpSp>
        <p:nvGrpSpPr>
          <p:cNvPr id="7" name="!!SI">
            <a:extLst>
              <a:ext uri="{FF2B5EF4-FFF2-40B4-BE49-F238E27FC236}">
                <a16:creationId xmlns:a16="http://schemas.microsoft.com/office/drawing/2014/main" id="{76458D94-F190-46F3-9043-1A1DFD1D1D7F}"/>
              </a:ext>
            </a:extLst>
          </p:cNvPr>
          <p:cNvGrpSpPr/>
          <p:nvPr/>
        </p:nvGrpSpPr>
        <p:grpSpPr>
          <a:xfrm>
            <a:off x="297513" y="1825625"/>
            <a:ext cx="2876510" cy="3055394"/>
            <a:chOff x="5769395" y="3194344"/>
            <a:chExt cx="1080000" cy="1080000"/>
          </a:xfrm>
        </p:grpSpPr>
        <p:sp>
          <p:nvSpPr>
            <p:cNvPr id="8" name="Ellipse 7">
              <a:extLst>
                <a:ext uri="{FF2B5EF4-FFF2-40B4-BE49-F238E27FC236}">
                  <a16:creationId xmlns:a16="http://schemas.microsoft.com/office/drawing/2014/main" id="{B9EAD851-8B1E-425B-A2CD-D69E3242F59A}"/>
                </a:ext>
              </a:extLst>
            </p:cNvPr>
            <p:cNvSpPr/>
            <p:nvPr/>
          </p:nvSpPr>
          <p:spPr>
            <a:xfrm>
              <a:off x="5769395" y="3194344"/>
              <a:ext cx="1080000" cy="108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Gruppenbrainstorming">
              <a:extLst>
                <a:ext uri="{FF2B5EF4-FFF2-40B4-BE49-F238E27FC236}">
                  <a16:creationId xmlns:a16="http://schemas.microsoft.com/office/drawing/2014/main" id="{B1C3E73B-2256-4C48-A492-A1CEC982FF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2195" y="3236324"/>
              <a:ext cx="914400" cy="914400"/>
            </a:xfrm>
            <a:prstGeom prst="rect">
              <a:avLst/>
            </a:prstGeom>
          </p:spPr>
        </p:pic>
      </p:grpSp>
    </p:spTree>
    <p:extLst>
      <p:ext uri="{BB962C8B-B14F-4D97-AF65-F5344CB8AC3E}">
        <p14:creationId xmlns:p14="http://schemas.microsoft.com/office/powerpoint/2010/main" val="342500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0"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4" y="365125"/>
            <a:ext cx="6288506" cy="1325563"/>
          </a:xfrm>
        </p:spPr>
        <p:txBody>
          <a:bodyPr>
            <a:normAutofit/>
          </a:bodyPr>
          <a:lstStyle/>
          <a:p>
            <a:r>
              <a:rPr lang="de-DE" sz="3200" dirty="0">
                <a:solidFill>
                  <a:schemeClr val="bg1"/>
                </a:solidFill>
                <a:latin typeface="Wiener Melange" panose="020B0502020209020204" pitchFamily="34" charset="0"/>
              </a:rPr>
              <a:t>Text Module | ESF+ OP </a:t>
            </a:r>
            <a:r>
              <a:rPr lang="de-DE" sz="3200" dirty="0" err="1">
                <a:solidFill>
                  <a:schemeClr val="bg1"/>
                </a:solidFill>
                <a:latin typeface="Wiener Melange" panose="020B0502020209020204" pitchFamily="34" charset="0"/>
              </a:rPr>
              <a:t>provision</a:t>
            </a:r>
            <a:r>
              <a:rPr lang="de-DE" sz="3200" dirty="0">
                <a:solidFill>
                  <a:schemeClr val="bg1"/>
                </a:solidFill>
                <a:latin typeface="Wiener Melange" panose="020B0502020209020204" pitchFamily="34" charset="0"/>
              </a:rPr>
              <a:t> on 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sp>
        <p:nvSpPr>
          <p:cNvPr id="3" name="Inhaltsplatzhalter 2">
            <a:extLst>
              <a:ext uri="{FF2B5EF4-FFF2-40B4-BE49-F238E27FC236}">
                <a16:creationId xmlns:a16="http://schemas.microsoft.com/office/drawing/2014/main" id="{43AC828E-C876-4DD9-90D7-B7D0D3E451AB}"/>
              </a:ext>
            </a:extLst>
          </p:cNvPr>
          <p:cNvSpPr>
            <a:spLocks noGrp="1"/>
          </p:cNvSpPr>
          <p:nvPr>
            <p:ph idx="1"/>
          </p:nvPr>
        </p:nvSpPr>
        <p:spPr>
          <a:xfrm>
            <a:off x="5065294" y="1825625"/>
            <a:ext cx="6288505" cy="4351338"/>
          </a:xfrm>
        </p:spPr>
        <p:txBody>
          <a:bodyPr>
            <a:noAutofit/>
          </a:bodyPr>
          <a:lstStyle/>
          <a:p>
            <a:pPr marL="0" indent="0">
              <a:lnSpc>
                <a:spcPct val="170000"/>
              </a:lnSpc>
              <a:buNone/>
            </a:pPr>
            <a:r>
              <a:rPr lang="en-US" sz="1400" dirty="0">
                <a:solidFill>
                  <a:schemeClr val="bg1"/>
                </a:solidFill>
                <a:latin typeface="Wiener Melange" panose="020B0502020209020204" pitchFamily="34" charset="0"/>
              </a:rPr>
              <a:t>The ESF Operational </a:t>
            </a:r>
            <a:r>
              <a:rPr lang="en-US" sz="1400" dirty="0" err="1">
                <a:solidFill>
                  <a:schemeClr val="bg1"/>
                </a:solidFill>
                <a:latin typeface="Wiener Melange" panose="020B0502020209020204" pitchFamily="34" charset="0"/>
              </a:rPr>
              <a:t>Programme</a:t>
            </a:r>
            <a:r>
              <a:rPr lang="en-US" sz="1400" dirty="0">
                <a:solidFill>
                  <a:schemeClr val="bg1"/>
                </a:solidFill>
                <a:latin typeface="Wiener Melange" panose="020B0502020209020204" pitchFamily="34" charset="0"/>
              </a:rPr>
              <a:t> of </a:t>
            </a:r>
            <a:r>
              <a:rPr lang="en-US" sz="1400" dirty="0">
                <a:solidFill>
                  <a:srgbClr val="FF0000"/>
                </a:solidFill>
                <a:latin typeface="Wiener Melange" panose="020B0502020209020204" pitchFamily="34" charset="0"/>
              </a:rPr>
              <a:t>XX</a:t>
            </a:r>
            <a:r>
              <a:rPr lang="en-US" sz="1400" dirty="0">
                <a:solidFill>
                  <a:schemeClr val="bg1"/>
                </a:solidFill>
                <a:latin typeface="Wiener Melange" panose="020B0502020209020204" pitchFamily="34" charset="0"/>
              </a:rPr>
              <a:t> supports transnational cooperation with partners located in at least one other EU Member State in accordance with Article </a:t>
            </a:r>
            <a:r>
              <a:rPr lang="en-US" sz="1400" dirty="0">
                <a:solidFill>
                  <a:srgbClr val="FF0000"/>
                </a:solidFill>
                <a:latin typeface="Wiener Melange" panose="020B0502020209020204" pitchFamily="34" charset="0"/>
              </a:rPr>
              <a:t>XX</a:t>
            </a:r>
            <a:r>
              <a:rPr lang="en-US" sz="1400" dirty="0">
                <a:solidFill>
                  <a:schemeClr val="bg1"/>
                </a:solidFill>
                <a:latin typeface="Wiener Melange" panose="020B0502020209020204" pitchFamily="34" charset="0"/>
              </a:rPr>
              <a:t>  of the European Social Fund Plus (ESF+) Regulation. </a:t>
            </a:r>
          </a:p>
          <a:p>
            <a:pPr marL="0" indent="0">
              <a:lnSpc>
                <a:spcPct val="170000"/>
              </a:lnSpc>
              <a:buNone/>
            </a:pPr>
            <a:r>
              <a:rPr lang="en-US" sz="1400" dirty="0">
                <a:solidFill>
                  <a:schemeClr val="bg1"/>
                </a:solidFill>
                <a:latin typeface="Wiener Melange" panose="020B0502020209020204" pitchFamily="34" charset="0"/>
              </a:rPr>
              <a:t>Transnational cooperation contributes to the objectives of the EU Strategy for the Danube Region (EUSDR) and any other strategy relevant for MS. It should primarily be carried out as project partnerships at the level of beneficiaries.</a:t>
            </a:r>
          </a:p>
          <a:p>
            <a:pPr marL="0" indent="0">
              <a:lnSpc>
                <a:spcPct val="170000"/>
              </a:lnSpc>
              <a:buNone/>
            </a:pPr>
            <a:r>
              <a:rPr lang="en-US" sz="1400" dirty="0">
                <a:solidFill>
                  <a:schemeClr val="bg1"/>
                </a:solidFill>
                <a:latin typeface="Wiener Melange" panose="020B0502020209020204" pitchFamily="34" charset="0"/>
              </a:rPr>
              <a:t>In order to foster transnational cooperation, Managing Authority participates in relevant networks on the EU or macro-regional levels.</a:t>
            </a:r>
          </a:p>
          <a:p>
            <a:pPr marL="0" indent="0">
              <a:lnSpc>
                <a:spcPct val="170000"/>
              </a:lnSpc>
              <a:buNone/>
            </a:pPr>
            <a:r>
              <a:rPr lang="en-US" sz="1400" dirty="0">
                <a:solidFill>
                  <a:schemeClr val="bg1"/>
                </a:solidFill>
                <a:latin typeface="Wiener Melange" panose="020B0502020209020204" pitchFamily="34" charset="0"/>
              </a:rPr>
              <a:t>[SPECIFICATION OF ACTIVITIES]</a:t>
            </a:r>
            <a:endParaRPr lang="de-DE" sz="1400" dirty="0">
              <a:solidFill>
                <a:schemeClr val="bg1"/>
              </a:solidFill>
              <a:latin typeface="Wiener Melange" panose="020B0502020209020204" pitchFamily="34" charset="0"/>
            </a:endParaRPr>
          </a:p>
        </p:txBody>
      </p:sp>
      <p:pic>
        <p:nvPicPr>
          <p:cNvPr id="5" name="Grafik 4">
            <a:extLst>
              <a:ext uri="{FF2B5EF4-FFF2-40B4-BE49-F238E27FC236}">
                <a16:creationId xmlns:a16="http://schemas.microsoft.com/office/drawing/2014/main" id="{0C737023-2445-40ED-AE36-A8E99EB8935A}"/>
              </a:ext>
            </a:extLst>
          </p:cNvPr>
          <p:cNvPicPr>
            <a:picLocks noChangeAspect="1"/>
          </p:cNvPicPr>
          <p:nvPr/>
        </p:nvPicPr>
        <p:blipFill rotWithShape="1">
          <a:blip r:embed="rId2">
            <a:extLst>
              <a:ext uri="{28A0092B-C50C-407E-A947-70E740481C1C}">
                <a14:useLocalDpi xmlns:a14="http://schemas.microsoft.com/office/drawing/2010/main" val="0"/>
              </a:ext>
            </a:extLst>
          </a:blip>
          <a:srcRect l="42670" r="16277"/>
          <a:stretch/>
        </p:blipFill>
        <p:spPr>
          <a:xfrm>
            <a:off x="0" y="0"/>
            <a:ext cx="4223084" cy="6858000"/>
          </a:xfrm>
          <a:prstGeom prst="rect">
            <a:avLst/>
          </a:prstGeom>
        </p:spPr>
      </p:pic>
    </p:spTree>
    <p:extLst>
      <p:ext uri="{BB962C8B-B14F-4D97-AF65-F5344CB8AC3E}">
        <p14:creationId xmlns:p14="http://schemas.microsoft.com/office/powerpoint/2010/main" val="142869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0"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837DD99A-4194-40DD-AB75-1E41176494FC}"/>
              </a:ext>
            </a:extLst>
          </p:cNvPr>
          <p:cNvPicPr>
            <a:picLocks noChangeAspect="1"/>
          </p:cNvPicPr>
          <p:nvPr/>
        </p:nvPicPr>
        <p:blipFill rotWithShape="1">
          <a:blip r:embed="rId2">
            <a:extLst>
              <a:ext uri="{28A0092B-C50C-407E-A947-70E740481C1C}">
                <a14:useLocalDpi xmlns:a14="http://schemas.microsoft.com/office/drawing/2010/main" val="0"/>
              </a:ext>
            </a:extLst>
          </a:blip>
          <a:srcRect l="40465" r="16840"/>
          <a:stretch/>
        </p:blipFill>
        <p:spPr>
          <a:xfrm>
            <a:off x="0" y="0"/>
            <a:ext cx="4223084" cy="6858000"/>
          </a:xfrm>
          <a:prstGeom prst="rect">
            <a:avLst/>
          </a:prstGeom>
        </p:spPr>
      </p:pic>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4" y="365125"/>
            <a:ext cx="7126706" cy="1325563"/>
          </a:xfrm>
        </p:spPr>
        <p:txBody>
          <a:bodyPr>
            <a:normAutofit/>
          </a:bodyPr>
          <a:lstStyle/>
          <a:p>
            <a:r>
              <a:rPr lang="de-DE" sz="3200" dirty="0" err="1">
                <a:solidFill>
                  <a:schemeClr val="bg1"/>
                </a:solidFill>
                <a:latin typeface="Wiener Melange" panose="020B0502020209020204" pitchFamily="34" charset="0"/>
              </a:rPr>
              <a:t>Implementing</a:t>
            </a:r>
            <a:r>
              <a:rPr lang="de-DE" sz="3200" dirty="0">
                <a:solidFill>
                  <a:schemeClr val="bg1"/>
                </a:solidFill>
                <a:latin typeface="Wiener Melange" panose="020B0502020209020204" pitchFamily="34" charset="0"/>
              </a:rPr>
              <a:t> </a:t>
            </a:r>
            <a:br>
              <a:rPr lang="de-DE" sz="3200" dirty="0">
                <a:solidFill>
                  <a:schemeClr val="bg1"/>
                </a:solidFill>
                <a:latin typeface="Wiener Melange" panose="020B0502020209020204" pitchFamily="34" charset="0"/>
              </a:rPr>
            </a:br>
            <a:r>
              <a:rPr lang="de-DE" sz="3200" dirty="0">
                <a:solidFill>
                  <a:schemeClr val="bg1"/>
                </a:solidFill>
                <a:latin typeface="Wiener Melange" panose="020B0502020209020204" pitchFamily="34" charset="0"/>
              </a:rPr>
              <a:t>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pic>
        <p:nvPicPr>
          <p:cNvPr id="13" name="Grafik 12" descr="Messgerät">
            <a:extLst>
              <a:ext uri="{FF2B5EF4-FFF2-40B4-BE49-F238E27FC236}">
                <a16:creationId xmlns:a16="http://schemas.microsoft.com/office/drawing/2014/main" id="{F9046FFC-7855-40E8-B0F3-63ACC89330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98959" y="3694815"/>
            <a:ext cx="4223084" cy="4223084"/>
          </a:xfrm>
          <a:prstGeom prst="rect">
            <a:avLst/>
          </a:prstGeom>
        </p:spPr>
      </p:pic>
      <p:cxnSp>
        <p:nvCxnSpPr>
          <p:cNvPr id="16" name="Gerader Verbinder 15">
            <a:extLst>
              <a:ext uri="{FF2B5EF4-FFF2-40B4-BE49-F238E27FC236}">
                <a16:creationId xmlns:a16="http://schemas.microsoft.com/office/drawing/2014/main" id="{CE38A48C-390F-48D6-8BCE-0FAFF8040A5B}"/>
              </a:ext>
            </a:extLst>
          </p:cNvPr>
          <p:cNvCxnSpPr/>
          <p:nvPr/>
        </p:nvCxnSpPr>
        <p:spPr>
          <a:xfrm>
            <a:off x="5065294" y="4114801"/>
            <a:ext cx="619878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Gleichschenkliges Dreieck 16">
            <a:extLst>
              <a:ext uri="{FF2B5EF4-FFF2-40B4-BE49-F238E27FC236}">
                <a16:creationId xmlns:a16="http://schemas.microsoft.com/office/drawing/2014/main" id="{F8E614C8-94BE-4A65-9A8D-F9D82CE2FC89}"/>
              </a:ext>
            </a:extLst>
          </p:cNvPr>
          <p:cNvSpPr/>
          <p:nvPr/>
        </p:nvSpPr>
        <p:spPr>
          <a:xfrm rot="10800000">
            <a:off x="5036854" y="3563953"/>
            <a:ext cx="468000" cy="504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descr="Gruppenbrainstorming">
            <a:extLst>
              <a:ext uri="{FF2B5EF4-FFF2-40B4-BE49-F238E27FC236}">
                <a16:creationId xmlns:a16="http://schemas.microsoft.com/office/drawing/2014/main" id="{14CCC870-D497-408F-B9AA-DDF9A40243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5552" y="2374442"/>
            <a:ext cx="914400" cy="914400"/>
          </a:xfrm>
          <a:prstGeom prst="rect">
            <a:avLst/>
          </a:prstGeom>
        </p:spPr>
      </p:pic>
      <p:pic>
        <p:nvPicPr>
          <p:cNvPr id="21" name="Grafik 20" descr="Verbindungen">
            <a:extLst>
              <a:ext uri="{FF2B5EF4-FFF2-40B4-BE49-F238E27FC236}">
                <a16:creationId xmlns:a16="http://schemas.microsoft.com/office/drawing/2014/main" id="{EC84E7F5-CF8A-4F24-A1B9-3CE98CD067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11781" y="2374442"/>
            <a:ext cx="914400" cy="914400"/>
          </a:xfrm>
          <a:prstGeom prst="rect">
            <a:avLst/>
          </a:prstGeom>
        </p:spPr>
      </p:pic>
      <p:pic>
        <p:nvPicPr>
          <p:cNvPr id="23" name="Grafik 22" descr="Münzen">
            <a:extLst>
              <a:ext uri="{FF2B5EF4-FFF2-40B4-BE49-F238E27FC236}">
                <a16:creationId xmlns:a16="http://schemas.microsoft.com/office/drawing/2014/main" id="{092D5266-0E6D-4D7B-9DB8-2B88BC0CAE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05897" y="2610905"/>
            <a:ext cx="655674" cy="655674"/>
          </a:xfrm>
          <a:prstGeom prst="rect">
            <a:avLst/>
          </a:prstGeom>
        </p:spPr>
      </p:pic>
      <p:sp>
        <p:nvSpPr>
          <p:cNvPr id="24" name="Textfeld 23">
            <a:extLst>
              <a:ext uri="{FF2B5EF4-FFF2-40B4-BE49-F238E27FC236}">
                <a16:creationId xmlns:a16="http://schemas.microsoft.com/office/drawing/2014/main" id="{E9E3283F-506C-40C2-80FC-A99330CEDE86}"/>
              </a:ext>
            </a:extLst>
          </p:cNvPr>
          <p:cNvSpPr txBox="1"/>
          <p:nvPr/>
        </p:nvSpPr>
        <p:spPr>
          <a:xfrm>
            <a:off x="4678326" y="1902839"/>
            <a:ext cx="1913860" cy="523220"/>
          </a:xfrm>
          <a:prstGeom prst="rect">
            <a:avLst/>
          </a:prstGeom>
          <a:noFill/>
        </p:spPr>
        <p:txBody>
          <a:bodyPr wrap="square" rtlCol="0">
            <a:spAutoFit/>
          </a:bodyPr>
          <a:lstStyle/>
          <a:p>
            <a:r>
              <a:rPr lang="de-DE" sz="1400" dirty="0">
                <a:solidFill>
                  <a:schemeClr val="bg1"/>
                </a:solidFill>
              </a:rPr>
              <a:t>Transnational </a:t>
            </a:r>
          </a:p>
          <a:p>
            <a:r>
              <a:rPr lang="de-DE" sz="1400" dirty="0" err="1">
                <a:solidFill>
                  <a:schemeClr val="bg1"/>
                </a:solidFill>
              </a:rPr>
              <a:t>project</a:t>
            </a:r>
            <a:r>
              <a:rPr lang="de-DE" sz="1400" dirty="0">
                <a:solidFill>
                  <a:schemeClr val="bg1"/>
                </a:solidFill>
              </a:rPr>
              <a:t> </a:t>
            </a:r>
            <a:r>
              <a:rPr lang="de-DE" sz="1400" dirty="0" err="1">
                <a:solidFill>
                  <a:schemeClr val="bg1"/>
                </a:solidFill>
              </a:rPr>
              <a:t>capitalisation</a:t>
            </a:r>
            <a:endParaRPr lang="de-DE" sz="1400" dirty="0">
              <a:solidFill>
                <a:schemeClr val="bg1"/>
              </a:solidFill>
            </a:endParaRPr>
          </a:p>
        </p:txBody>
      </p:sp>
      <p:sp>
        <p:nvSpPr>
          <p:cNvPr id="25" name="Textfeld 24">
            <a:extLst>
              <a:ext uri="{FF2B5EF4-FFF2-40B4-BE49-F238E27FC236}">
                <a16:creationId xmlns:a16="http://schemas.microsoft.com/office/drawing/2014/main" id="{CA0200B1-0E6D-4797-84E5-6BC13A710339}"/>
              </a:ext>
            </a:extLst>
          </p:cNvPr>
          <p:cNvSpPr txBox="1"/>
          <p:nvPr/>
        </p:nvSpPr>
        <p:spPr>
          <a:xfrm>
            <a:off x="10148967" y="1849064"/>
            <a:ext cx="1913860" cy="523220"/>
          </a:xfrm>
          <a:prstGeom prst="rect">
            <a:avLst/>
          </a:prstGeom>
          <a:noFill/>
        </p:spPr>
        <p:txBody>
          <a:bodyPr wrap="square" rtlCol="0">
            <a:spAutoFit/>
          </a:bodyPr>
          <a:lstStyle/>
          <a:p>
            <a:r>
              <a:rPr lang="de-DE" sz="1400" dirty="0" err="1">
                <a:solidFill>
                  <a:schemeClr val="bg1"/>
                </a:solidFill>
              </a:rPr>
              <a:t>Coordinated</a:t>
            </a:r>
            <a:r>
              <a:rPr lang="de-DE" sz="1400" dirty="0">
                <a:solidFill>
                  <a:schemeClr val="bg1"/>
                </a:solidFill>
              </a:rPr>
              <a:t> transnational </a:t>
            </a:r>
            <a:r>
              <a:rPr lang="de-DE" sz="1400" dirty="0" err="1">
                <a:solidFill>
                  <a:schemeClr val="bg1"/>
                </a:solidFill>
              </a:rPr>
              <a:t>calls</a:t>
            </a:r>
            <a:endParaRPr lang="de-DE" sz="1400" dirty="0">
              <a:solidFill>
                <a:schemeClr val="bg1"/>
              </a:solidFill>
            </a:endParaRPr>
          </a:p>
        </p:txBody>
      </p:sp>
    </p:spTree>
    <p:extLst>
      <p:ext uri="{BB962C8B-B14F-4D97-AF65-F5344CB8AC3E}">
        <p14:creationId xmlns:p14="http://schemas.microsoft.com/office/powerpoint/2010/main" val="2319930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0"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837DD99A-4194-40DD-AB75-1E41176494FC}"/>
              </a:ext>
            </a:extLst>
          </p:cNvPr>
          <p:cNvPicPr>
            <a:picLocks noChangeAspect="1"/>
          </p:cNvPicPr>
          <p:nvPr/>
        </p:nvPicPr>
        <p:blipFill rotWithShape="1">
          <a:blip r:embed="rId2">
            <a:extLst>
              <a:ext uri="{28A0092B-C50C-407E-A947-70E740481C1C}">
                <a14:useLocalDpi xmlns:a14="http://schemas.microsoft.com/office/drawing/2010/main" val="0"/>
              </a:ext>
            </a:extLst>
          </a:blip>
          <a:srcRect l="40465" r="16840"/>
          <a:stretch/>
        </p:blipFill>
        <p:spPr>
          <a:xfrm>
            <a:off x="0" y="0"/>
            <a:ext cx="4223084" cy="6858000"/>
          </a:xfrm>
          <a:prstGeom prst="rect">
            <a:avLst/>
          </a:prstGeom>
        </p:spPr>
      </p:pic>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4" y="365125"/>
            <a:ext cx="6587990" cy="1325563"/>
          </a:xfrm>
        </p:spPr>
        <p:txBody>
          <a:bodyPr>
            <a:normAutofit/>
          </a:bodyPr>
          <a:lstStyle/>
          <a:p>
            <a:r>
              <a:rPr lang="de-DE" sz="3200" dirty="0" err="1">
                <a:solidFill>
                  <a:schemeClr val="bg1"/>
                </a:solidFill>
                <a:latin typeface="Wiener Melange" panose="020B0502020209020204" pitchFamily="34" charset="0"/>
              </a:rPr>
              <a:t>Implementing</a:t>
            </a:r>
            <a:r>
              <a:rPr lang="de-DE" sz="3200" dirty="0">
                <a:solidFill>
                  <a:schemeClr val="bg1"/>
                </a:solidFill>
                <a:latin typeface="Wiener Melange" panose="020B0502020209020204" pitchFamily="34" charset="0"/>
              </a:rPr>
              <a:t> </a:t>
            </a:r>
            <a:br>
              <a:rPr lang="de-DE" sz="3200" dirty="0">
                <a:solidFill>
                  <a:schemeClr val="bg1"/>
                </a:solidFill>
                <a:latin typeface="Wiener Melange" panose="020B0502020209020204" pitchFamily="34" charset="0"/>
              </a:rPr>
            </a:br>
            <a:r>
              <a:rPr lang="de-DE" sz="3200" dirty="0">
                <a:solidFill>
                  <a:schemeClr val="bg1"/>
                </a:solidFill>
                <a:latin typeface="Wiener Melange" panose="020B0502020209020204" pitchFamily="34" charset="0"/>
              </a:rPr>
              <a:t>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pic>
        <p:nvPicPr>
          <p:cNvPr id="13" name="Grafik 12" descr="Messgerät">
            <a:extLst>
              <a:ext uri="{FF2B5EF4-FFF2-40B4-BE49-F238E27FC236}">
                <a16:creationId xmlns:a16="http://schemas.microsoft.com/office/drawing/2014/main" id="{F9046FFC-7855-40E8-B0F3-63ACC89330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98959" y="3694815"/>
            <a:ext cx="4223084" cy="4223084"/>
          </a:xfrm>
          <a:prstGeom prst="rect">
            <a:avLst/>
          </a:prstGeom>
        </p:spPr>
      </p:pic>
      <p:cxnSp>
        <p:nvCxnSpPr>
          <p:cNvPr id="16" name="Gerader Verbinder 15">
            <a:extLst>
              <a:ext uri="{FF2B5EF4-FFF2-40B4-BE49-F238E27FC236}">
                <a16:creationId xmlns:a16="http://schemas.microsoft.com/office/drawing/2014/main" id="{CE38A48C-390F-48D6-8BCE-0FAFF8040A5B}"/>
              </a:ext>
            </a:extLst>
          </p:cNvPr>
          <p:cNvCxnSpPr/>
          <p:nvPr/>
        </p:nvCxnSpPr>
        <p:spPr>
          <a:xfrm>
            <a:off x="5065294" y="4114801"/>
            <a:ext cx="619878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Gleichschenkliges Dreieck 16">
            <a:extLst>
              <a:ext uri="{FF2B5EF4-FFF2-40B4-BE49-F238E27FC236}">
                <a16:creationId xmlns:a16="http://schemas.microsoft.com/office/drawing/2014/main" id="{F8E614C8-94BE-4A65-9A8D-F9D82CE2FC89}"/>
              </a:ext>
            </a:extLst>
          </p:cNvPr>
          <p:cNvSpPr/>
          <p:nvPr/>
        </p:nvSpPr>
        <p:spPr>
          <a:xfrm rot="10800000">
            <a:off x="10618967" y="3563953"/>
            <a:ext cx="468000" cy="504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descr="Gruppenbrainstorming">
            <a:extLst>
              <a:ext uri="{FF2B5EF4-FFF2-40B4-BE49-F238E27FC236}">
                <a16:creationId xmlns:a16="http://schemas.microsoft.com/office/drawing/2014/main" id="{14CCC870-D497-408F-B9AA-DDF9A40243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5552" y="2374442"/>
            <a:ext cx="914400" cy="914400"/>
          </a:xfrm>
          <a:prstGeom prst="rect">
            <a:avLst/>
          </a:prstGeom>
        </p:spPr>
      </p:pic>
      <p:pic>
        <p:nvPicPr>
          <p:cNvPr id="21" name="Grafik 20" descr="Verbindungen">
            <a:extLst>
              <a:ext uri="{FF2B5EF4-FFF2-40B4-BE49-F238E27FC236}">
                <a16:creationId xmlns:a16="http://schemas.microsoft.com/office/drawing/2014/main" id="{EC84E7F5-CF8A-4F24-A1B9-3CE98CD067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11781" y="2374442"/>
            <a:ext cx="914400" cy="914400"/>
          </a:xfrm>
          <a:prstGeom prst="rect">
            <a:avLst/>
          </a:prstGeom>
        </p:spPr>
      </p:pic>
      <p:pic>
        <p:nvPicPr>
          <p:cNvPr id="23" name="Grafik 22" descr="Münzen">
            <a:extLst>
              <a:ext uri="{FF2B5EF4-FFF2-40B4-BE49-F238E27FC236}">
                <a16:creationId xmlns:a16="http://schemas.microsoft.com/office/drawing/2014/main" id="{092D5266-0E6D-4D7B-9DB8-2B88BC0CAE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05897" y="2610905"/>
            <a:ext cx="655674" cy="655674"/>
          </a:xfrm>
          <a:prstGeom prst="rect">
            <a:avLst/>
          </a:prstGeom>
        </p:spPr>
      </p:pic>
      <p:sp>
        <p:nvSpPr>
          <p:cNvPr id="24" name="Textfeld 23">
            <a:extLst>
              <a:ext uri="{FF2B5EF4-FFF2-40B4-BE49-F238E27FC236}">
                <a16:creationId xmlns:a16="http://schemas.microsoft.com/office/drawing/2014/main" id="{E9E3283F-506C-40C2-80FC-A99330CEDE86}"/>
              </a:ext>
            </a:extLst>
          </p:cNvPr>
          <p:cNvSpPr txBox="1"/>
          <p:nvPr/>
        </p:nvSpPr>
        <p:spPr>
          <a:xfrm>
            <a:off x="4678326" y="1902839"/>
            <a:ext cx="1913860" cy="523220"/>
          </a:xfrm>
          <a:prstGeom prst="rect">
            <a:avLst/>
          </a:prstGeom>
          <a:noFill/>
        </p:spPr>
        <p:txBody>
          <a:bodyPr wrap="square" rtlCol="0">
            <a:spAutoFit/>
          </a:bodyPr>
          <a:lstStyle/>
          <a:p>
            <a:r>
              <a:rPr lang="de-DE" sz="1400" dirty="0">
                <a:solidFill>
                  <a:schemeClr val="bg1"/>
                </a:solidFill>
              </a:rPr>
              <a:t>Transnational </a:t>
            </a:r>
          </a:p>
          <a:p>
            <a:r>
              <a:rPr lang="de-DE" sz="1400" dirty="0" err="1">
                <a:solidFill>
                  <a:schemeClr val="bg1"/>
                </a:solidFill>
              </a:rPr>
              <a:t>project</a:t>
            </a:r>
            <a:r>
              <a:rPr lang="de-DE" sz="1400" dirty="0">
                <a:solidFill>
                  <a:schemeClr val="bg1"/>
                </a:solidFill>
              </a:rPr>
              <a:t> </a:t>
            </a:r>
            <a:r>
              <a:rPr lang="de-DE" sz="1400" dirty="0" err="1">
                <a:solidFill>
                  <a:schemeClr val="bg1"/>
                </a:solidFill>
              </a:rPr>
              <a:t>capitalisation</a:t>
            </a:r>
            <a:endParaRPr lang="de-DE" sz="1400" dirty="0">
              <a:solidFill>
                <a:schemeClr val="bg1"/>
              </a:solidFill>
            </a:endParaRPr>
          </a:p>
        </p:txBody>
      </p:sp>
      <p:sp>
        <p:nvSpPr>
          <p:cNvPr id="25" name="Textfeld 24">
            <a:extLst>
              <a:ext uri="{FF2B5EF4-FFF2-40B4-BE49-F238E27FC236}">
                <a16:creationId xmlns:a16="http://schemas.microsoft.com/office/drawing/2014/main" id="{CA0200B1-0E6D-4797-84E5-6BC13A710339}"/>
              </a:ext>
            </a:extLst>
          </p:cNvPr>
          <p:cNvSpPr txBox="1"/>
          <p:nvPr/>
        </p:nvSpPr>
        <p:spPr>
          <a:xfrm>
            <a:off x="10148967" y="1849064"/>
            <a:ext cx="1913860" cy="523220"/>
          </a:xfrm>
          <a:prstGeom prst="rect">
            <a:avLst/>
          </a:prstGeom>
          <a:noFill/>
        </p:spPr>
        <p:txBody>
          <a:bodyPr wrap="square" rtlCol="0">
            <a:spAutoFit/>
          </a:bodyPr>
          <a:lstStyle/>
          <a:p>
            <a:r>
              <a:rPr lang="de-DE" sz="1400" dirty="0" err="1">
                <a:solidFill>
                  <a:schemeClr val="bg1"/>
                </a:solidFill>
              </a:rPr>
              <a:t>Coordinated</a:t>
            </a:r>
            <a:r>
              <a:rPr lang="de-DE" sz="1400" dirty="0">
                <a:solidFill>
                  <a:schemeClr val="bg1"/>
                </a:solidFill>
              </a:rPr>
              <a:t> transnational </a:t>
            </a:r>
            <a:r>
              <a:rPr lang="de-DE" sz="1400" dirty="0" err="1">
                <a:solidFill>
                  <a:schemeClr val="bg1"/>
                </a:solidFill>
              </a:rPr>
              <a:t>calls</a:t>
            </a:r>
            <a:endParaRPr lang="de-DE" sz="1400" dirty="0">
              <a:solidFill>
                <a:schemeClr val="bg1"/>
              </a:solidFill>
            </a:endParaRPr>
          </a:p>
        </p:txBody>
      </p:sp>
    </p:spTree>
    <p:extLst>
      <p:ext uri="{BB962C8B-B14F-4D97-AF65-F5344CB8AC3E}">
        <p14:creationId xmlns:p14="http://schemas.microsoft.com/office/powerpoint/2010/main" val="1548503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0"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837DD99A-4194-40DD-AB75-1E41176494FC}"/>
              </a:ext>
            </a:extLst>
          </p:cNvPr>
          <p:cNvPicPr>
            <a:picLocks noChangeAspect="1"/>
          </p:cNvPicPr>
          <p:nvPr/>
        </p:nvPicPr>
        <p:blipFill rotWithShape="1">
          <a:blip r:embed="rId2">
            <a:extLst>
              <a:ext uri="{28A0092B-C50C-407E-A947-70E740481C1C}">
                <a14:useLocalDpi xmlns:a14="http://schemas.microsoft.com/office/drawing/2010/main" val="0"/>
              </a:ext>
            </a:extLst>
          </a:blip>
          <a:srcRect l="40465" r="16840"/>
          <a:stretch/>
        </p:blipFill>
        <p:spPr>
          <a:xfrm>
            <a:off x="0" y="0"/>
            <a:ext cx="4223084" cy="6858000"/>
          </a:xfrm>
          <a:prstGeom prst="rect">
            <a:avLst/>
          </a:prstGeom>
        </p:spPr>
      </p:pic>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4" y="365125"/>
            <a:ext cx="6587990" cy="1325563"/>
          </a:xfrm>
        </p:spPr>
        <p:txBody>
          <a:bodyPr>
            <a:normAutofit/>
          </a:bodyPr>
          <a:lstStyle/>
          <a:p>
            <a:r>
              <a:rPr lang="de-DE" sz="3200" dirty="0" err="1">
                <a:solidFill>
                  <a:schemeClr val="bg1"/>
                </a:solidFill>
                <a:latin typeface="Wiener Melange" panose="020B0502020209020204" pitchFamily="34" charset="0"/>
              </a:rPr>
              <a:t>Implementing</a:t>
            </a:r>
            <a:r>
              <a:rPr lang="de-DE" sz="3200" dirty="0">
                <a:solidFill>
                  <a:schemeClr val="bg1"/>
                </a:solidFill>
                <a:latin typeface="Wiener Melange" panose="020B0502020209020204" pitchFamily="34" charset="0"/>
              </a:rPr>
              <a:t> </a:t>
            </a:r>
            <a:br>
              <a:rPr lang="de-DE" sz="3200" dirty="0">
                <a:solidFill>
                  <a:schemeClr val="bg1"/>
                </a:solidFill>
                <a:latin typeface="Wiener Melange" panose="020B0502020209020204" pitchFamily="34" charset="0"/>
              </a:rPr>
            </a:br>
            <a:r>
              <a:rPr lang="de-DE" sz="3200" dirty="0">
                <a:solidFill>
                  <a:schemeClr val="bg1"/>
                </a:solidFill>
                <a:latin typeface="Wiener Melange" panose="020B0502020209020204" pitchFamily="34" charset="0"/>
              </a:rPr>
              <a:t>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sp>
        <p:nvSpPr>
          <p:cNvPr id="3" name="Textfeld 2">
            <a:extLst>
              <a:ext uri="{FF2B5EF4-FFF2-40B4-BE49-F238E27FC236}">
                <a16:creationId xmlns:a16="http://schemas.microsoft.com/office/drawing/2014/main" id="{794B8FD6-DA4D-44B8-A2AE-D10BC12F9D0F}"/>
              </a:ext>
            </a:extLst>
          </p:cNvPr>
          <p:cNvSpPr txBox="1"/>
          <p:nvPr/>
        </p:nvSpPr>
        <p:spPr>
          <a:xfrm>
            <a:off x="5862573" y="2359124"/>
            <a:ext cx="2027662" cy="523220"/>
          </a:xfrm>
          <a:prstGeom prst="rect">
            <a:avLst/>
          </a:prstGeom>
          <a:noFill/>
        </p:spPr>
        <p:txBody>
          <a:bodyPr wrap="square" rtlCol="0">
            <a:spAutoFit/>
          </a:bodyPr>
          <a:lstStyle/>
          <a:p>
            <a:r>
              <a:rPr lang="de-DE" sz="1400" dirty="0" err="1">
                <a:solidFill>
                  <a:schemeClr val="bg1"/>
                </a:solidFill>
                <a:latin typeface="Wiener Melange" panose="020B0502020209020204" pitchFamily="34" charset="0"/>
              </a:rPr>
              <a:t>Matching</a:t>
            </a:r>
            <a:r>
              <a:rPr lang="de-DE" sz="1400" dirty="0">
                <a:solidFill>
                  <a:schemeClr val="bg1"/>
                </a:solidFill>
                <a:latin typeface="Wiener Melange" panose="020B0502020209020204" pitchFamily="34" charset="0"/>
              </a:rPr>
              <a:t> </a:t>
            </a:r>
            <a:r>
              <a:rPr lang="de-DE" sz="1400" dirty="0" err="1">
                <a:solidFill>
                  <a:schemeClr val="bg1"/>
                </a:solidFill>
                <a:latin typeface="Wiener Melange" panose="020B0502020209020204" pitchFamily="34" charset="0"/>
              </a:rPr>
              <a:t>specific</a:t>
            </a:r>
            <a:r>
              <a:rPr lang="de-DE" sz="1400" dirty="0">
                <a:solidFill>
                  <a:schemeClr val="bg1"/>
                </a:solidFill>
                <a:latin typeface="Wiener Melange" panose="020B0502020209020204" pitchFamily="34" charset="0"/>
              </a:rPr>
              <a:t> </a:t>
            </a:r>
            <a:r>
              <a:rPr lang="de-DE" sz="1400" dirty="0" err="1">
                <a:solidFill>
                  <a:schemeClr val="bg1"/>
                </a:solidFill>
                <a:latin typeface="Wiener Melange" panose="020B0502020209020204" pitchFamily="34" charset="0"/>
              </a:rPr>
              <a:t>objectives</a:t>
            </a:r>
            <a:r>
              <a:rPr lang="de-DE" sz="1400" dirty="0">
                <a:solidFill>
                  <a:schemeClr val="bg1"/>
                </a:solidFill>
                <a:latin typeface="Wiener Melange" panose="020B0502020209020204" pitchFamily="34" charset="0"/>
              </a:rPr>
              <a:t>/</a:t>
            </a:r>
            <a:r>
              <a:rPr lang="de-DE" sz="1400" dirty="0" err="1">
                <a:solidFill>
                  <a:schemeClr val="bg1"/>
                </a:solidFill>
                <a:latin typeface="Wiener Melange" panose="020B0502020209020204" pitchFamily="34" charset="0"/>
              </a:rPr>
              <a:t>topics</a:t>
            </a:r>
            <a:endParaRPr lang="de-DE" sz="1400" dirty="0">
              <a:solidFill>
                <a:schemeClr val="bg1"/>
              </a:solidFill>
              <a:latin typeface="Wiener Melange" panose="020B0502020209020204" pitchFamily="34" charset="0"/>
            </a:endParaRPr>
          </a:p>
        </p:txBody>
      </p:sp>
      <p:pic>
        <p:nvPicPr>
          <p:cNvPr id="5" name="Grafik 4" descr="Verbindungen">
            <a:extLst>
              <a:ext uri="{FF2B5EF4-FFF2-40B4-BE49-F238E27FC236}">
                <a16:creationId xmlns:a16="http://schemas.microsoft.com/office/drawing/2014/main" id="{9BD98D01-1BA4-4ED0-85A3-82378D7082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9289" y="2055813"/>
            <a:ext cx="914400" cy="914400"/>
          </a:xfrm>
          <a:prstGeom prst="rect">
            <a:avLst/>
          </a:prstGeom>
        </p:spPr>
      </p:pic>
      <p:pic>
        <p:nvPicPr>
          <p:cNvPr id="13" name="Grafik 12" descr="Venn-Diagramm">
            <a:extLst>
              <a:ext uri="{FF2B5EF4-FFF2-40B4-BE49-F238E27FC236}">
                <a16:creationId xmlns:a16="http://schemas.microsoft.com/office/drawing/2014/main" id="{29091554-9EEE-4976-BD20-32DAD5BCE1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31789" y="2055813"/>
            <a:ext cx="914400" cy="914400"/>
          </a:xfrm>
          <a:prstGeom prst="rect">
            <a:avLst/>
          </a:prstGeom>
        </p:spPr>
      </p:pic>
      <p:pic>
        <p:nvPicPr>
          <p:cNvPr id="15" name="Grafik 14" descr="Monatskalender">
            <a:extLst>
              <a:ext uri="{FF2B5EF4-FFF2-40B4-BE49-F238E27FC236}">
                <a16:creationId xmlns:a16="http://schemas.microsoft.com/office/drawing/2014/main" id="{C62D0504-4FC9-47F0-B38B-1067CDF1F7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31789" y="3177381"/>
            <a:ext cx="914400" cy="914400"/>
          </a:xfrm>
          <a:prstGeom prst="rect">
            <a:avLst/>
          </a:prstGeom>
        </p:spPr>
      </p:pic>
      <p:sp>
        <p:nvSpPr>
          <p:cNvPr id="16" name="Textfeld 15">
            <a:extLst>
              <a:ext uri="{FF2B5EF4-FFF2-40B4-BE49-F238E27FC236}">
                <a16:creationId xmlns:a16="http://schemas.microsoft.com/office/drawing/2014/main" id="{9DA6C73D-CFBB-42C7-BC52-7AE1C42A0AE1}"/>
              </a:ext>
            </a:extLst>
          </p:cNvPr>
          <p:cNvSpPr txBox="1"/>
          <p:nvPr/>
        </p:nvSpPr>
        <p:spPr>
          <a:xfrm>
            <a:off x="5830639" y="3289170"/>
            <a:ext cx="1584602" cy="523220"/>
          </a:xfrm>
          <a:prstGeom prst="rect">
            <a:avLst/>
          </a:prstGeom>
          <a:noFill/>
        </p:spPr>
        <p:txBody>
          <a:bodyPr wrap="square" rtlCol="0">
            <a:spAutoFit/>
          </a:bodyPr>
          <a:lstStyle/>
          <a:p>
            <a:r>
              <a:rPr lang="de-DE" sz="1400" dirty="0" err="1">
                <a:solidFill>
                  <a:schemeClr val="bg1"/>
                </a:solidFill>
                <a:latin typeface="Wiener Melange" panose="020B0502020209020204" pitchFamily="34" charset="0"/>
              </a:rPr>
              <a:t>Timeframes</a:t>
            </a:r>
            <a:r>
              <a:rPr lang="de-DE" sz="1400" dirty="0">
                <a:solidFill>
                  <a:schemeClr val="bg1"/>
                </a:solidFill>
                <a:latin typeface="Wiener Melange" panose="020B0502020209020204" pitchFamily="34" charset="0"/>
              </a:rPr>
              <a:t> </a:t>
            </a:r>
            <a:r>
              <a:rPr lang="de-DE" sz="1400" dirty="0" err="1">
                <a:solidFill>
                  <a:schemeClr val="bg1"/>
                </a:solidFill>
                <a:latin typeface="Wiener Melange" panose="020B0502020209020204" pitchFamily="34" charset="0"/>
              </a:rPr>
              <a:t>for</a:t>
            </a:r>
            <a:r>
              <a:rPr lang="de-DE" sz="1400" dirty="0">
                <a:solidFill>
                  <a:schemeClr val="bg1"/>
                </a:solidFill>
                <a:latin typeface="Wiener Melange" panose="020B0502020209020204" pitchFamily="34" charset="0"/>
              </a:rPr>
              <a:t> </a:t>
            </a:r>
            <a:r>
              <a:rPr lang="de-DE" sz="1400" dirty="0" err="1">
                <a:solidFill>
                  <a:schemeClr val="bg1"/>
                </a:solidFill>
                <a:latin typeface="Wiener Melange" panose="020B0502020209020204" pitchFamily="34" charset="0"/>
              </a:rPr>
              <a:t>implementation</a:t>
            </a:r>
            <a:endParaRPr lang="de-DE" sz="1400" dirty="0">
              <a:solidFill>
                <a:schemeClr val="bg1"/>
              </a:solidFill>
              <a:latin typeface="Wiener Melange" panose="020B0502020209020204" pitchFamily="34" charset="0"/>
            </a:endParaRPr>
          </a:p>
        </p:txBody>
      </p:sp>
      <p:grpSp>
        <p:nvGrpSpPr>
          <p:cNvPr id="19" name="Gruppieren 18">
            <a:extLst>
              <a:ext uri="{FF2B5EF4-FFF2-40B4-BE49-F238E27FC236}">
                <a16:creationId xmlns:a16="http://schemas.microsoft.com/office/drawing/2014/main" id="{CB63C328-7D13-4BB2-B5AE-4DF37FD09A9E}"/>
              </a:ext>
            </a:extLst>
          </p:cNvPr>
          <p:cNvGrpSpPr/>
          <p:nvPr/>
        </p:nvGrpSpPr>
        <p:grpSpPr>
          <a:xfrm>
            <a:off x="5065294" y="4560564"/>
            <a:ext cx="696921" cy="746452"/>
            <a:chOff x="5065294" y="4526649"/>
            <a:chExt cx="696921" cy="746452"/>
          </a:xfrm>
        </p:grpSpPr>
        <p:pic>
          <p:nvPicPr>
            <p:cNvPr id="9" name="Grafik 8" descr="Liste">
              <a:extLst>
                <a:ext uri="{FF2B5EF4-FFF2-40B4-BE49-F238E27FC236}">
                  <a16:creationId xmlns:a16="http://schemas.microsoft.com/office/drawing/2014/main" id="{A9E36452-3689-4F53-954F-90A655B1F4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65294" y="4526649"/>
              <a:ext cx="373226" cy="373226"/>
            </a:xfrm>
            <a:prstGeom prst="rect">
              <a:avLst/>
            </a:prstGeom>
          </p:spPr>
        </p:pic>
        <p:pic>
          <p:nvPicPr>
            <p:cNvPr id="11" name="Grafik 10" descr="Liste RNL">
              <a:extLst>
                <a:ext uri="{FF2B5EF4-FFF2-40B4-BE49-F238E27FC236}">
                  <a16:creationId xmlns:a16="http://schemas.microsoft.com/office/drawing/2014/main" id="{2B772047-201D-4CA0-A522-61E456C22D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88989" y="4526649"/>
              <a:ext cx="373226" cy="373226"/>
            </a:xfrm>
            <a:prstGeom prst="rect">
              <a:avLst/>
            </a:prstGeom>
          </p:spPr>
        </p:pic>
        <p:pic>
          <p:nvPicPr>
            <p:cNvPr id="17" name="Grafik 16" descr="Liste">
              <a:extLst>
                <a:ext uri="{FF2B5EF4-FFF2-40B4-BE49-F238E27FC236}">
                  <a16:creationId xmlns:a16="http://schemas.microsoft.com/office/drawing/2014/main" id="{A02B4D96-1A5A-4841-A256-B5179AFA60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65294" y="4899875"/>
              <a:ext cx="373226" cy="373226"/>
            </a:xfrm>
            <a:prstGeom prst="rect">
              <a:avLst/>
            </a:prstGeom>
          </p:spPr>
        </p:pic>
        <p:pic>
          <p:nvPicPr>
            <p:cNvPr id="18" name="Grafik 17" descr="Liste">
              <a:extLst>
                <a:ext uri="{FF2B5EF4-FFF2-40B4-BE49-F238E27FC236}">
                  <a16:creationId xmlns:a16="http://schemas.microsoft.com/office/drawing/2014/main" id="{844A4A68-EC04-4AB1-87D1-7B019D6B29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88989" y="4899875"/>
              <a:ext cx="373226" cy="373226"/>
            </a:xfrm>
            <a:prstGeom prst="rect">
              <a:avLst/>
            </a:prstGeom>
          </p:spPr>
        </p:pic>
      </p:grpSp>
      <p:sp>
        <p:nvSpPr>
          <p:cNvPr id="20" name="Textfeld 19">
            <a:extLst>
              <a:ext uri="{FF2B5EF4-FFF2-40B4-BE49-F238E27FC236}">
                <a16:creationId xmlns:a16="http://schemas.microsoft.com/office/drawing/2014/main" id="{11830CE4-F66E-404A-B5D9-4D133118FC7E}"/>
              </a:ext>
            </a:extLst>
          </p:cNvPr>
          <p:cNvSpPr txBox="1"/>
          <p:nvPr/>
        </p:nvSpPr>
        <p:spPr>
          <a:xfrm>
            <a:off x="5862573" y="4568080"/>
            <a:ext cx="1950677" cy="738664"/>
          </a:xfrm>
          <a:prstGeom prst="rect">
            <a:avLst/>
          </a:prstGeom>
          <a:noFill/>
        </p:spPr>
        <p:txBody>
          <a:bodyPr wrap="square" rtlCol="0">
            <a:spAutoFit/>
          </a:bodyPr>
          <a:lstStyle/>
          <a:p>
            <a:r>
              <a:rPr lang="de-DE" sz="1400" dirty="0">
                <a:solidFill>
                  <a:schemeClr val="bg1"/>
                </a:solidFill>
                <a:latin typeface="Wiener Melange" panose="020B0502020209020204" pitchFamily="34" charset="0"/>
              </a:rPr>
              <a:t>Set-</a:t>
            </a:r>
            <a:r>
              <a:rPr lang="de-DE" sz="1400" dirty="0" err="1">
                <a:solidFill>
                  <a:schemeClr val="bg1"/>
                </a:solidFill>
                <a:latin typeface="Wiener Melange" panose="020B0502020209020204" pitchFamily="34" charset="0"/>
              </a:rPr>
              <a:t>up</a:t>
            </a:r>
            <a:r>
              <a:rPr lang="de-DE" sz="1400" dirty="0">
                <a:solidFill>
                  <a:schemeClr val="bg1"/>
                </a:solidFill>
                <a:latin typeface="Wiener Melange" panose="020B0502020209020204" pitchFamily="34" charset="0"/>
              </a:rPr>
              <a:t> </a:t>
            </a:r>
            <a:r>
              <a:rPr lang="de-DE" sz="1400" dirty="0" err="1">
                <a:solidFill>
                  <a:schemeClr val="bg1"/>
                </a:solidFill>
                <a:latin typeface="Wiener Melange" panose="020B0502020209020204" pitchFamily="34" charset="0"/>
              </a:rPr>
              <a:t>of</a:t>
            </a:r>
            <a:r>
              <a:rPr lang="de-DE" sz="1400" dirty="0">
                <a:solidFill>
                  <a:schemeClr val="bg1"/>
                </a:solidFill>
                <a:latin typeface="Wiener Melange" panose="020B0502020209020204" pitchFamily="34" charset="0"/>
              </a:rPr>
              <a:t> </a:t>
            </a:r>
            <a:r>
              <a:rPr lang="de-DE" sz="1400" dirty="0" err="1">
                <a:solidFill>
                  <a:schemeClr val="bg1"/>
                </a:solidFill>
                <a:latin typeface="Wiener Melange" panose="020B0502020209020204" pitchFamily="34" charset="0"/>
              </a:rPr>
              <a:t>the</a:t>
            </a:r>
            <a:r>
              <a:rPr lang="de-DE" sz="1400" dirty="0">
                <a:solidFill>
                  <a:schemeClr val="bg1"/>
                </a:solidFill>
                <a:latin typeface="Wiener Melange" panose="020B0502020209020204" pitchFamily="34" charset="0"/>
              </a:rPr>
              <a:t> </a:t>
            </a:r>
            <a:r>
              <a:rPr lang="de-DE" sz="1400" dirty="0" err="1">
                <a:solidFill>
                  <a:schemeClr val="bg1"/>
                </a:solidFill>
                <a:latin typeface="Wiener Melange" panose="020B0502020209020204" pitchFamily="34" charset="0"/>
              </a:rPr>
              <a:t>programme</a:t>
            </a:r>
            <a:r>
              <a:rPr lang="de-DE" sz="1400" dirty="0">
                <a:solidFill>
                  <a:schemeClr val="bg1"/>
                </a:solidFill>
                <a:latin typeface="Wiener Melange" panose="020B0502020209020204" pitchFamily="34" charset="0"/>
              </a:rPr>
              <a:t> (e.g. </a:t>
            </a:r>
            <a:r>
              <a:rPr lang="de-DE" sz="1400" dirty="0" err="1">
                <a:solidFill>
                  <a:schemeClr val="bg1"/>
                </a:solidFill>
                <a:latin typeface="Wiener Melange" panose="020B0502020209020204" pitchFamily="34" charset="0"/>
              </a:rPr>
              <a:t>calls</a:t>
            </a:r>
            <a:r>
              <a:rPr lang="de-DE" sz="1400" dirty="0">
                <a:solidFill>
                  <a:schemeClr val="bg1"/>
                </a:solidFill>
                <a:latin typeface="Wiener Melange" panose="020B0502020209020204" pitchFamily="34" charset="0"/>
              </a:rPr>
              <a:t>, </a:t>
            </a:r>
            <a:r>
              <a:rPr lang="de-DE" sz="1400" dirty="0" err="1">
                <a:solidFill>
                  <a:schemeClr val="bg1"/>
                </a:solidFill>
                <a:latin typeface="Wiener Melange" panose="020B0502020209020204" pitchFamily="34" charset="0"/>
              </a:rPr>
              <a:t>eligibility</a:t>
            </a:r>
            <a:r>
              <a:rPr lang="de-DE" sz="1400" dirty="0">
                <a:solidFill>
                  <a:schemeClr val="bg1"/>
                </a:solidFill>
                <a:latin typeface="Wiener Melange" panose="020B0502020209020204" pitchFamily="34" charset="0"/>
              </a:rPr>
              <a:t> </a:t>
            </a:r>
            <a:r>
              <a:rPr lang="de-DE" sz="1400" dirty="0" err="1">
                <a:solidFill>
                  <a:schemeClr val="bg1"/>
                </a:solidFill>
                <a:latin typeface="Wiener Melange" panose="020B0502020209020204" pitchFamily="34" charset="0"/>
              </a:rPr>
              <a:t>rules</a:t>
            </a:r>
            <a:r>
              <a:rPr lang="de-DE" sz="1400" dirty="0">
                <a:solidFill>
                  <a:schemeClr val="bg1"/>
                </a:solidFill>
                <a:latin typeface="Wiener Melange" panose="020B0502020209020204" pitchFamily="34" charset="0"/>
              </a:rPr>
              <a:t>)</a:t>
            </a:r>
          </a:p>
        </p:txBody>
      </p:sp>
      <p:sp>
        <p:nvSpPr>
          <p:cNvPr id="21" name="Textfeld 20">
            <a:extLst>
              <a:ext uri="{FF2B5EF4-FFF2-40B4-BE49-F238E27FC236}">
                <a16:creationId xmlns:a16="http://schemas.microsoft.com/office/drawing/2014/main" id="{BC20A40C-70DC-4148-B0D8-685AF656FB1F}"/>
              </a:ext>
            </a:extLst>
          </p:cNvPr>
          <p:cNvSpPr txBox="1"/>
          <p:nvPr/>
        </p:nvSpPr>
        <p:spPr>
          <a:xfrm>
            <a:off x="9620337" y="2251403"/>
            <a:ext cx="1950677" cy="523220"/>
          </a:xfrm>
          <a:prstGeom prst="rect">
            <a:avLst/>
          </a:prstGeom>
          <a:noFill/>
        </p:spPr>
        <p:txBody>
          <a:bodyPr wrap="square" rtlCol="0">
            <a:spAutoFit/>
          </a:bodyPr>
          <a:lstStyle/>
          <a:p>
            <a:r>
              <a:rPr lang="de-DE" sz="1400" dirty="0">
                <a:solidFill>
                  <a:schemeClr val="bg1"/>
                </a:solidFill>
                <a:latin typeface="Wiener Melange" panose="020B0502020209020204" pitchFamily="34" charset="0"/>
              </a:rPr>
              <a:t>Transnational </a:t>
            </a:r>
            <a:r>
              <a:rPr lang="de-DE" sz="1400" dirty="0" err="1">
                <a:solidFill>
                  <a:schemeClr val="bg1"/>
                </a:solidFill>
                <a:latin typeface="Wiener Melange" panose="020B0502020209020204" pitchFamily="34" charset="0"/>
              </a:rPr>
              <a:t>partner</a:t>
            </a:r>
            <a:r>
              <a:rPr lang="de-DE" sz="1400" dirty="0">
                <a:solidFill>
                  <a:schemeClr val="bg1"/>
                </a:solidFill>
                <a:latin typeface="Wiener Melange" panose="020B0502020209020204" pitchFamily="34" charset="0"/>
              </a:rPr>
              <a:t> network</a:t>
            </a:r>
          </a:p>
        </p:txBody>
      </p:sp>
      <p:pic>
        <p:nvPicPr>
          <p:cNvPr id="28" name="Grafik 27" descr="Besprechung">
            <a:extLst>
              <a:ext uri="{FF2B5EF4-FFF2-40B4-BE49-F238E27FC236}">
                <a16:creationId xmlns:a16="http://schemas.microsoft.com/office/drawing/2014/main" id="{D1B34C88-35B3-414F-AFFE-09280AA7362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31200" y="3124015"/>
            <a:ext cx="914400" cy="914400"/>
          </a:xfrm>
          <a:prstGeom prst="rect">
            <a:avLst/>
          </a:prstGeom>
        </p:spPr>
      </p:pic>
      <p:sp>
        <p:nvSpPr>
          <p:cNvPr id="29" name="Textfeld 28">
            <a:extLst>
              <a:ext uri="{FF2B5EF4-FFF2-40B4-BE49-F238E27FC236}">
                <a16:creationId xmlns:a16="http://schemas.microsoft.com/office/drawing/2014/main" id="{F874B6C9-225F-46CC-ADBE-166DB0BC76A2}"/>
              </a:ext>
            </a:extLst>
          </p:cNvPr>
          <p:cNvSpPr txBox="1"/>
          <p:nvPr/>
        </p:nvSpPr>
        <p:spPr>
          <a:xfrm>
            <a:off x="9620337" y="3319605"/>
            <a:ext cx="1584602" cy="523220"/>
          </a:xfrm>
          <a:prstGeom prst="rect">
            <a:avLst/>
          </a:prstGeom>
          <a:noFill/>
        </p:spPr>
        <p:txBody>
          <a:bodyPr wrap="square" rtlCol="0">
            <a:spAutoFit/>
          </a:bodyPr>
          <a:lstStyle/>
          <a:p>
            <a:r>
              <a:rPr lang="de-DE" sz="1400" dirty="0" err="1">
                <a:solidFill>
                  <a:schemeClr val="bg1"/>
                </a:solidFill>
                <a:latin typeface="Wiener Melange" panose="020B0502020209020204" pitchFamily="34" charset="0"/>
              </a:rPr>
              <a:t>Platform</a:t>
            </a:r>
            <a:r>
              <a:rPr lang="de-DE" sz="1400" dirty="0">
                <a:solidFill>
                  <a:schemeClr val="bg1"/>
                </a:solidFill>
                <a:latin typeface="Wiener Melange" panose="020B0502020209020204" pitchFamily="34" charset="0"/>
              </a:rPr>
              <a:t> </a:t>
            </a:r>
            <a:r>
              <a:rPr lang="de-DE" sz="1400" dirty="0" err="1">
                <a:solidFill>
                  <a:schemeClr val="bg1"/>
                </a:solidFill>
                <a:latin typeface="Wiener Melange" panose="020B0502020209020204" pitchFamily="34" charset="0"/>
              </a:rPr>
              <a:t>for</a:t>
            </a:r>
            <a:r>
              <a:rPr lang="de-DE" sz="1400" dirty="0">
                <a:solidFill>
                  <a:schemeClr val="bg1"/>
                </a:solidFill>
                <a:latin typeface="Wiener Melange" panose="020B0502020209020204" pitchFamily="34" charset="0"/>
              </a:rPr>
              <a:t> mutual </a:t>
            </a:r>
            <a:r>
              <a:rPr lang="de-DE" sz="1400" dirty="0" err="1">
                <a:solidFill>
                  <a:schemeClr val="bg1"/>
                </a:solidFill>
                <a:latin typeface="Wiener Melange" panose="020B0502020209020204" pitchFamily="34" charset="0"/>
              </a:rPr>
              <a:t>learning</a:t>
            </a:r>
            <a:endParaRPr lang="de-DE" sz="1400" dirty="0">
              <a:solidFill>
                <a:schemeClr val="bg1"/>
              </a:solidFill>
              <a:latin typeface="Wiener Melange" panose="020B0502020209020204" pitchFamily="34" charset="0"/>
            </a:endParaRPr>
          </a:p>
        </p:txBody>
      </p:sp>
      <p:pic>
        <p:nvPicPr>
          <p:cNvPr id="8" name="Grafik 7" descr="Glühbirne">
            <a:extLst>
              <a:ext uri="{FF2B5EF4-FFF2-40B4-BE49-F238E27FC236}">
                <a16:creationId xmlns:a16="http://schemas.microsoft.com/office/drawing/2014/main" id="{8789AB83-ABE1-471B-8F35-66FC6208DE3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01231" y="4451235"/>
            <a:ext cx="298120" cy="298120"/>
          </a:xfrm>
          <a:prstGeom prst="rect">
            <a:avLst/>
          </a:prstGeom>
        </p:spPr>
      </p:pic>
      <p:sp>
        <p:nvSpPr>
          <p:cNvPr id="25" name="Textfeld 24">
            <a:extLst>
              <a:ext uri="{FF2B5EF4-FFF2-40B4-BE49-F238E27FC236}">
                <a16:creationId xmlns:a16="http://schemas.microsoft.com/office/drawing/2014/main" id="{3969CF4E-8D1B-4B1F-96F7-CABA768C1976}"/>
              </a:ext>
            </a:extLst>
          </p:cNvPr>
          <p:cNvSpPr txBox="1"/>
          <p:nvPr/>
        </p:nvSpPr>
        <p:spPr>
          <a:xfrm>
            <a:off x="9620337" y="4328560"/>
            <a:ext cx="1950677" cy="954107"/>
          </a:xfrm>
          <a:prstGeom prst="rect">
            <a:avLst/>
          </a:prstGeom>
          <a:noFill/>
        </p:spPr>
        <p:txBody>
          <a:bodyPr wrap="square" rtlCol="0">
            <a:spAutoFit/>
          </a:bodyPr>
          <a:lstStyle/>
          <a:p>
            <a:r>
              <a:rPr lang="de-DE" sz="1400" dirty="0">
                <a:solidFill>
                  <a:schemeClr val="bg1"/>
                </a:solidFill>
                <a:latin typeface="Wiener Melange" panose="020B0502020209020204" pitchFamily="34" charset="0"/>
              </a:rPr>
              <a:t>Transnational </a:t>
            </a:r>
            <a:r>
              <a:rPr lang="de-DE" sz="1400" dirty="0" err="1">
                <a:solidFill>
                  <a:schemeClr val="bg1"/>
                </a:solidFill>
                <a:latin typeface="Wiener Melange" panose="020B0502020209020204" pitchFamily="34" charset="0"/>
              </a:rPr>
              <a:t>exchange</a:t>
            </a:r>
            <a:r>
              <a:rPr lang="de-DE" sz="1400" dirty="0">
                <a:solidFill>
                  <a:schemeClr val="bg1"/>
                </a:solidFill>
                <a:latin typeface="Wiener Melange" panose="020B0502020209020204" pitchFamily="34" charset="0"/>
              </a:rPr>
              <a:t> on </a:t>
            </a:r>
            <a:r>
              <a:rPr lang="de-DE" sz="1400" dirty="0" err="1">
                <a:solidFill>
                  <a:schemeClr val="bg1"/>
                </a:solidFill>
                <a:latin typeface="Wiener Melange" panose="020B0502020209020204" pitchFamily="34" charset="0"/>
              </a:rPr>
              <a:t>policy</a:t>
            </a:r>
            <a:r>
              <a:rPr lang="de-DE" sz="1400" dirty="0">
                <a:solidFill>
                  <a:schemeClr val="bg1"/>
                </a:solidFill>
                <a:latin typeface="Wiener Melange" panose="020B0502020209020204" pitchFamily="34" charset="0"/>
              </a:rPr>
              <a:t>/</a:t>
            </a:r>
            <a:r>
              <a:rPr lang="de-DE" sz="1400" dirty="0" err="1">
                <a:solidFill>
                  <a:schemeClr val="bg1"/>
                </a:solidFill>
                <a:latin typeface="Wiener Melange" panose="020B0502020209020204" pitchFamily="34" charset="0"/>
              </a:rPr>
              <a:t>project</a:t>
            </a:r>
            <a:r>
              <a:rPr lang="de-DE" sz="1400" dirty="0">
                <a:solidFill>
                  <a:schemeClr val="bg1"/>
                </a:solidFill>
                <a:latin typeface="Wiener Melange" panose="020B0502020209020204" pitchFamily="34" charset="0"/>
              </a:rPr>
              <a:t> </a:t>
            </a:r>
            <a:r>
              <a:rPr lang="de-DE" sz="1400" dirty="0" err="1">
                <a:solidFill>
                  <a:schemeClr val="bg1"/>
                </a:solidFill>
                <a:latin typeface="Wiener Melange" panose="020B0502020209020204" pitchFamily="34" charset="0"/>
              </a:rPr>
              <a:t>development</a:t>
            </a:r>
            <a:endParaRPr lang="de-DE" sz="1400" dirty="0">
              <a:solidFill>
                <a:schemeClr val="bg1"/>
              </a:solidFill>
              <a:latin typeface="Wiener Melange" panose="020B0502020209020204" pitchFamily="34" charset="0"/>
            </a:endParaRPr>
          </a:p>
        </p:txBody>
      </p:sp>
      <p:pic>
        <p:nvPicPr>
          <p:cNvPr id="12" name="Grafik 11" descr="Chat">
            <a:extLst>
              <a:ext uri="{FF2B5EF4-FFF2-40B4-BE49-F238E27FC236}">
                <a16:creationId xmlns:a16="http://schemas.microsoft.com/office/drawing/2014/main" id="{3882FA39-A365-4EE0-929B-6D1789A9A46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453543" y="4637848"/>
            <a:ext cx="843099" cy="843099"/>
          </a:xfrm>
          <a:prstGeom prst="rect">
            <a:avLst/>
          </a:prstGeom>
        </p:spPr>
      </p:pic>
    </p:spTree>
    <p:extLst>
      <p:ext uri="{BB962C8B-B14F-4D97-AF65-F5344CB8AC3E}">
        <p14:creationId xmlns:p14="http://schemas.microsoft.com/office/powerpoint/2010/main" val="1196618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0"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3" y="365125"/>
            <a:ext cx="7028735" cy="1325563"/>
          </a:xfrm>
        </p:spPr>
        <p:txBody>
          <a:bodyPr>
            <a:normAutofit/>
          </a:bodyPr>
          <a:lstStyle/>
          <a:p>
            <a:r>
              <a:rPr lang="de-DE" sz="3200" dirty="0">
                <a:solidFill>
                  <a:schemeClr val="bg1"/>
                </a:solidFill>
                <a:latin typeface="Wiener Melange" panose="020B0502020209020204" pitchFamily="34" charset="0"/>
              </a:rPr>
              <a:t>Programme</a:t>
            </a:r>
          </a:p>
        </p:txBody>
      </p:sp>
      <p:pic>
        <p:nvPicPr>
          <p:cNvPr id="11" name="Inhaltsplatzhalter 10">
            <a:extLst>
              <a:ext uri="{FF2B5EF4-FFF2-40B4-BE49-F238E27FC236}">
                <a16:creationId xmlns:a16="http://schemas.microsoft.com/office/drawing/2014/main" id="{6228CAF4-BE4F-4307-BB11-82E5E4514C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684"/>
          <a:stretch/>
        </p:blipFill>
        <p:spPr>
          <a:xfrm>
            <a:off x="0" y="0"/>
            <a:ext cx="4233942" cy="6858000"/>
          </a:xfrm>
        </p:spPr>
      </p:pic>
      <p:graphicFrame>
        <p:nvGraphicFramePr>
          <p:cNvPr id="13" name="Tabelle 12">
            <a:extLst>
              <a:ext uri="{FF2B5EF4-FFF2-40B4-BE49-F238E27FC236}">
                <a16:creationId xmlns:a16="http://schemas.microsoft.com/office/drawing/2014/main" id="{D44A9547-ABFC-4174-9827-8DF5EABC7138}"/>
              </a:ext>
            </a:extLst>
          </p:cNvPr>
          <p:cNvGraphicFramePr>
            <a:graphicFrameLocks noGrp="1"/>
          </p:cNvGraphicFramePr>
          <p:nvPr>
            <p:extLst>
              <p:ext uri="{D42A27DB-BD31-4B8C-83A1-F6EECF244321}">
                <p14:modId xmlns:p14="http://schemas.microsoft.com/office/powerpoint/2010/main" val="285928032"/>
              </p:ext>
            </p:extLst>
          </p:nvPr>
        </p:nvGraphicFramePr>
        <p:xfrm>
          <a:off x="4345858" y="1425200"/>
          <a:ext cx="7748170" cy="4645627"/>
        </p:xfrm>
        <a:graphic>
          <a:graphicData uri="http://schemas.openxmlformats.org/drawingml/2006/table">
            <a:tbl>
              <a:tblPr firstRow="1" bandRow="1">
                <a:tableStyleId>{5C22544A-7EE6-4342-B048-85BDC9FD1C3A}</a:tableStyleId>
              </a:tblPr>
              <a:tblGrid>
                <a:gridCol w="1745570">
                  <a:extLst>
                    <a:ext uri="{9D8B030D-6E8A-4147-A177-3AD203B41FA5}">
                      <a16:colId xmlns:a16="http://schemas.microsoft.com/office/drawing/2014/main" val="1533822932"/>
                    </a:ext>
                  </a:extLst>
                </a:gridCol>
                <a:gridCol w="6002600">
                  <a:extLst>
                    <a:ext uri="{9D8B030D-6E8A-4147-A177-3AD203B41FA5}">
                      <a16:colId xmlns:a16="http://schemas.microsoft.com/office/drawing/2014/main" val="219773466"/>
                    </a:ext>
                  </a:extLst>
                </a:gridCol>
              </a:tblGrid>
              <a:tr h="524817">
                <a:tc>
                  <a:txBody>
                    <a:bodyPr/>
                    <a:lstStyle/>
                    <a:p>
                      <a:r>
                        <a:rPr lang="de-DE" sz="2000" dirty="0">
                          <a:solidFill>
                            <a:schemeClr val="bg1"/>
                          </a:solidFill>
                          <a:latin typeface="Wiener Melange" panose="020B0502020209020204" pitchFamily="34" charset="0"/>
                        </a:rPr>
                        <a:t>Time</a:t>
                      </a:r>
                    </a:p>
                    <a:p>
                      <a:endParaRPr lang="de-DE" sz="1600" dirty="0">
                        <a:solidFill>
                          <a:schemeClr val="bg1"/>
                        </a:solidFill>
                        <a:latin typeface="Wiener Melange" panose="020B0502020209020204" pitchFamily="34" charset="0"/>
                      </a:endParaRPr>
                    </a:p>
                  </a:txBody>
                  <a:tcPr>
                    <a:noFill/>
                  </a:tcPr>
                </a:tc>
                <a:tc>
                  <a:txBody>
                    <a:bodyPr/>
                    <a:lstStyle/>
                    <a:p>
                      <a:r>
                        <a:rPr lang="de-DE" sz="2000" dirty="0">
                          <a:solidFill>
                            <a:schemeClr val="bg1"/>
                          </a:solidFill>
                          <a:latin typeface="Wiener Melange" panose="020B0502020209020204" pitchFamily="34" charset="0"/>
                        </a:rPr>
                        <a:t>Agenda Item</a:t>
                      </a:r>
                    </a:p>
                  </a:txBody>
                  <a:tcPr>
                    <a:noFill/>
                  </a:tcPr>
                </a:tc>
                <a:extLst>
                  <a:ext uri="{0D108BD9-81ED-4DB2-BD59-A6C34878D82A}">
                    <a16:rowId xmlns:a16="http://schemas.microsoft.com/office/drawing/2014/main" val="2241396480"/>
                  </a:ext>
                </a:extLst>
              </a:tr>
              <a:tr h="1199030">
                <a:tc>
                  <a:txBody>
                    <a:bodyPr/>
                    <a:lstStyle/>
                    <a:p>
                      <a:r>
                        <a:rPr lang="de-DE" sz="1600" dirty="0">
                          <a:solidFill>
                            <a:schemeClr val="bg1"/>
                          </a:solidFill>
                          <a:latin typeface="Wiener Melange" panose="020B0502020209020204" pitchFamily="34" charset="0"/>
                        </a:rPr>
                        <a:t>13.00-13.30</a:t>
                      </a:r>
                    </a:p>
                  </a:txBody>
                  <a:tcPr>
                    <a:noFill/>
                  </a:tcPr>
                </a:tc>
                <a:tc>
                  <a:txBody>
                    <a:bodyPr/>
                    <a:lstStyle/>
                    <a:p>
                      <a:r>
                        <a:rPr lang="de-DE" sz="1600" dirty="0">
                          <a:solidFill>
                            <a:schemeClr val="bg1"/>
                          </a:solidFill>
                          <a:latin typeface="Wiener Melange" panose="020B0502020209020204" pitchFamily="34" charset="0"/>
                        </a:rPr>
                        <a:t>Welcome and </a:t>
                      </a:r>
                      <a:r>
                        <a:rPr lang="de-DE" sz="1600" dirty="0" err="1">
                          <a:solidFill>
                            <a:schemeClr val="bg1"/>
                          </a:solidFill>
                          <a:latin typeface="Wiener Melange" panose="020B0502020209020204" pitchFamily="34" charset="0"/>
                        </a:rPr>
                        <a:t>Introduction</a:t>
                      </a:r>
                      <a:endParaRPr lang="de-DE" sz="1600" dirty="0">
                        <a:solidFill>
                          <a:schemeClr val="bg1"/>
                        </a:solidFill>
                        <a:latin typeface="Wiener Melange" panose="020B0502020209020204" pitchFamily="34" charset="0"/>
                      </a:endParaRPr>
                    </a:p>
                    <a:p>
                      <a:r>
                        <a:rPr lang="en-US" sz="900" i="1" dirty="0">
                          <a:solidFill>
                            <a:schemeClr val="bg1"/>
                          </a:solidFill>
                          <a:latin typeface="Wiener Melange" panose="020B0502020209020204" pitchFamily="34" charset="0"/>
                        </a:rPr>
                        <a:t>Brief welcome address | Outline of the meeting</a:t>
                      </a:r>
                    </a:p>
                    <a:p>
                      <a:endParaRPr lang="en-US" sz="900" i="1" dirty="0">
                        <a:solidFill>
                          <a:schemeClr val="bg1"/>
                        </a:solidFill>
                        <a:latin typeface="Wiener Melange" panose="020B0502020209020204" pitchFamily="34" charset="0"/>
                      </a:endParaRPr>
                    </a:p>
                    <a:p>
                      <a:endParaRPr lang="en-US" sz="900" dirty="0">
                        <a:solidFill>
                          <a:schemeClr val="bg1"/>
                        </a:solidFill>
                        <a:latin typeface="Wiener Melange" panose="020B0502020209020204" pitchFamily="34" charset="0"/>
                      </a:endParaRPr>
                    </a:p>
                    <a:p>
                      <a:r>
                        <a:rPr lang="en-US" sz="900" dirty="0">
                          <a:solidFill>
                            <a:schemeClr val="bg1"/>
                          </a:solidFill>
                          <a:latin typeface="Wiener Melange" panose="020B0502020209020204" pitchFamily="34" charset="0"/>
                        </a:rPr>
                        <a:t>Roland</a:t>
                      </a:r>
                      <a:r>
                        <a:rPr lang="en-US" sz="900" baseline="0" dirty="0">
                          <a:solidFill>
                            <a:schemeClr val="bg1"/>
                          </a:solidFill>
                          <a:latin typeface="Wiener Melange" panose="020B0502020209020204" pitchFamily="34" charset="0"/>
                        </a:rPr>
                        <a:t> Hanak, </a:t>
                      </a:r>
                      <a:r>
                        <a:rPr lang="en-US" sz="900" dirty="0">
                          <a:solidFill>
                            <a:schemeClr val="bg1"/>
                          </a:solidFill>
                          <a:latin typeface="Wiener Melange" panose="020B0502020209020204" pitchFamily="34" charset="0"/>
                        </a:rPr>
                        <a:t> EUSDR Priority Area 9 “Investing in People </a:t>
                      </a:r>
                      <a:r>
                        <a:rPr lang="de-DE" sz="900" dirty="0">
                          <a:solidFill>
                            <a:schemeClr val="bg1"/>
                          </a:solidFill>
                          <a:latin typeface="Wiener Melange" panose="020B0502020209020204" pitchFamily="34" charset="0"/>
                        </a:rPr>
                        <a:t>and Skills”</a:t>
                      </a:r>
                    </a:p>
                    <a:p>
                      <a:r>
                        <a:rPr lang="de-DE" sz="900" dirty="0">
                          <a:solidFill>
                            <a:schemeClr val="bg1"/>
                          </a:solidFill>
                          <a:latin typeface="Wiener Melange" panose="020B0502020209020204" pitchFamily="34" charset="0"/>
                        </a:rPr>
                        <a:t>Claudia Singer, EUSDR </a:t>
                      </a:r>
                      <a:r>
                        <a:rPr lang="de-DE" sz="900" dirty="0" err="1">
                          <a:solidFill>
                            <a:schemeClr val="bg1"/>
                          </a:solidFill>
                          <a:latin typeface="Wiener Melange" panose="020B0502020209020204" pitchFamily="34" charset="0"/>
                        </a:rPr>
                        <a:t>Priority</a:t>
                      </a:r>
                      <a:r>
                        <a:rPr lang="de-DE" sz="900" dirty="0">
                          <a:solidFill>
                            <a:schemeClr val="bg1"/>
                          </a:solidFill>
                          <a:latin typeface="Wiener Melange" panose="020B0502020209020204" pitchFamily="34" charset="0"/>
                        </a:rPr>
                        <a:t> Area 10 “Institutional </a:t>
                      </a:r>
                      <a:r>
                        <a:rPr lang="de-DE" sz="900" dirty="0" err="1">
                          <a:solidFill>
                            <a:schemeClr val="bg1"/>
                          </a:solidFill>
                          <a:latin typeface="Wiener Melange" panose="020B0502020209020204" pitchFamily="34" charset="0"/>
                        </a:rPr>
                        <a:t>Capacity</a:t>
                      </a:r>
                      <a:r>
                        <a:rPr lang="de-DE" sz="900" dirty="0">
                          <a:solidFill>
                            <a:schemeClr val="bg1"/>
                          </a:solidFill>
                          <a:latin typeface="Wiener Melange" panose="020B0502020209020204" pitchFamily="34" charset="0"/>
                        </a:rPr>
                        <a:t>”</a:t>
                      </a:r>
                    </a:p>
                    <a:p>
                      <a:r>
                        <a:rPr lang="de-DE" sz="900" dirty="0">
                          <a:solidFill>
                            <a:schemeClr val="bg1"/>
                          </a:solidFill>
                          <a:latin typeface="Wiener Melange" panose="020B0502020209020204" pitchFamily="34" charset="0"/>
                        </a:rPr>
                        <a:t>Michal Bla</a:t>
                      </a:r>
                      <a:r>
                        <a:rPr lang="de-DE" sz="900" dirty="0">
                          <a:solidFill>
                            <a:schemeClr val="bg1"/>
                          </a:solidFill>
                          <a:latin typeface="Calibri Light" panose="020F0302020204030204" pitchFamily="34" charset="0"/>
                          <a:cs typeface="Calibri Light" panose="020F0302020204030204" pitchFamily="34" charset="0"/>
                        </a:rPr>
                        <a:t>š</a:t>
                      </a:r>
                      <a:r>
                        <a:rPr lang="de-DE" sz="900" dirty="0">
                          <a:solidFill>
                            <a:schemeClr val="bg1"/>
                          </a:solidFill>
                          <a:latin typeface="Wiener Melange" panose="020B0502020209020204" pitchFamily="34" charset="0"/>
                        </a:rPr>
                        <a:t>ko, National </a:t>
                      </a:r>
                      <a:r>
                        <a:rPr lang="de-DE" sz="900" dirty="0" err="1">
                          <a:solidFill>
                            <a:schemeClr val="bg1"/>
                          </a:solidFill>
                          <a:latin typeface="Wiener Melange" panose="020B0502020209020204" pitchFamily="34" charset="0"/>
                        </a:rPr>
                        <a:t>Coordination</a:t>
                      </a:r>
                      <a:r>
                        <a:rPr lang="de-DE" sz="900" dirty="0">
                          <a:solidFill>
                            <a:schemeClr val="bg1"/>
                          </a:solidFill>
                          <a:latin typeface="Wiener Melange" panose="020B0502020209020204" pitchFamily="34" charset="0"/>
                        </a:rPr>
                        <a:t> </a:t>
                      </a:r>
                      <a:r>
                        <a:rPr lang="de-DE" sz="900" dirty="0" err="1">
                          <a:solidFill>
                            <a:schemeClr val="bg1"/>
                          </a:solidFill>
                          <a:latin typeface="Wiener Melange" panose="020B0502020209020204" pitchFamily="34" charset="0"/>
                        </a:rPr>
                        <a:t>Slovakia</a:t>
                      </a:r>
                      <a:r>
                        <a:rPr lang="de-DE" sz="900" dirty="0">
                          <a:solidFill>
                            <a:schemeClr val="bg1"/>
                          </a:solidFill>
                          <a:latin typeface="Wiener Melange" panose="020B0502020209020204" pitchFamily="34" charset="0"/>
                        </a:rPr>
                        <a:t> | EUSDR </a:t>
                      </a:r>
                      <a:r>
                        <a:rPr lang="de-DE" sz="900" dirty="0" err="1">
                          <a:solidFill>
                            <a:schemeClr val="bg1"/>
                          </a:solidFill>
                          <a:latin typeface="Wiener Melange" panose="020B0502020209020204" pitchFamily="34" charset="0"/>
                        </a:rPr>
                        <a:t>Presidency</a:t>
                      </a:r>
                      <a:endParaRPr lang="de-DE" sz="900" dirty="0">
                        <a:solidFill>
                          <a:schemeClr val="bg1"/>
                        </a:solidFill>
                        <a:latin typeface="Wiener Melange" panose="020B0502020209020204" pitchFamily="34" charset="0"/>
                      </a:endParaRPr>
                    </a:p>
                    <a:p>
                      <a:endParaRPr lang="de-DE" sz="900" dirty="0">
                        <a:solidFill>
                          <a:schemeClr val="bg1"/>
                        </a:solidFill>
                        <a:latin typeface="Wiener Melange" panose="020B0502020209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dirty="0">
                          <a:solidFill>
                            <a:schemeClr val="bg1"/>
                          </a:solidFill>
                          <a:latin typeface="Wiener Melange" panose="020B0502020209020204" pitchFamily="34" charset="0"/>
                        </a:rPr>
                        <a:t>Moderation: Barbara Willsberger,  L+R Social Research, EUSDR Priority Area 9  </a:t>
                      </a:r>
                      <a:r>
                        <a:rPr lang="en-US" sz="900" dirty="0">
                          <a:solidFill>
                            <a:schemeClr val="bg1"/>
                          </a:solidFill>
                          <a:latin typeface="Wiener Melange" panose="020B0502020209020204" pitchFamily="34" charset="0"/>
                        </a:rPr>
                        <a:t>“Investing in People </a:t>
                      </a:r>
                      <a:r>
                        <a:rPr lang="de-DE" sz="900" dirty="0">
                          <a:solidFill>
                            <a:schemeClr val="bg1"/>
                          </a:solidFill>
                          <a:latin typeface="Wiener Melange" panose="020B0502020209020204" pitchFamily="34" charset="0"/>
                        </a:rPr>
                        <a:t>and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i="0" dirty="0">
                        <a:solidFill>
                          <a:schemeClr val="bg1"/>
                        </a:solidFill>
                        <a:latin typeface="Wiener Melange" panose="020B0502020209020204" pitchFamily="34" charset="0"/>
                      </a:endParaRPr>
                    </a:p>
                  </a:txBody>
                  <a:tcPr>
                    <a:noFill/>
                  </a:tcPr>
                </a:tc>
                <a:extLst>
                  <a:ext uri="{0D108BD9-81ED-4DB2-BD59-A6C34878D82A}">
                    <a16:rowId xmlns:a16="http://schemas.microsoft.com/office/drawing/2014/main" val="165496802"/>
                  </a:ext>
                </a:extLst>
              </a:tr>
              <a:tr h="559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bg1"/>
                          </a:solidFill>
                          <a:latin typeface="Wiener Melange" panose="020B0502020209020204" pitchFamily="34" charset="0"/>
                        </a:rPr>
                        <a:t>13.30 – 14.15</a:t>
                      </a:r>
                    </a:p>
                  </a:txBody>
                  <a:tcPr>
                    <a:noFill/>
                  </a:tcPr>
                </a:tc>
                <a:tc>
                  <a:txBody>
                    <a:bodyPr/>
                    <a:lstStyle/>
                    <a:p>
                      <a:r>
                        <a:rPr lang="en-US" sz="1600" dirty="0">
                          <a:solidFill>
                            <a:schemeClr val="bg1"/>
                          </a:solidFill>
                          <a:latin typeface="Wiener Melange" panose="020B0502020209020204" pitchFamily="34" charset="0"/>
                        </a:rPr>
                        <a:t>State of Play ESF+ Operational </a:t>
                      </a:r>
                      <a:r>
                        <a:rPr lang="en-US" sz="1600" dirty="0" err="1">
                          <a:solidFill>
                            <a:schemeClr val="bg1"/>
                          </a:solidFill>
                          <a:latin typeface="Wiener Melange" panose="020B0502020209020204" pitchFamily="34" charset="0"/>
                        </a:rPr>
                        <a:t>Programmes</a:t>
                      </a:r>
                      <a:endParaRPr lang="en-US" sz="1600" dirty="0">
                        <a:solidFill>
                          <a:schemeClr val="bg1"/>
                        </a:solidFill>
                        <a:latin typeface="Wiener Melange" panose="020B0502020209020204" pitchFamily="34" charset="0"/>
                      </a:endParaRPr>
                    </a:p>
                    <a:p>
                      <a:r>
                        <a:rPr lang="en-US" sz="900" i="1" dirty="0">
                          <a:solidFill>
                            <a:schemeClr val="bg1"/>
                          </a:solidFill>
                          <a:latin typeface="Wiener Melange" panose="020B0502020209020204" pitchFamily="34" charset="0"/>
                        </a:rPr>
                        <a:t>Update on the state of programming in the ESF+ in the participating countries</a:t>
                      </a:r>
                    </a:p>
                    <a:p>
                      <a:endParaRPr lang="de-DE" sz="900" dirty="0">
                        <a:solidFill>
                          <a:schemeClr val="bg1"/>
                        </a:solidFill>
                        <a:latin typeface="Wiener Melange" panose="020B0502020209020204" pitchFamily="34" charset="0"/>
                      </a:endParaRPr>
                    </a:p>
                    <a:p>
                      <a:r>
                        <a:rPr lang="de-DE" sz="900" dirty="0">
                          <a:solidFill>
                            <a:schemeClr val="bg1"/>
                          </a:solidFill>
                          <a:latin typeface="Wiener Melange" panose="020B0502020209020204" pitchFamily="34" charset="0"/>
                        </a:rPr>
                        <a:t>Tour de </a:t>
                      </a:r>
                      <a:r>
                        <a:rPr lang="de-DE" sz="900" dirty="0" err="1">
                          <a:solidFill>
                            <a:schemeClr val="bg1"/>
                          </a:solidFill>
                          <a:latin typeface="Wiener Melange" panose="020B0502020209020204" pitchFamily="34" charset="0"/>
                        </a:rPr>
                        <a:t>table</a:t>
                      </a:r>
                      <a:endParaRPr lang="de-DE" sz="900" dirty="0">
                        <a:solidFill>
                          <a:schemeClr val="bg1"/>
                        </a:solidFill>
                        <a:latin typeface="Wiener Melange" panose="020B0502020209020204" pitchFamily="34" charset="0"/>
                      </a:endParaRPr>
                    </a:p>
                    <a:p>
                      <a:endParaRPr lang="de-DE" sz="900" dirty="0">
                        <a:solidFill>
                          <a:schemeClr val="bg1"/>
                        </a:solidFill>
                        <a:latin typeface="Wiener Melange" panose="020B0502020209020204" pitchFamily="34" charset="0"/>
                      </a:endParaRPr>
                    </a:p>
                  </a:txBody>
                  <a:tcPr>
                    <a:noFill/>
                  </a:tcPr>
                </a:tc>
                <a:extLst>
                  <a:ext uri="{0D108BD9-81ED-4DB2-BD59-A6C34878D82A}">
                    <a16:rowId xmlns:a16="http://schemas.microsoft.com/office/drawing/2014/main" val="2864792103"/>
                  </a:ext>
                </a:extLst>
              </a:tr>
              <a:tr h="1027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bg1"/>
                          </a:solidFill>
                          <a:latin typeface="Wiener Melange" panose="020B0502020209020204" pitchFamily="34" charset="0"/>
                        </a:rPr>
                        <a:t>14.15 – 15.15</a:t>
                      </a:r>
                    </a:p>
                    <a:p>
                      <a:endParaRPr lang="de-DE" sz="1600" dirty="0">
                        <a:solidFill>
                          <a:schemeClr val="bg1"/>
                        </a:solidFill>
                        <a:latin typeface="Wiener Melange" panose="020B0502020209020204" pitchFamily="34" charset="0"/>
                      </a:endParaRPr>
                    </a:p>
                  </a:txBody>
                  <a:tcPr>
                    <a:noFill/>
                  </a:tcPr>
                </a:tc>
                <a:tc>
                  <a:txBody>
                    <a:bodyPr/>
                    <a:lstStyle/>
                    <a:p>
                      <a:r>
                        <a:rPr lang="de-DE" sz="1600" dirty="0">
                          <a:solidFill>
                            <a:schemeClr val="bg1"/>
                          </a:solidFill>
                          <a:latin typeface="Wiener Melange" panose="020B0502020209020204" pitchFamily="34" charset="0"/>
                        </a:rPr>
                        <a:t>Topics </a:t>
                      </a:r>
                      <a:r>
                        <a:rPr lang="de-DE" sz="1600" dirty="0" err="1">
                          <a:solidFill>
                            <a:schemeClr val="bg1"/>
                          </a:solidFill>
                          <a:latin typeface="Wiener Melange" panose="020B0502020209020204" pitchFamily="34" charset="0"/>
                        </a:rPr>
                        <a:t>for</a:t>
                      </a:r>
                      <a:r>
                        <a:rPr lang="de-DE" sz="1600" dirty="0">
                          <a:solidFill>
                            <a:schemeClr val="bg1"/>
                          </a:solidFill>
                          <a:latin typeface="Wiener Melange" panose="020B0502020209020204" pitchFamily="34" charset="0"/>
                        </a:rPr>
                        <a:t> Transnational </a:t>
                      </a:r>
                      <a:r>
                        <a:rPr lang="de-DE" sz="1600" dirty="0" err="1">
                          <a:solidFill>
                            <a:schemeClr val="bg1"/>
                          </a:solidFill>
                          <a:latin typeface="Wiener Melange" panose="020B0502020209020204" pitchFamily="34" charset="0"/>
                        </a:rPr>
                        <a:t>Cooperation</a:t>
                      </a:r>
                      <a:endParaRPr lang="de-DE" sz="1600" dirty="0">
                        <a:solidFill>
                          <a:schemeClr val="bg1"/>
                        </a:solidFill>
                        <a:latin typeface="Wiener Melange" panose="020B0502020209020204" pitchFamily="34" charset="0"/>
                      </a:endParaRPr>
                    </a:p>
                    <a:p>
                      <a:r>
                        <a:rPr lang="en-US" sz="900" i="1" dirty="0">
                          <a:solidFill>
                            <a:schemeClr val="bg1"/>
                          </a:solidFill>
                          <a:latin typeface="Wiener Melange" panose="020B0502020209020204" pitchFamily="34" charset="0"/>
                        </a:rPr>
                        <a:t>Update of common topics for transnational cooperation |</a:t>
                      </a:r>
                    </a:p>
                    <a:p>
                      <a:r>
                        <a:rPr lang="de-DE" sz="900" i="1" dirty="0" err="1">
                          <a:solidFill>
                            <a:schemeClr val="bg1"/>
                          </a:solidFill>
                          <a:latin typeface="Wiener Melange" panose="020B0502020209020204" pitchFamily="34" charset="0"/>
                        </a:rPr>
                        <a:t>Social</a:t>
                      </a:r>
                      <a:r>
                        <a:rPr lang="de-DE" sz="900" i="1" dirty="0">
                          <a:solidFill>
                            <a:schemeClr val="bg1"/>
                          </a:solidFill>
                          <a:latin typeface="Wiener Melange" panose="020B0502020209020204" pitchFamily="34" charset="0"/>
                        </a:rPr>
                        <a:t> Innovation Competence </a:t>
                      </a:r>
                      <a:r>
                        <a:rPr lang="de-DE" sz="900" i="1" dirty="0" err="1">
                          <a:solidFill>
                            <a:schemeClr val="bg1"/>
                          </a:solidFill>
                          <a:latin typeface="Wiener Melange" panose="020B0502020209020204" pitchFamily="34" charset="0"/>
                        </a:rPr>
                        <a:t>Centres</a:t>
                      </a:r>
                      <a:r>
                        <a:rPr lang="de-DE" sz="900" i="1" dirty="0">
                          <a:solidFill>
                            <a:schemeClr val="bg1"/>
                          </a:solidFill>
                          <a:latin typeface="Wiener Melange" panose="020B0502020209020204" pitchFamily="34" charset="0"/>
                        </a:rPr>
                        <a:t> – a </a:t>
                      </a:r>
                      <a:r>
                        <a:rPr lang="de-DE" sz="900" i="1" dirty="0" err="1">
                          <a:solidFill>
                            <a:schemeClr val="bg1"/>
                          </a:solidFill>
                          <a:latin typeface="Wiener Melange" panose="020B0502020209020204" pitchFamily="34" charset="0"/>
                        </a:rPr>
                        <a:t>unique</a:t>
                      </a:r>
                      <a:r>
                        <a:rPr lang="de-DE" sz="900" i="1" dirty="0">
                          <a:solidFill>
                            <a:schemeClr val="bg1"/>
                          </a:solidFill>
                          <a:latin typeface="Wiener Melange" panose="020B0502020209020204" pitchFamily="34" charset="0"/>
                        </a:rPr>
                        <a:t> </a:t>
                      </a:r>
                      <a:r>
                        <a:rPr lang="de-DE" sz="900" i="1" dirty="0" err="1">
                          <a:solidFill>
                            <a:schemeClr val="bg1"/>
                          </a:solidFill>
                          <a:latin typeface="Wiener Melange" panose="020B0502020209020204" pitchFamily="34" charset="0"/>
                        </a:rPr>
                        <a:t>possibility</a:t>
                      </a:r>
                      <a:r>
                        <a:rPr lang="de-DE" sz="900" i="1" dirty="0">
                          <a:solidFill>
                            <a:schemeClr val="bg1"/>
                          </a:solidFill>
                          <a:latin typeface="Wiener Melange" panose="020B0502020209020204" pitchFamily="34" charset="0"/>
                        </a:rPr>
                        <a:t> </a:t>
                      </a:r>
                      <a:r>
                        <a:rPr lang="de-DE" sz="900" i="1" dirty="0" err="1">
                          <a:solidFill>
                            <a:schemeClr val="bg1"/>
                          </a:solidFill>
                          <a:latin typeface="Wiener Melange" panose="020B0502020209020204" pitchFamily="34" charset="0"/>
                        </a:rPr>
                        <a:t>for</a:t>
                      </a:r>
                      <a:r>
                        <a:rPr lang="de-DE" sz="900" i="1" dirty="0">
                          <a:solidFill>
                            <a:schemeClr val="bg1"/>
                          </a:solidFill>
                          <a:latin typeface="Wiener Melange" panose="020B0502020209020204" pitchFamily="34" charset="0"/>
                        </a:rPr>
                        <a:t> transnational </a:t>
                      </a:r>
                      <a:r>
                        <a:rPr lang="de-DE" sz="900" i="1" dirty="0" err="1">
                          <a:solidFill>
                            <a:schemeClr val="bg1"/>
                          </a:solidFill>
                          <a:latin typeface="Wiener Melange" panose="020B0502020209020204" pitchFamily="34" charset="0"/>
                        </a:rPr>
                        <a:t>cooperation</a:t>
                      </a:r>
                      <a:r>
                        <a:rPr lang="de-DE" sz="900" i="1" dirty="0">
                          <a:solidFill>
                            <a:schemeClr val="bg1"/>
                          </a:solidFill>
                          <a:latin typeface="Wiener Melange" panose="020B0502020209020204" pitchFamily="34" charset="0"/>
                        </a:rPr>
                        <a:t> |</a:t>
                      </a:r>
                    </a:p>
                    <a:p>
                      <a:r>
                        <a:rPr lang="en-US" sz="900" i="1" dirty="0">
                          <a:solidFill>
                            <a:schemeClr val="bg1"/>
                          </a:solidFill>
                          <a:latin typeface="Wiener Melange" panose="020B0502020209020204" pitchFamily="34" charset="0"/>
                        </a:rPr>
                        <a:t>Possible ways to integrate transnational cooperation into the national </a:t>
                      </a:r>
                      <a:r>
                        <a:rPr lang="en-US" sz="900" i="1" dirty="0" err="1">
                          <a:solidFill>
                            <a:schemeClr val="bg1"/>
                          </a:solidFill>
                          <a:latin typeface="Wiener Melange" panose="020B0502020209020204" pitchFamily="34" charset="0"/>
                        </a:rPr>
                        <a:t>programmes</a:t>
                      </a:r>
                      <a:endParaRPr lang="en-US" sz="900" i="1" dirty="0">
                        <a:solidFill>
                          <a:schemeClr val="bg1"/>
                        </a:solidFill>
                        <a:latin typeface="Wiener Melange" panose="020B0502020209020204" pitchFamily="34" charset="0"/>
                      </a:endParaRPr>
                    </a:p>
                    <a:p>
                      <a:endParaRPr lang="de-DE" sz="900" dirty="0">
                        <a:solidFill>
                          <a:schemeClr val="bg1"/>
                        </a:solidFill>
                        <a:latin typeface="Wiener Melange" panose="020B0502020209020204" pitchFamily="34" charset="0"/>
                      </a:endParaRPr>
                    </a:p>
                    <a:p>
                      <a:r>
                        <a:rPr lang="de-DE" sz="900" dirty="0">
                          <a:solidFill>
                            <a:schemeClr val="bg1"/>
                          </a:solidFill>
                          <a:latin typeface="Wiener Melange" panose="020B0502020209020204" pitchFamily="34" charset="0"/>
                        </a:rPr>
                        <a:t>Group </a:t>
                      </a:r>
                      <a:r>
                        <a:rPr lang="de-DE" sz="900" dirty="0" err="1">
                          <a:solidFill>
                            <a:schemeClr val="bg1"/>
                          </a:solidFill>
                          <a:latin typeface="Wiener Melange" panose="020B0502020209020204" pitchFamily="34" charset="0"/>
                        </a:rPr>
                        <a:t>Discussion</a:t>
                      </a:r>
                      <a:endParaRPr lang="de-DE" sz="900" dirty="0">
                        <a:solidFill>
                          <a:schemeClr val="bg1"/>
                        </a:solidFill>
                        <a:latin typeface="Wiener Melange" panose="020B0502020209020204" pitchFamily="34" charset="0"/>
                      </a:endParaRPr>
                    </a:p>
                  </a:txBody>
                  <a:tcPr>
                    <a:noFill/>
                  </a:tcPr>
                </a:tc>
                <a:extLst>
                  <a:ext uri="{0D108BD9-81ED-4DB2-BD59-A6C34878D82A}">
                    <a16:rowId xmlns:a16="http://schemas.microsoft.com/office/drawing/2014/main" val="3353288708"/>
                  </a:ext>
                </a:extLst>
              </a:tr>
              <a:tr h="524817">
                <a:tc>
                  <a:txBody>
                    <a:bodyPr/>
                    <a:lstStyle/>
                    <a:p>
                      <a:r>
                        <a:rPr lang="de-DE" sz="1600" dirty="0">
                          <a:solidFill>
                            <a:schemeClr val="bg1"/>
                          </a:solidFill>
                          <a:latin typeface="Wiener Melange" panose="020B0502020209020204" pitchFamily="34" charset="0"/>
                        </a:rPr>
                        <a:t>15.15 – 15.30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bg1"/>
                          </a:solidFill>
                          <a:latin typeface="Wiener Melange" panose="020B0502020209020204" pitchFamily="34" charset="0"/>
                        </a:rPr>
                        <a:t>Closing Session</a:t>
                      </a:r>
                    </a:p>
                    <a:p>
                      <a:endParaRPr lang="de-DE" sz="900" dirty="0">
                        <a:solidFill>
                          <a:schemeClr val="bg1"/>
                        </a:solidFill>
                        <a:latin typeface="Wiener Melange" panose="020B0502020209020204" pitchFamily="34" charset="0"/>
                      </a:endParaRPr>
                    </a:p>
                  </a:txBody>
                  <a:tcPr>
                    <a:noFill/>
                  </a:tcPr>
                </a:tc>
                <a:extLst>
                  <a:ext uri="{0D108BD9-81ED-4DB2-BD59-A6C34878D82A}">
                    <a16:rowId xmlns:a16="http://schemas.microsoft.com/office/drawing/2014/main" val="4089710460"/>
                  </a:ext>
                </a:extLst>
              </a:tr>
            </a:tbl>
          </a:graphicData>
        </a:graphic>
      </p:graphicFrame>
    </p:spTree>
    <p:extLst>
      <p:ext uri="{BB962C8B-B14F-4D97-AF65-F5344CB8AC3E}">
        <p14:creationId xmlns:p14="http://schemas.microsoft.com/office/powerpoint/2010/main" val="3610864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0"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68F49AE8-FFB8-4F33-B71E-DD827AFBB94D}"/>
              </a:ext>
            </a:extLst>
          </p:cNvPr>
          <p:cNvPicPr>
            <a:picLocks noChangeAspect="1"/>
          </p:cNvPicPr>
          <p:nvPr/>
        </p:nvPicPr>
        <p:blipFill rotWithShape="1">
          <a:blip r:embed="rId2">
            <a:extLst>
              <a:ext uri="{28A0092B-C50C-407E-A947-70E740481C1C}">
                <a14:useLocalDpi xmlns:a14="http://schemas.microsoft.com/office/drawing/2010/main" val="0"/>
              </a:ext>
            </a:extLst>
          </a:blip>
          <a:srcRect l="30708" r="26283"/>
          <a:stretch/>
        </p:blipFill>
        <p:spPr>
          <a:xfrm>
            <a:off x="-1" y="-1"/>
            <a:ext cx="4237871" cy="6858000"/>
          </a:xfrm>
          <a:prstGeom prst="rect">
            <a:avLst/>
          </a:prstGeom>
        </p:spPr>
      </p:pic>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341463" y="2766218"/>
            <a:ext cx="7028735" cy="1325563"/>
          </a:xfrm>
        </p:spPr>
        <p:txBody>
          <a:bodyPr>
            <a:normAutofit/>
          </a:bodyPr>
          <a:lstStyle/>
          <a:p>
            <a:r>
              <a:rPr lang="de-DE" sz="3200" dirty="0" err="1">
                <a:solidFill>
                  <a:schemeClr val="bg1"/>
                </a:solidFill>
                <a:latin typeface="Wiener Melange" panose="020B0502020209020204" pitchFamily="34" charset="0"/>
              </a:rPr>
              <a:t>Programming</a:t>
            </a:r>
            <a:r>
              <a:rPr lang="de-DE" sz="3200" dirty="0">
                <a:solidFill>
                  <a:schemeClr val="bg1"/>
                </a:solidFill>
                <a:latin typeface="Wiener Melange" panose="020B0502020209020204" pitchFamily="34" charset="0"/>
              </a:rPr>
              <a:t> | State </a:t>
            </a:r>
            <a:r>
              <a:rPr lang="de-DE" sz="3200" dirty="0" err="1">
                <a:solidFill>
                  <a:schemeClr val="bg1"/>
                </a:solidFill>
                <a:latin typeface="Wiener Melange" panose="020B0502020209020204" pitchFamily="34" charset="0"/>
              </a:rPr>
              <a:t>of</a:t>
            </a:r>
            <a:r>
              <a:rPr lang="de-DE" sz="3200" dirty="0">
                <a:solidFill>
                  <a:schemeClr val="bg1"/>
                </a:solidFill>
                <a:latin typeface="Wiener Melange" panose="020B0502020209020204" pitchFamily="34" charset="0"/>
              </a:rPr>
              <a:t> Play</a:t>
            </a:r>
          </a:p>
        </p:txBody>
      </p:sp>
    </p:spTree>
    <p:extLst>
      <p:ext uri="{BB962C8B-B14F-4D97-AF65-F5344CB8AC3E}">
        <p14:creationId xmlns:p14="http://schemas.microsoft.com/office/powerpoint/2010/main" val="3071143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657114"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3" y="365125"/>
            <a:ext cx="7028735" cy="1325563"/>
          </a:xfrm>
        </p:spPr>
        <p:txBody>
          <a:bodyPr>
            <a:normAutofit/>
          </a:bodyPr>
          <a:lstStyle/>
          <a:p>
            <a:r>
              <a:rPr lang="de-DE" sz="3200" dirty="0">
                <a:solidFill>
                  <a:schemeClr val="bg1"/>
                </a:solidFill>
                <a:latin typeface="Wiener Melange" panose="020B0502020209020204" pitchFamily="34" charset="0"/>
              </a:rPr>
              <a:t>Topics </a:t>
            </a:r>
            <a:r>
              <a:rPr lang="de-DE" sz="3200" dirty="0" err="1">
                <a:solidFill>
                  <a:schemeClr val="bg1"/>
                </a:solidFill>
                <a:latin typeface="Wiener Melange" panose="020B0502020209020204" pitchFamily="34" charset="0"/>
              </a:rPr>
              <a:t>for</a:t>
            </a:r>
            <a:r>
              <a:rPr lang="de-DE" sz="3200" dirty="0">
                <a:solidFill>
                  <a:schemeClr val="bg1"/>
                </a:solidFill>
                <a:latin typeface="Wiener Melange" panose="020B0502020209020204" pitchFamily="34" charset="0"/>
              </a:rPr>
              <a:t> 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pic>
        <p:nvPicPr>
          <p:cNvPr id="7" name="Grafik 6">
            <a:extLst>
              <a:ext uri="{FF2B5EF4-FFF2-40B4-BE49-F238E27FC236}">
                <a16:creationId xmlns:a16="http://schemas.microsoft.com/office/drawing/2014/main" id="{E417484C-26B3-43D4-A2C1-EC9FB9D42036}"/>
              </a:ext>
            </a:extLst>
          </p:cNvPr>
          <p:cNvPicPr>
            <a:picLocks noChangeAspect="1"/>
          </p:cNvPicPr>
          <p:nvPr/>
        </p:nvPicPr>
        <p:blipFill rotWithShape="1">
          <a:blip r:embed="rId2">
            <a:extLst>
              <a:ext uri="{28A0092B-C50C-407E-A947-70E740481C1C}">
                <a14:useLocalDpi xmlns:a14="http://schemas.microsoft.com/office/drawing/2010/main" val="0"/>
              </a:ext>
            </a:extLst>
          </a:blip>
          <a:srcRect l="7643"/>
          <a:stretch/>
        </p:blipFill>
        <p:spPr>
          <a:xfrm>
            <a:off x="0" y="0"/>
            <a:ext cx="4223084" cy="6858000"/>
          </a:xfrm>
          <a:prstGeom prst="rect">
            <a:avLst/>
          </a:prstGeom>
        </p:spPr>
      </p:pic>
      <p:sp>
        <p:nvSpPr>
          <p:cNvPr id="8" name="!!Label">
            <a:extLst>
              <a:ext uri="{FF2B5EF4-FFF2-40B4-BE49-F238E27FC236}">
                <a16:creationId xmlns:a16="http://schemas.microsoft.com/office/drawing/2014/main" id="{570117DC-AEA7-4A6C-94D5-AE4895CAFC26}"/>
              </a:ext>
            </a:extLst>
          </p:cNvPr>
          <p:cNvSpPr>
            <a:spLocks noGrp="1"/>
          </p:cNvSpPr>
          <p:nvPr>
            <p:ph idx="1"/>
          </p:nvPr>
        </p:nvSpPr>
        <p:spPr>
          <a:xfrm>
            <a:off x="6344146" y="2461288"/>
            <a:ext cx="2177742" cy="290185"/>
          </a:xfrm>
        </p:spPr>
        <p:txBody>
          <a:bodyPr>
            <a:normAutofit/>
          </a:bodyPr>
          <a:lstStyle/>
          <a:p>
            <a:pPr marL="0" indent="0">
              <a:buNone/>
            </a:pPr>
            <a:r>
              <a:rPr lang="de-DE" sz="1200" dirty="0">
                <a:solidFill>
                  <a:schemeClr val="bg1"/>
                </a:solidFill>
                <a:latin typeface="Wiener Melange" panose="020B0502020209020204" pitchFamily="34" charset="0"/>
              </a:rPr>
              <a:t>Women in </a:t>
            </a:r>
            <a:r>
              <a:rPr lang="de-DE" sz="1200" dirty="0" err="1">
                <a:solidFill>
                  <a:schemeClr val="bg1"/>
                </a:solidFill>
                <a:latin typeface="Wiener Melange" panose="020B0502020209020204" pitchFamily="34" charset="0"/>
              </a:rPr>
              <a:t>the</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labour</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market</a:t>
            </a:r>
            <a:endParaRPr lang="de-DE" sz="1200" dirty="0">
              <a:solidFill>
                <a:schemeClr val="bg1"/>
              </a:solidFill>
              <a:latin typeface="Wiener Melange" panose="020B0502020209020204" pitchFamily="34" charset="0"/>
            </a:endParaRPr>
          </a:p>
        </p:txBody>
      </p:sp>
      <p:grpSp>
        <p:nvGrpSpPr>
          <p:cNvPr id="20" name="!!Icon">
            <a:extLst>
              <a:ext uri="{FF2B5EF4-FFF2-40B4-BE49-F238E27FC236}">
                <a16:creationId xmlns:a16="http://schemas.microsoft.com/office/drawing/2014/main" id="{FF253132-53E0-4D09-A5DB-38D15AFE15FE}"/>
              </a:ext>
            </a:extLst>
          </p:cNvPr>
          <p:cNvGrpSpPr/>
          <p:nvPr/>
        </p:nvGrpSpPr>
        <p:grpSpPr>
          <a:xfrm>
            <a:off x="5084544" y="1745234"/>
            <a:ext cx="1080000" cy="1080000"/>
            <a:chOff x="9625263" y="1491915"/>
            <a:chExt cx="1080000" cy="1080000"/>
          </a:xfrm>
        </p:grpSpPr>
        <p:sp>
          <p:nvSpPr>
            <p:cNvPr id="19" name="Ellipse 18">
              <a:extLst>
                <a:ext uri="{FF2B5EF4-FFF2-40B4-BE49-F238E27FC236}">
                  <a16:creationId xmlns:a16="http://schemas.microsoft.com/office/drawing/2014/main" id="{36414B84-DD25-4E21-8290-37AF056BA25A}"/>
                </a:ext>
              </a:extLst>
            </p:cNvPr>
            <p:cNvSpPr/>
            <p:nvPr/>
          </p:nvSpPr>
          <p:spPr>
            <a:xfrm>
              <a:off x="9625263" y="1491915"/>
              <a:ext cx="1080000" cy="108000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18" descr="Weiblich">
              <a:extLst>
                <a:ext uri="{FF2B5EF4-FFF2-40B4-BE49-F238E27FC236}">
                  <a16:creationId xmlns:a16="http://schemas.microsoft.com/office/drawing/2014/main" id="{96DF91E5-E83A-4CD3-8867-F74D147DA5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5289" y="1695697"/>
              <a:ext cx="707696" cy="707696"/>
            </a:xfrm>
            <a:prstGeom prst="rect">
              <a:avLst/>
            </a:prstGeom>
          </p:spPr>
        </p:pic>
      </p:grpSp>
      <p:cxnSp>
        <p:nvCxnSpPr>
          <p:cNvPr id="46" name="!!!Line">
            <a:extLst>
              <a:ext uri="{FF2B5EF4-FFF2-40B4-BE49-F238E27FC236}">
                <a16:creationId xmlns:a16="http://schemas.microsoft.com/office/drawing/2014/main" id="{1135AD54-0130-4636-B22E-003695B2FCB4}"/>
              </a:ext>
            </a:extLst>
          </p:cNvPr>
          <p:cNvCxnSpPr/>
          <p:nvPr/>
        </p:nvCxnSpPr>
        <p:spPr>
          <a:xfrm flipV="1">
            <a:off x="5847087" y="2723014"/>
            <a:ext cx="2592000"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253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657114"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3" y="365125"/>
            <a:ext cx="7028735" cy="1325563"/>
          </a:xfrm>
        </p:spPr>
        <p:txBody>
          <a:bodyPr>
            <a:normAutofit/>
          </a:bodyPr>
          <a:lstStyle/>
          <a:p>
            <a:r>
              <a:rPr lang="de-DE" sz="3200" dirty="0">
                <a:solidFill>
                  <a:schemeClr val="bg1"/>
                </a:solidFill>
                <a:latin typeface="Wiener Melange" panose="020B0502020209020204" pitchFamily="34" charset="0"/>
              </a:rPr>
              <a:t>Topics </a:t>
            </a:r>
            <a:r>
              <a:rPr lang="de-DE" sz="3200" dirty="0" err="1">
                <a:solidFill>
                  <a:schemeClr val="bg1"/>
                </a:solidFill>
                <a:latin typeface="Wiener Melange" panose="020B0502020209020204" pitchFamily="34" charset="0"/>
              </a:rPr>
              <a:t>for</a:t>
            </a:r>
            <a:r>
              <a:rPr lang="de-DE" sz="3200" dirty="0">
                <a:solidFill>
                  <a:schemeClr val="bg1"/>
                </a:solidFill>
                <a:latin typeface="Wiener Melange" panose="020B0502020209020204" pitchFamily="34" charset="0"/>
              </a:rPr>
              <a:t> 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pic>
        <p:nvPicPr>
          <p:cNvPr id="7" name="Grafik 6">
            <a:extLst>
              <a:ext uri="{FF2B5EF4-FFF2-40B4-BE49-F238E27FC236}">
                <a16:creationId xmlns:a16="http://schemas.microsoft.com/office/drawing/2014/main" id="{E417484C-26B3-43D4-A2C1-EC9FB9D42036}"/>
              </a:ext>
            </a:extLst>
          </p:cNvPr>
          <p:cNvPicPr>
            <a:picLocks noChangeAspect="1"/>
          </p:cNvPicPr>
          <p:nvPr/>
        </p:nvPicPr>
        <p:blipFill rotWithShape="1">
          <a:blip r:embed="rId2">
            <a:extLst>
              <a:ext uri="{28A0092B-C50C-407E-A947-70E740481C1C}">
                <a14:useLocalDpi xmlns:a14="http://schemas.microsoft.com/office/drawing/2010/main" val="0"/>
              </a:ext>
            </a:extLst>
          </a:blip>
          <a:srcRect l="7643"/>
          <a:stretch/>
        </p:blipFill>
        <p:spPr>
          <a:xfrm>
            <a:off x="0" y="0"/>
            <a:ext cx="4223084" cy="6858000"/>
          </a:xfrm>
          <a:prstGeom prst="rect">
            <a:avLst/>
          </a:prstGeom>
        </p:spPr>
      </p:pic>
      <p:grpSp>
        <p:nvGrpSpPr>
          <p:cNvPr id="24" name="!!Icon">
            <a:extLst>
              <a:ext uri="{FF2B5EF4-FFF2-40B4-BE49-F238E27FC236}">
                <a16:creationId xmlns:a16="http://schemas.microsoft.com/office/drawing/2014/main" id="{F6B13236-5CF5-432B-9E66-1793C77CDA7C}"/>
              </a:ext>
            </a:extLst>
          </p:cNvPr>
          <p:cNvGrpSpPr/>
          <p:nvPr/>
        </p:nvGrpSpPr>
        <p:grpSpPr>
          <a:xfrm>
            <a:off x="6856365" y="2849450"/>
            <a:ext cx="1080000" cy="1080000"/>
            <a:chOff x="10224416" y="2406399"/>
            <a:chExt cx="1080000" cy="1080000"/>
          </a:xfrm>
        </p:grpSpPr>
        <p:sp>
          <p:nvSpPr>
            <p:cNvPr id="21" name="Ellipse 20">
              <a:extLst>
                <a:ext uri="{FF2B5EF4-FFF2-40B4-BE49-F238E27FC236}">
                  <a16:creationId xmlns:a16="http://schemas.microsoft.com/office/drawing/2014/main" id="{212F9BEA-DDDC-4F9F-A2B0-067F500D277D}"/>
                </a:ext>
              </a:extLst>
            </p:cNvPr>
            <p:cNvSpPr/>
            <p:nvPr/>
          </p:nvSpPr>
          <p:spPr>
            <a:xfrm>
              <a:off x="10224416" y="2406399"/>
              <a:ext cx="1080000" cy="108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Universeller Zugriff">
              <a:extLst>
                <a:ext uri="{FF2B5EF4-FFF2-40B4-BE49-F238E27FC236}">
                  <a16:creationId xmlns:a16="http://schemas.microsoft.com/office/drawing/2014/main" id="{4C7BB7AE-4603-4A55-910C-73B2F7FA81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2231" y="2642768"/>
              <a:ext cx="584370" cy="584370"/>
            </a:xfrm>
            <a:prstGeom prst="rect">
              <a:avLst/>
            </a:prstGeom>
          </p:spPr>
        </p:pic>
      </p:grpSp>
      <p:sp>
        <p:nvSpPr>
          <p:cNvPr id="38" name="!!Label">
            <a:extLst>
              <a:ext uri="{FF2B5EF4-FFF2-40B4-BE49-F238E27FC236}">
                <a16:creationId xmlns:a16="http://schemas.microsoft.com/office/drawing/2014/main" id="{8CA202E6-CFC9-4704-A42E-9141BC30B54C}"/>
              </a:ext>
            </a:extLst>
          </p:cNvPr>
          <p:cNvSpPr txBox="1">
            <a:spLocks/>
          </p:cNvSpPr>
          <p:nvPr/>
        </p:nvSpPr>
        <p:spPr>
          <a:xfrm>
            <a:off x="4589657" y="3388888"/>
            <a:ext cx="2178090" cy="639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Inclusion</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of</a:t>
            </a:r>
            <a:r>
              <a:rPr lang="de-DE" sz="1200" dirty="0">
                <a:solidFill>
                  <a:schemeClr val="bg1"/>
                </a:solidFill>
                <a:latin typeface="Wiener Melange" panose="020B0502020209020204" pitchFamily="34" charset="0"/>
              </a:rPr>
              <a:t> Roma/ vulnerable </a:t>
            </a:r>
            <a:r>
              <a:rPr lang="de-DE" sz="1200" dirty="0" err="1">
                <a:solidFill>
                  <a:schemeClr val="bg1"/>
                </a:solidFill>
                <a:latin typeface="Wiener Melange" panose="020B0502020209020204" pitchFamily="34" charset="0"/>
              </a:rPr>
              <a:t>groups</a:t>
            </a:r>
            <a:endParaRPr lang="de-DE" sz="1200" dirty="0">
              <a:solidFill>
                <a:schemeClr val="bg1"/>
              </a:solidFill>
              <a:latin typeface="Wiener Melange" panose="020B0502020209020204" pitchFamily="34" charset="0"/>
            </a:endParaRPr>
          </a:p>
        </p:txBody>
      </p:sp>
      <p:cxnSp>
        <p:nvCxnSpPr>
          <p:cNvPr id="47" name="!!!Line">
            <a:extLst>
              <a:ext uri="{FF2B5EF4-FFF2-40B4-BE49-F238E27FC236}">
                <a16:creationId xmlns:a16="http://schemas.microsoft.com/office/drawing/2014/main" id="{690A384F-63E5-4CA5-A6C9-BF47E8F79CD6}"/>
              </a:ext>
            </a:extLst>
          </p:cNvPr>
          <p:cNvCxnSpPr/>
          <p:nvPr/>
        </p:nvCxnSpPr>
        <p:spPr>
          <a:xfrm flipV="1">
            <a:off x="4666266" y="3799819"/>
            <a:ext cx="25920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823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657114"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3" y="365125"/>
            <a:ext cx="7028735" cy="1325563"/>
          </a:xfrm>
        </p:spPr>
        <p:txBody>
          <a:bodyPr>
            <a:normAutofit/>
          </a:bodyPr>
          <a:lstStyle/>
          <a:p>
            <a:r>
              <a:rPr lang="de-DE" sz="3200" dirty="0">
                <a:solidFill>
                  <a:schemeClr val="bg1"/>
                </a:solidFill>
                <a:latin typeface="Wiener Melange" panose="020B0502020209020204" pitchFamily="34" charset="0"/>
              </a:rPr>
              <a:t>Topics </a:t>
            </a:r>
            <a:r>
              <a:rPr lang="de-DE" sz="3200" dirty="0" err="1">
                <a:solidFill>
                  <a:schemeClr val="bg1"/>
                </a:solidFill>
                <a:latin typeface="Wiener Melange" panose="020B0502020209020204" pitchFamily="34" charset="0"/>
              </a:rPr>
              <a:t>for</a:t>
            </a:r>
            <a:r>
              <a:rPr lang="de-DE" sz="3200" dirty="0">
                <a:solidFill>
                  <a:schemeClr val="bg1"/>
                </a:solidFill>
                <a:latin typeface="Wiener Melange" panose="020B0502020209020204" pitchFamily="34" charset="0"/>
              </a:rPr>
              <a:t> 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pic>
        <p:nvPicPr>
          <p:cNvPr id="7" name="Grafik 6">
            <a:extLst>
              <a:ext uri="{FF2B5EF4-FFF2-40B4-BE49-F238E27FC236}">
                <a16:creationId xmlns:a16="http://schemas.microsoft.com/office/drawing/2014/main" id="{E417484C-26B3-43D4-A2C1-EC9FB9D42036}"/>
              </a:ext>
            </a:extLst>
          </p:cNvPr>
          <p:cNvPicPr>
            <a:picLocks noChangeAspect="1"/>
          </p:cNvPicPr>
          <p:nvPr/>
        </p:nvPicPr>
        <p:blipFill rotWithShape="1">
          <a:blip r:embed="rId2">
            <a:extLst>
              <a:ext uri="{28A0092B-C50C-407E-A947-70E740481C1C}">
                <a14:useLocalDpi xmlns:a14="http://schemas.microsoft.com/office/drawing/2010/main" val="0"/>
              </a:ext>
            </a:extLst>
          </a:blip>
          <a:srcRect l="7643"/>
          <a:stretch/>
        </p:blipFill>
        <p:spPr>
          <a:xfrm>
            <a:off x="0" y="0"/>
            <a:ext cx="4223084" cy="6858000"/>
          </a:xfrm>
          <a:prstGeom prst="rect">
            <a:avLst/>
          </a:prstGeom>
        </p:spPr>
      </p:pic>
      <p:grpSp>
        <p:nvGrpSpPr>
          <p:cNvPr id="25" name="!!Icon">
            <a:extLst>
              <a:ext uri="{FF2B5EF4-FFF2-40B4-BE49-F238E27FC236}">
                <a16:creationId xmlns:a16="http://schemas.microsoft.com/office/drawing/2014/main" id="{750A3A48-0EB0-406D-B1E7-8E613A99A14B}"/>
              </a:ext>
            </a:extLst>
          </p:cNvPr>
          <p:cNvGrpSpPr/>
          <p:nvPr/>
        </p:nvGrpSpPr>
        <p:grpSpPr>
          <a:xfrm>
            <a:off x="5010965" y="4068659"/>
            <a:ext cx="1080000" cy="1080000"/>
            <a:chOff x="10854491" y="4746207"/>
            <a:chExt cx="1080000" cy="1080000"/>
          </a:xfrm>
        </p:grpSpPr>
        <p:sp>
          <p:nvSpPr>
            <p:cNvPr id="23" name="Ellipse 22">
              <a:extLst>
                <a:ext uri="{FF2B5EF4-FFF2-40B4-BE49-F238E27FC236}">
                  <a16:creationId xmlns:a16="http://schemas.microsoft.com/office/drawing/2014/main" id="{31A2DC62-18ED-4E6A-AB3B-401E28A48AFB}"/>
                </a:ext>
              </a:extLst>
            </p:cNvPr>
            <p:cNvSpPr/>
            <p:nvPr/>
          </p:nvSpPr>
          <p:spPr>
            <a:xfrm>
              <a:off x="10854491" y="4746207"/>
              <a:ext cx="1080000" cy="108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descr="Drahtlos">
              <a:extLst>
                <a:ext uri="{FF2B5EF4-FFF2-40B4-BE49-F238E27FC236}">
                  <a16:creationId xmlns:a16="http://schemas.microsoft.com/office/drawing/2014/main" id="{78E685FD-9F0F-4B75-8B68-D0F36B7AC9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2930" y="4909219"/>
              <a:ext cx="731922" cy="731922"/>
            </a:xfrm>
            <a:prstGeom prst="rect">
              <a:avLst/>
            </a:prstGeom>
          </p:spPr>
        </p:pic>
      </p:grpSp>
      <p:sp>
        <p:nvSpPr>
          <p:cNvPr id="43" name="!!Label">
            <a:extLst>
              <a:ext uri="{FF2B5EF4-FFF2-40B4-BE49-F238E27FC236}">
                <a16:creationId xmlns:a16="http://schemas.microsoft.com/office/drawing/2014/main" id="{FCFCF1D5-0A69-46C5-B0AD-1F0E61D4F2F1}"/>
              </a:ext>
            </a:extLst>
          </p:cNvPr>
          <p:cNvSpPr txBox="1">
            <a:spLocks/>
          </p:cNvSpPr>
          <p:nvPr/>
        </p:nvSpPr>
        <p:spPr>
          <a:xfrm>
            <a:off x="7356998" y="4782166"/>
            <a:ext cx="2112791" cy="331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Digitalisation</a:t>
            </a:r>
            <a:endParaRPr lang="de-DE" sz="1200" dirty="0">
              <a:solidFill>
                <a:schemeClr val="bg1"/>
              </a:solidFill>
              <a:latin typeface="Wiener Melange" panose="020B0502020209020204" pitchFamily="34" charset="0"/>
            </a:endParaRPr>
          </a:p>
          <a:p>
            <a:pPr marL="0" indent="0">
              <a:buFont typeface="Arial" panose="020B0604020202020204" pitchFamily="34" charset="0"/>
              <a:buNone/>
            </a:pPr>
            <a:endParaRPr lang="de-DE" sz="1200" dirty="0">
              <a:solidFill>
                <a:schemeClr val="bg1"/>
              </a:solidFill>
              <a:latin typeface="Wiener Melange" panose="020B0502020209020204" pitchFamily="34" charset="0"/>
            </a:endParaRPr>
          </a:p>
        </p:txBody>
      </p:sp>
      <p:cxnSp>
        <p:nvCxnSpPr>
          <p:cNvPr id="48" name="!!!Line">
            <a:extLst>
              <a:ext uri="{FF2B5EF4-FFF2-40B4-BE49-F238E27FC236}">
                <a16:creationId xmlns:a16="http://schemas.microsoft.com/office/drawing/2014/main" id="{9461689B-9659-4287-8D6D-975DDF12FC40}"/>
              </a:ext>
            </a:extLst>
          </p:cNvPr>
          <p:cNvCxnSpPr/>
          <p:nvPr/>
        </p:nvCxnSpPr>
        <p:spPr>
          <a:xfrm flipV="1">
            <a:off x="5808180" y="5036130"/>
            <a:ext cx="2592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103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657114"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3" y="365125"/>
            <a:ext cx="7028735" cy="1325563"/>
          </a:xfrm>
        </p:spPr>
        <p:txBody>
          <a:bodyPr>
            <a:normAutofit/>
          </a:bodyPr>
          <a:lstStyle/>
          <a:p>
            <a:r>
              <a:rPr lang="de-DE" sz="3200" dirty="0">
                <a:solidFill>
                  <a:schemeClr val="bg1"/>
                </a:solidFill>
                <a:latin typeface="Wiener Melange" panose="020B0502020209020204" pitchFamily="34" charset="0"/>
              </a:rPr>
              <a:t>Topics </a:t>
            </a:r>
            <a:r>
              <a:rPr lang="de-DE" sz="3200" dirty="0" err="1">
                <a:solidFill>
                  <a:schemeClr val="bg1"/>
                </a:solidFill>
                <a:latin typeface="Wiener Melange" panose="020B0502020209020204" pitchFamily="34" charset="0"/>
              </a:rPr>
              <a:t>for</a:t>
            </a:r>
            <a:r>
              <a:rPr lang="de-DE" sz="3200" dirty="0">
                <a:solidFill>
                  <a:schemeClr val="bg1"/>
                </a:solidFill>
                <a:latin typeface="Wiener Melange" panose="020B0502020209020204" pitchFamily="34" charset="0"/>
              </a:rPr>
              <a:t> 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pic>
        <p:nvPicPr>
          <p:cNvPr id="7" name="Grafik 6">
            <a:extLst>
              <a:ext uri="{FF2B5EF4-FFF2-40B4-BE49-F238E27FC236}">
                <a16:creationId xmlns:a16="http://schemas.microsoft.com/office/drawing/2014/main" id="{E417484C-26B3-43D4-A2C1-EC9FB9D42036}"/>
              </a:ext>
            </a:extLst>
          </p:cNvPr>
          <p:cNvPicPr>
            <a:picLocks noChangeAspect="1"/>
          </p:cNvPicPr>
          <p:nvPr/>
        </p:nvPicPr>
        <p:blipFill rotWithShape="1">
          <a:blip r:embed="rId2">
            <a:extLst>
              <a:ext uri="{28A0092B-C50C-407E-A947-70E740481C1C}">
                <a14:useLocalDpi xmlns:a14="http://schemas.microsoft.com/office/drawing/2010/main" val="0"/>
              </a:ext>
            </a:extLst>
          </a:blip>
          <a:srcRect l="7643"/>
          <a:stretch/>
        </p:blipFill>
        <p:spPr>
          <a:xfrm>
            <a:off x="0" y="0"/>
            <a:ext cx="4223084" cy="6858000"/>
          </a:xfrm>
          <a:prstGeom prst="rect">
            <a:avLst/>
          </a:prstGeom>
        </p:spPr>
      </p:pic>
      <p:grpSp>
        <p:nvGrpSpPr>
          <p:cNvPr id="27" name="!!Icon">
            <a:extLst>
              <a:ext uri="{FF2B5EF4-FFF2-40B4-BE49-F238E27FC236}">
                <a16:creationId xmlns:a16="http://schemas.microsoft.com/office/drawing/2014/main" id="{80D8F833-B4F5-4B92-9234-A8EDF14113F4}"/>
              </a:ext>
            </a:extLst>
          </p:cNvPr>
          <p:cNvGrpSpPr/>
          <p:nvPr/>
        </p:nvGrpSpPr>
        <p:grpSpPr>
          <a:xfrm>
            <a:off x="6856365" y="5447038"/>
            <a:ext cx="1080000" cy="1080000"/>
            <a:chOff x="9581147" y="4195180"/>
            <a:chExt cx="1080000" cy="1080000"/>
          </a:xfrm>
        </p:grpSpPr>
        <p:sp>
          <p:nvSpPr>
            <p:cNvPr id="26" name="Ellipse 25">
              <a:extLst>
                <a:ext uri="{FF2B5EF4-FFF2-40B4-BE49-F238E27FC236}">
                  <a16:creationId xmlns:a16="http://schemas.microsoft.com/office/drawing/2014/main" id="{26F03A76-90B3-459B-A824-55AE3EB9AC67}"/>
                </a:ext>
              </a:extLst>
            </p:cNvPr>
            <p:cNvSpPr/>
            <p:nvPr/>
          </p:nvSpPr>
          <p:spPr>
            <a:xfrm>
              <a:off x="9581147" y="4195180"/>
              <a:ext cx="1080000" cy="1080000"/>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descr="Mann mit Stock">
              <a:extLst>
                <a:ext uri="{FF2B5EF4-FFF2-40B4-BE49-F238E27FC236}">
                  <a16:creationId xmlns:a16="http://schemas.microsoft.com/office/drawing/2014/main" id="{E33E15B2-B17C-42CF-BEAC-C643251FB7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8542" y="4350086"/>
              <a:ext cx="792241" cy="792241"/>
            </a:xfrm>
            <a:prstGeom prst="rect">
              <a:avLst/>
            </a:prstGeom>
          </p:spPr>
        </p:pic>
      </p:grpSp>
      <p:sp>
        <p:nvSpPr>
          <p:cNvPr id="42" name="!!Label">
            <a:extLst>
              <a:ext uri="{FF2B5EF4-FFF2-40B4-BE49-F238E27FC236}">
                <a16:creationId xmlns:a16="http://schemas.microsoft.com/office/drawing/2014/main" id="{E668EFD1-BA65-4A91-A97F-2ACDE186E875}"/>
              </a:ext>
            </a:extLst>
          </p:cNvPr>
          <p:cNvSpPr txBox="1">
            <a:spLocks/>
          </p:cNvSpPr>
          <p:nvPr/>
        </p:nvSpPr>
        <p:spPr>
          <a:xfrm>
            <a:off x="4666266" y="6147933"/>
            <a:ext cx="2826896" cy="314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Ageing</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population</a:t>
            </a:r>
            <a:endParaRPr lang="de-DE" sz="1200" dirty="0">
              <a:solidFill>
                <a:schemeClr val="bg1"/>
              </a:solidFill>
              <a:latin typeface="Wiener Melange" panose="020B0502020209020204" pitchFamily="34" charset="0"/>
            </a:endParaRPr>
          </a:p>
        </p:txBody>
      </p:sp>
      <p:cxnSp>
        <p:nvCxnSpPr>
          <p:cNvPr id="49" name="!!!Line">
            <a:extLst>
              <a:ext uri="{FF2B5EF4-FFF2-40B4-BE49-F238E27FC236}">
                <a16:creationId xmlns:a16="http://schemas.microsoft.com/office/drawing/2014/main" id="{B263BCFD-CEC1-4650-8DE9-A82FDD228E2A}"/>
              </a:ext>
            </a:extLst>
          </p:cNvPr>
          <p:cNvCxnSpPr/>
          <p:nvPr/>
        </p:nvCxnSpPr>
        <p:spPr>
          <a:xfrm flipV="1">
            <a:off x="4745358" y="6393653"/>
            <a:ext cx="259200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505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0" y="-2492"/>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3" y="365125"/>
            <a:ext cx="7028735" cy="1325563"/>
          </a:xfrm>
        </p:spPr>
        <p:txBody>
          <a:bodyPr>
            <a:normAutofit/>
          </a:bodyPr>
          <a:lstStyle/>
          <a:p>
            <a:r>
              <a:rPr lang="de-DE" sz="3200" dirty="0">
                <a:solidFill>
                  <a:schemeClr val="bg1"/>
                </a:solidFill>
                <a:latin typeface="Wiener Melange" panose="020B0502020209020204" pitchFamily="34" charset="0"/>
              </a:rPr>
              <a:t>Topics </a:t>
            </a:r>
            <a:r>
              <a:rPr lang="de-DE" sz="3200" dirty="0" err="1">
                <a:solidFill>
                  <a:schemeClr val="bg1"/>
                </a:solidFill>
                <a:latin typeface="Wiener Melange" panose="020B0502020209020204" pitchFamily="34" charset="0"/>
              </a:rPr>
              <a:t>for</a:t>
            </a:r>
            <a:r>
              <a:rPr lang="de-DE" sz="3200" dirty="0">
                <a:solidFill>
                  <a:schemeClr val="bg1"/>
                </a:solidFill>
                <a:latin typeface="Wiener Melange" panose="020B0502020209020204" pitchFamily="34" charset="0"/>
              </a:rPr>
              <a:t> 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pic>
        <p:nvPicPr>
          <p:cNvPr id="7" name="Grafik 6">
            <a:extLst>
              <a:ext uri="{FF2B5EF4-FFF2-40B4-BE49-F238E27FC236}">
                <a16:creationId xmlns:a16="http://schemas.microsoft.com/office/drawing/2014/main" id="{E417484C-26B3-43D4-A2C1-EC9FB9D42036}"/>
              </a:ext>
            </a:extLst>
          </p:cNvPr>
          <p:cNvPicPr>
            <a:picLocks noChangeAspect="1"/>
          </p:cNvPicPr>
          <p:nvPr/>
        </p:nvPicPr>
        <p:blipFill rotWithShape="1">
          <a:blip r:embed="rId2">
            <a:extLst>
              <a:ext uri="{28A0092B-C50C-407E-A947-70E740481C1C}">
                <a14:useLocalDpi xmlns:a14="http://schemas.microsoft.com/office/drawing/2010/main" val="0"/>
              </a:ext>
            </a:extLst>
          </a:blip>
          <a:srcRect l="7643"/>
          <a:stretch/>
        </p:blipFill>
        <p:spPr>
          <a:xfrm>
            <a:off x="0" y="0"/>
            <a:ext cx="4223084" cy="6858000"/>
          </a:xfrm>
          <a:prstGeom prst="rect">
            <a:avLst/>
          </a:prstGeom>
        </p:spPr>
      </p:pic>
      <p:grpSp>
        <p:nvGrpSpPr>
          <p:cNvPr id="10" name="!!Icon">
            <a:extLst>
              <a:ext uri="{FF2B5EF4-FFF2-40B4-BE49-F238E27FC236}">
                <a16:creationId xmlns:a16="http://schemas.microsoft.com/office/drawing/2014/main" id="{AC70BC86-4518-4819-ACEA-47C2C2562270}"/>
              </a:ext>
            </a:extLst>
          </p:cNvPr>
          <p:cNvGrpSpPr/>
          <p:nvPr/>
        </p:nvGrpSpPr>
        <p:grpSpPr>
          <a:xfrm>
            <a:off x="8562282" y="1762926"/>
            <a:ext cx="1080000" cy="1080000"/>
            <a:chOff x="6723113" y="4512639"/>
            <a:chExt cx="1080000" cy="1080000"/>
          </a:xfrm>
        </p:grpSpPr>
        <p:sp>
          <p:nvSpPr>
            <p:cNvPr id="11" name="Ellipse 10">
              <a:extLst>
                <a:ext uri="{FF2B5EF4-FFF2-40B4-BE49-F238E27FC236}">
                  <a16:creationId xmlns:a16="http://schemas.microsoft.com/office/drawing/2014/main" id="{054F7C64-E11D-4A05-A1E1-F4D2F2DC6286}"/>
                </a:ext>
              </a:extLst>
            </p:cNvPr>
            <p:cNvSpPr/>
            <p:nvPr/>
          </p:nvSpPr>
          <p:spPr>
            <a:xfrm>
              <a:off x="6723113" y="4512639"/>
              <a:ext cx="1080000" cy="1080000"/>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descr="Elektriker">
              <a:extLst>
                <a:ext uri="{FF2B5EF4-FFF2-40B4-BE49-F238E27FC236}">
                  <a16:creationId xmlns:a16="http://schemas.microsoft.com/office/drawing/2014/main" id="{17ACBDD9-E941-4A3F-9871-E4FF100209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1235" y="4710761"/>
              <a:ext cx="683755" cy="683755"/>
            </a:xfrm>
            <a:prstGeom prst="rect">
              <a:avLst/>
            </a:prstGeom>
          </p:spPr>
        </p:pic>
      </p:grpSp>
      <p:sp>
        <p:nvSpPr>
          <p:cNvPr id="13" name="!!Label">
            <a:extLst>
              <a:ext uri="{FF2B5EF4-FFF2-40B4-BE49-F238E27FC236}">
                <a16:creationId xmlns:a16="http://schemas.microsoft.com/office/drawing/2014/main" id="{4E02A68A-82F8-4521-B0EE-6A32C2CF2775}"/>
              </a:ext>
            </a:extLst>
          </p:cNvPr>
          <p:cNvSpPr txBox="1">
            <a:spLocks/>
          </p:cNvSpPr>
          <p:nvPr/>
        </p:nvSpPr>
        <p:spPr>
          <a:xfrm>
            <a:off x="10554464" y="2521593"/>
            <a:ext cx="1695464" cy="2318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err="1">
                <a:solidFill>
                  <a:schemeClr val="bg1"/>
                </a:solidFill>
                <a:latin typeface="Wiener Melange" panose="020B0502020209020204" pitchFamily="34" charset="0"/>
              </a:rPr>
              <a:t>Vocational</a:t>
            </a:r>
            <a:r>
              <a:rPr lang="de-DE" sz="1200" dirty="0">
                <a:solidFill>
                  <a:schemeClr val="bg1"/>
                </a:solidFill>
                <a:latin typeface="Wiener Melange" panose="020B0502020209020204" pitchFamily="34" charset="0"/>
              </a:rPr>
              <a:t> Training</a:t>
            </a:r>
          </a:p>
        </p:txBody>
      </p:sp>
      <p:cxnSp>
        <p:nvCxnSpPr>
          <p:cNvPr id="14" name="!!!Line">
            <a:extLst>
              <a:ext uri="{FF2B5EF4-FFF2-40B4-BE49-F238E27FC236}">
                <a16:creationId xmlns:a16="http://schemas.microsoft.com/office/drawing/2014/main" id="{0F4B5C3C-40AF-4E27-AA01-4501208C6BE6}"/>
              </a:ext>
            </a:extLst>
          </p:cNvPr>
          <p:cNvCxnSpPr/>
          <p:nvPr/>
        </p:nvCxnSpPr>
        <p:spPr>
          <a:xfrm flipV="1">
            <a:off x="9314173" y="2772279"/>
            <a:ext cx="2592000" cy="0"/>
          </a:xfrm>
          <a:prstGeom prst="line">
            <a:avLst/>
          </a:prstGeom>
          <a:ln>
            <a:solidFill>
              <a:srgbClr val="99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25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B6D4274-DBFE-494D-87CE-7844A539E063}"/>
              </a:ext>
            </a:extLst>
          </p:cNvPr>
          <p:cNvSpPr/>
          <p:nvPr/>
        </p:nvSpPr>
        <p:spPr>
          <a:xfrm>
            <a:off x="657114" y="0"/>
            <a:ext cx="12192000" cy="68580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AA35AC-619F-481F-B60E-4408626CDE21}"/>
              </a:ext>
            </a:extLst>
          </p:cNvPr>
          <p:cNvSpPr>
            <a:spLocks noGrp="1"/>
          </p:cNvSpPr>
          <p:nvPr>
            <p:ph type="title"/>
          </p:nvPr>
        </p:nvSpPr>
        <p:spPr>
          <a:xfrm>
            <a:off x="5065293" y="365125"/>
            <a:ext cx="7028735" cy="1325563"/>
          </a:xfrm>
        </p:spPr>
        <p:txBody>
          <a:bodyPr>
            <a:normAutofit/>
          </a:bodyPr>
          <a:lstStyle/>
          <a:p>
            <a:r>
              <a:rPr lang="de-DE" sz="3200" dirty="0">
                <a:solidFill>
                  <a:schemeClr val="bg1"/>
                </a:solidFill>
                <a:latin typeface="Wiener Melange" panose="020B0502020209020204" pitchFamily="34" charset="0"/>
              </a:rPr>
              <a:t>Topics </a:t>
            </a:r>
            <a:r>
              <a:rPr lang="de-DE" sz="3200" dirty="0" err="1">
                <a:solidFill>
                  <a:schemeClr val="bg1"/>
                </a:solidFill>
                <a:latin typeface="Wiener Melange" panose="020B0502020209020204" pitchFamily="34" charset="0"/>
              </a:rPr>
              <a:t>for</a:t>
            </a:r>
            <a:r>
              <a:rPr lang="de-DE" sz="3200" dirty="0">
                <a:solidFill>
                  <a:schemeClr val="bg1"/>
                </a:solidFill>
                <a:latin typeface="Wiener Melange" panose="020B0502020209020204" pitchFamily="34" charset="0"/>
              </a:rPr>
              <a:t> transnational </a:t>
            </a:r>
            <a:r>
              <a:rPr lang="de-DE" sz="3200" dirty="0" err="1">
                <a:solidFill>
                  <a:schemeClr val="bg1"/>
                </a:solidFill>
                <a:latin typeface="Wiener Melange" panose="020B0502020209020204" pitchFamily="34" charset="0"/>
              </a:rPr>
              <a:t>cooperation</a:t>
            </a:r>
            <a:endParaRPr lang="de-DE" sz="3200" dirty="0">
              <a:solidFill>
                <a:schemeClr val="bg1"/>
              </a:solidFill>
              <a:latin typeface="Wiener Melange" panose="020B0502020209020204" pitchFamily="34" charset="0"/>
            </a:endParaRPr>
          </a:p>
        </p:txBody>
      </p:sp>
      <p:pic>
        <p:nvPicPr>
          <p:cNvPr id="7" name="Grafik 6">
            <a:extLst>
              <a:ext uri="{FF2B5EF4-FFF2-40B4-BE49-F238E27FC236}">
                <a16:creationId xmlns:a16="http://schemas.microsoft.com/office/drawing/2014/main" id="{E417484C-26B3-43D4-A2C1-EC9FB9D42036}"/>
              </a:ext>
            </a:extLst>
          </p:cNvPr>
          <p:cNvPicPr>
            <a:picLocks noChangeAspect="1"/>
          </p:cNvPicPr>
          <p:nvPr/>
        </p:nvPicPr>
        <p:blipFill rotWithShape="1">
          <a:blip r:embed="rId2">
            <a:extLst>
              <a:ext uri="{28A0092B-C50C-407E-A947-70E740481C1C}">
                <a14:useLocalDpi xmlns:a14="http://schemas.microsoft.com/office/drawing/2010/main" val="0"/>
              </a:ext>
            </a:extLst>
          </a:blip>
          <a:srcRect l="7643"/>
          <a:stretch/>
        </p:blipFill>
        <p:spPr>
          <a:xfrm>
            <a:off x="0" y="0"/>
            <a:ext cx="4223084" cy="6858000"/>
          </a:xfrm>
          <a:prstGeom prst="rect">
            <a:avLst/>
          </a:prstGeom>
        </p:spPr>
      </p:pic>
      <p:grpSp>
        <p:nvGrpSpPr>
          <p:cNvPr id="31" name="!!Icon">
            <a:extLst>
              <a:ext uri="{FF2B5EF4-FFF2-40B4-BE49-F238E27FC236}">
                <a16:creationId xmlns:a16="http://schemas.microsoft.com/office/drawing/2014/main" id="{DB9FBB15-5DFC-4449-81AF-00F44890870C}"/>
              </a:ext>
            </a:extLst>
          </p:cNvPr>
          <p:cNvGrpSpPr/>
          <p:nvPr/>
        </p:nvGrpSpPr>
        <p:grpSpPr>
          <a:xfrm>
            <a:off x="10808200" y="2910907"/>
            <a:ext cx="1080000" cy="1080000"/>
            <a:chOff x="8644942" y="3075741"/>
            <a:chExt cx="1080000" cy="1080000"/>
          </a:xfrm>
        </p:grpSpPr>
        <p:sp>
          <p:nvSpPr>
            <p:cNvPr id="30" name="Ellipse 29">
              <a:extLst>
                <a:ext uri="{FF2B5EF4-FFF2-40B4-BE49-F238E27FC236}">
                  <a16:creationId xmlns:a16="http://schemas.microsoft.com/office/drawing/2014/main" id="{EE9D9056-66A6-4172-BFDA-17A90F8A2642}"/>
                </a:ext>
              </a:extLst>
            </p:cNvPr>
            <p:cNvSpPr/>
            <p:nvPr/>
          </p:nvSpPr>
          <p:spPr>
            <a:xfrm>
              <a:off x="8644942" y="3075741"/>
              <a:ext cx="1080000" cy="1080000"/>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Klassenzimmer">
              <a:extLst>
                <a:ext uri="{FF2B5EF4-FFF2-40B4-BE49-F238E27FC236}">
                  <a16:creationId xmlns:a16="http://schemas.microsoft.com/office/drawing/2014/main" id="{D75203B4-7185-416E-A5BE-66F6A39D7C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9976" y="3194344"/>
              <a:ext cx="812172" cy="812172"/>
            </a:xfrm>
            <a:prstGeom prst="rect">
              <a:avLst/>
            </a:prstGeom>
          </p:spPr>
        </p:pic>
      </p:grpSp>
      <p:sp>
        <p:nvSpPr>
          <p:cNvPr id="40" name="!!Label">
            <a:extLst>
              <a:ext uri="{FF2B5EF4-FFF2-40B4-BE49-F238E27FC236}">
                <a16:creationId xmlns:a16="http://schemas.microsoft.com/office/drawing/2014/main" id="{BE526146-CBAA-46A9-BB7D-550D2C77EACB}"/>
              </a:ext>
            </a:extLst>
          </p:cNvPr>
          <p:cNvSpPr txBox="1">
            <a:spLocks/>
          </p:cNvSpPr>
          <p:nvPr/>
        </p:nvSpPr>
        <p:spPr>
          <a:xfrm>
            <a:off x="8400180" y="3614825"/>
            <a:ext cx="7126705" cy="336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200" dirty="0">
                <a:solidFill>
                  <a:schemeClr val="bg1"/>
                </a:solidFill>
                <a:latin typeface="Wiener Melange" panose="020B0502020209020204" pitchFamily="34" charset="0"/>
              </a:rPr>
              <a:t>Life-</a:t>
            </a:r>
            <a:r>
              <a:rPr lang="de-DE" sz="1200" dirty="0" err="1">
                <a:solidFill>
                  <a:schemeClr val="bg1"/>
                </a:solidFill>
                <a:latin typeface="Wiener Melange" panose="020B0502020209020204" pitchFamily="34" charset="0"/>
              </a:rPr>
              <a:t>long</a:t>
            </a:r>
            <a:r>
              <a:rPr lang="de-DE" sz="1200" dirty="0">
                <a:solidFill>
                  <a:schemeClr val="bg1"/>
                </a:solidFill>
                <a:latin typeface="Wiener Melange" panose="020B0502020209020204" pitchFamily="34" charset="0"/>
              </a:rPr>
              <a:t> </a:t>
            </a:r>
            <a:r>
              <a:rPr lang="de-DE" sz="1200" dirty="0" err="1">
                <a:solidFill>
                  <a:schemeClr val="bg1"/>
                </a:solidFill>
                <a:latin typeface="Wiener Melange" panose="020B0502020209020204" pitchFamily="34" charset="0"/>
              </a:rPr>
              <a:t>learning</a:t>
            </a:r>
            <a:endParaRPr lang="de-DE" sz="1200" dirty="0">
              <a:solidFill>
                <a:schemeClr val="bg1"/>
              </a:solidFill>
              <a:latin typeface="Wiener Melange" panose="020B0502020209020204" pitchFamily="34" charset="0"/>
            </a:endParaRPr>
          </a:p>
        </p:txBody>
      </p:sp>
      <p:cxnSp>
        <p:nvCxnSpPr>
          <p:cNvPr id="51" name="!!!Line">
            <a:extLst>
              <a:ext uri="{FF2B5EF4-FFF2-40B4-BE49-F238E27FC236}">
                <a16:creationId xmlns:a16="http://schemas.microsoft.com/office/drawing/2014/main" id="{6584EDB2-FB6F-48E3-B2D1-8C1CA00C81FE}"/>
              </a:ext>
            </a:extLst>
          </p:cNvPr>
          <p:cNvCxnSpPr/>
          <p:nvPr/>
        </p:nvCxnSpPr>
        <p:spPr>
          <a:xfrm flipV="1">
            <a:off x="8451397" y="3877122"/>
            <a:ext cx="2592000" cy="0"/>
          </a:xfrm>
          <a:prstGeom prst="line">
            <a:avLst/>
          </a:prstGeom>
          <a:ln>
            <a:solidFill>
              <a:srgbClr val="CC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933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Breitbild</PresentationFormat>
  <Paragraphs>126</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Calibri Light</vt:lpstr>
      <vt:lpstr>Wiener Melange</vt:lpstr>
      <vt:lpstr>Office</vt:lpstr>
      <vt:lpstr>PowerPoint-Präsentation</vt:lpstr>
      <vt:lpstr>Programme</vt:lpstr>
      <vt:lpstr>Programming | State of Play</vt:lpstr>
      <vt:lpstr>Topics for transnational cooperation</vt:lpstr>
      <vt:lpstr>Topics for transnational cooperation</vt:lpstr>
      <vt:lpstr>Topics for transnational cooperation</vt:lpstr>
      <vt:lpstr>Topics for transnational cooperation</vt:lpstr>
      <vt:lpstr>Topics for transnational cooperation</vt:lpstr>
      <vt:lpstr>Topics for transnational cooperation</vt:lpstr>
      <vt:lpstr>Topics for transnational cooperation</vt:lpstr>
      <vt:lpstr>Topics for transnational cooperation</vt:lpstr>
      <vt:lpstr>Topics for transnational cooperation</vt:lpstr>
      <vt:lpstr>Topics for transnational cooperation</vt:lpstr>
      <vt:lpstr>Social Innovation Plus Competence Centres (SI Plus)</vt:lpstr>
      <vt:lpstr>SI Plus: Objectives and Expected Results</vt:lpstr>
      <vt:lpstr>Text Module | ESF+ OP provision on transnational cooperation</vt:lpstr>
      <vt:lpstr>Implementing  transnational cooperation</vt:lpstr>
      <vt:lpstr>Implementing  transnational cooperation</vt:lpstr>
      <vt:lpstr>Implementing  transnational cooperation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Singer Claudia</dc:creator>
  <cp:lastModifiedBy>Barbara Willsberger</cp:lastModifiedBy>
  <cp:revision>52</cp:revision>
  <cp:lastPrinted>2021-06-01T09:57:05Z</cp:lastPrinted>
  <dcterms:created xsi:type="dcterms:W3CDTF">2021-05-17T12:33:45Z</dcterms:created>
  <dcterms:modified xsi:type="dcterms:W3CDTF">2021-06-01T09:58:42Z</dcterms:modified>
</cp:coreProperties>
</file>