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84" r:id="rId2"/>
    <p:sldMasterId id="2147483696" r:id="rId3"/>
    <p:sldMasterId id="2147483708" r:id="rId4"/>
    <p:sldMasterId id="2147483720" r:id="rId5"/>
  </p:sldMasterIdLst>
  <p:notesMasterIdLst>
    <p:notesMasterId r:id="rId26"/>
  </p:notesMasterIdLst>
  <p:sldIdLst>
    <p:sldId id="570" r:id="rId6"/>
    <p:sldId id="571" r:id="rId7"/>
    <p:sldId id="590" r:id="rId8"/>
    <p:sldId id="591" r:id="rId9"/>
    <p:sldId id="592" r:id="rId10"/>
    <p:sldId id="593" r:id="rId11"/>
    <p:sldId id="598" r:id="rId12"/>
    <p:sldId id="574" r:id="rId13"/>
    <p:sldId id="453" r:id="rId14"/>
    <p:sldId id="450" r:id="rId15"/>
    <p:sldId id="575" r:id="rId16"/>
    <p:sldId id="573" r:id="rId17"/>
    <p:sldId id="555" r:id="rId18"/>
    <p:sldId id="589" r:id="rId19"/>
    <p:sldId id="572" r:id="rId20"/>
    <p:sldId id="508" r:id="rId21"/>
    <p:sldId id="503" r:id="rId22"/>
    <p:sldId id="599" r:id="rId23"/>
    <p:sldId id="577" r:id="rId24"/>
    <p:sldId id="588" r:id="rId2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D2595BF6-6D43-49E2-9F74-8EA8E00C1A4D}">
          <p14:sldIdLst/>
        </p14:section>
        <p14:section name="Title" id="{661B0744-E1AC-4300-89C6-254DA6AABD6D}">
          <p14:sldIdLst/>
        </p14:section>
        <p14:section name="Subtitle" id="{D070F3F6-229B-4E9C-A46B-56F8F5CB6902}">
          <p14:sldIdLst>
            <p14:sldId id="570"/>
            <p14:sldId id="571"/>
            <p14:sldId id="590"/>
            <p14:sldId id="591"/>
            <p14:sldId id="592"/>
            <p14:sldId id="593"/>
            <p14:sldId id="598"/>
            <p14:sldId id="574"/>
            <p14:sldId id="453"/>
            <p14:sldId id="450"/>
            <p14:sldId id="575"/>
            <p14:sldId id="573"/>
            <p14:sldId id="555"/>
            <p14:sldId id="589"/>
            <p14:sldId id="572"/>
            <p14:sldId id="508"/>
            <p14:sldId id="503"/>
            <p14:sldId id="599"/>
            <p14:sldId id="577"/>
            <p14:sldId id="588"/>
          </p14:sldIdLst>
        </p14:section>
        <p14:section name="Inner page" id="{EB31CABC-5144-4090-88C0-E46CD3C8CB2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F497D"/>
    <a:srgbClr val="365F91"/>
    <a:srgbClr val="365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p:cViewPr varScale="1">
        <p:scale>
          <a:sx n="87" d="100"/>
          <a:sy n="87" d="100"/>
        </p:scale>
        <p:origin x="-12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8D0BA-9600-4F5E-85FE-BDC6311B21DF}" type="datetimeFigureOut">
              <a:rPr lang="en-GB" smtClean="0"/>
              <a:t>17/12/2018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85D38-8E99-4DDC-9B32-93F285C62D61}" type="slidenum">
              <a:rPr lang="en-GB" smtClean="0"/>
              <a:t>‹#›</a:t>
            </a:fld>
            <a:endParaRPr lang="en-GB"/>
          </a:p>
        </p:txBody>
      </p:sp>
    </p:spTree>
    <p:extLst>
      <p:ext uri="{BB962C8B-B14F-4D97-AF65-F5344CB8AC3E}">
        <p14:creationId xmlns:p14="http://schemas.microsoft.com/office/powerpoint/2010/main" val="86179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54C2E-BFF4-4BA0-BA17-682786DE366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4280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t>2018.12.17.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255187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t>2018.12.17.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397389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t>2018.12.17.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339996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3033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48448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7820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75664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8" name="Footer Placeholder 7"/>
          <p:cNvSpPr>
            <a:spLocks noGrp="1"/>
          </p:cNvSpPr>
          <p:nvPr>
            <p:ph type="ftr" sz="quarter" idx="11"/>
          </p:nvPr>
        </p:nvSpPr>
        <p:spPr/>
        <p:txBody>
          <a:bodyPr/>
          <a:lstStyle/>
          <a:p>
            <a:endParaRPr lang="hu-HU">
              <a:solidFill>
                <a:prstClr val="black">
                  <a:tint val="75000"/>
                </a:prstClr>
              </a:solidFill>
            </a:endParaRPr>
          </a:p>
        </p:txBody>
      </p:sp>
      <p:sp>
        <p:nvSpPr>
          <p:cNvPr id="9" name="Slide Number Placeholder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69106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4" name="Footer Placeholder 3"/>
          <p:cNvSpPr>
            <a:spLocks noGrp="1"/>
          </p:cNvSpPr>
          <p:nvPr>
            <p:ph type="ftr" sz="quarter" idx="11"/>
          </p:nvPr>
        </p:nvSpPr>
        <p:spPr/>
        <p:txBody>
          <a:bodyPr/>
          <a:lstStyle/>
          <a:p>
            <a:endParaRPr lang="hu-HU">
              <a:solidFill>
                <a:prstClr val="black">
                  <a:tint val="75000"/>
                </a:prstClr>
              </a:solidFill>
            </a:endParaRPr>
          </a:p>
        </p:txBody>
      </p:sp>
      <p:sp>
        <p:nvSpPr>
          <p:cNvPr id="5" name="Slide Number Placeholder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807778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3" name="Footer Placeholder 2"/>
          <p:cNvSpPr>
            <a:spLocks noGrp="1"/>
          </p:cNvSpPr>
          <p:nvPr>
            <p:ph type="ftr" sz="quarter" idx="11"/>
          </p:nvPr>
        </p:nvSpPr>
        <p:spPr/>
        <p:txBody>
          <a:bodyPr/>
          <a:lstStyle/>
          <a:p>
            <a:endParaRPr lang="hu-HU">
              <a:solidFill>
                <a:prstClr val="black">
                  <a:tint val="75000"/>
                </a:prstClr>
              </a:solidFill>
            </a:endParaRPr>
          </a:p>
        </p:txBody>
      </p:sp>
      <p:sp>
        <p:nvSpPr>
          <p:cNvPr id="4" name="Slide Number Placeholder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93100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2"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4"/>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7367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t>2018.12.17.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1786742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34886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429528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74642"/>
            <a:ext cx="2057401"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20307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278938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8933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162391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997882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2644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16859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90825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6BE71-8626-4196-A2F3-F2EB7A7FF7C1}" type="datetimeFigureOut">
              <a:rPr lang="hu-HU" smtClean="0"/>
              <a:t>2018.12.17.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3550193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768814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3583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88272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824380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858027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45901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36415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5822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13680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2206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86BE71-8626-4196-A2F3-F2EB7A7FF7C1}" type="datetimeFigureOut">
              <a:rPr lang="hu-HU" smtClean="0"/>
              <a:t>2018.12.17.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3167855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243071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55295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4111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591907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47235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63496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43661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24474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70425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7754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86BE71-8626-4196-A2F3-F2EB7A7FF7C1}" type="datetimeFigureOut">
              <a:rPr lang="hu-HU" smtClean="0"/>
              <a:t>2018.12.17.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38680036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337312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02184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725091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33008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829579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65609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86BE71-8626-4196-A2F3-F2EB7A7FF7C1}" type="datetimeFigureOut">
              <a:rPr lang="hu-HU" smtClean="0"/>
              <a:t>2018.12.17.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41205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6BE71-8626-4196-A2F3-F2EB7A7FF7C1}" type="datetimeFigureOut">
              <a:rPr lang="hu-HU" smtClean="0"/>
              <a:t>2018.12.17.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9707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t>2018.12.17.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142409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t>2018.12.17.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171006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t>2018.12.17.</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t>‹#›</a:t>
            </a:fld>
            <a:endParaRPr lang="hu-HU"/>
          </a:p>
        </p:txBody>
      </p:sp>
    </p:spTree>
    <p:extLst>
      <p:ext uri="{BB962C8B-B14F-4D97-AF65-F5344CB8AC3E}">
        <p14:creationId xmlns:p14="http://schemas.microsoft.com/office/powerpoint/2010/main" val="523519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011143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746163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6742356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2018.12.17.</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538229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interreg-danube.eu/calls/calls-for-proposals/third-call-for-proposal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4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hu/url?sa=i&amp;rct=j&amp;q=&amp;esrc=s&amp;source=images&amp;cd=&amp;cad=rja&amp;uact=8&amp;ved=0ahUKEwjI_Mvii_HRAhXFaRQKHU89BLgQjRwIBw&amp;url=http://www.freepik.com/free-photos-vectors/telephone&amp;psig=AFQjCNEIw94InZZTY1cn0pk1SIZUn4flWA&amp;ust=1486113882280111" TargetMode="External"/><Relationship Id="rId2" Type="http://schemas.openxmlformats.org/officeDocument/2006/relationships/hyperlink" Target="mailto:ana.leganel@interreg-danube.eu" TargetMode="Externa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interreg-danube.eu/calls/calls-for-proposals/third-call-for-proposals/3rd-call-national-info-days" TargetMode="External"/><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hyperlink" Target="http://www.interreg-danube.eu/"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1844826"/>
            <a:ext cx="6982544" cy="1080120"/>
          </a:xfrm>
        </p:spPr>
        <p:txBody>
          <a:bodyPr anchor="t">
            <a:normAutofit fontScale="90000"/>
          </a:bodyPr>
          <a:lstStyle/>
          <a:p>
            <a:pPr algn="l"/>
            <a:r>
              <a:rPr lang="en-US" sz="4000" dirty="0" smtClean="0">
                <a:solidFill>
                  <a:schemeClr val="bg1"/>
                </a:solidFill>
                <a:latin typeface="Cambria" panose="02040503050406030204" pitchFamily="18" charset="0"/>
              </a:rPr>
              <a:t>Early School Leaving and NEETs across the Danube Region – Towards new regional perspectives</a:t>
            </a:r>
            <a:endParaRPr lang="en-US" sz="3600" dirty="0">
              <a:solidFill>
                <a:schemeClr val="bg1"/>
              </a:solidFill>
              <a:latin typeface="Cambria" panose="02040503050406030204" pitchFamily="18" charset="0"/>
            </a:endParaRPr>
          </a:p>
        </p:txBody>
      </p:sp>
      <p:sp>
        <p:nvSpPr>
          <p:cNvPr id="3" name="TextBox 2"/>
          <p:cNvSpPr txBox="1"/>
          <p:nvPr/>
        </p:nvSpPr>
        <p:spPr>
          <a:xfrm>
            <a:off x="755575" y="5589240"/>
            <a:ext cx="3960440" cy="338554"/>
          </a:xfrm>
          <a:prstGeom prst="rect">
            <a:avLst/>
          </a:prstGeom>
          <a:noFill/>
        </p:spPr>
        <p:txBody>
          <a:bodyPr wrap="square" rtlCol="0">
            <a:spAutoFit/>
          </a:bodyPr>
          <a:lstStyle/>
          <a:p>
            <a:r>
              <a:rPr lang="en-US" sz="1600" b="1" i="1" dirty="0" smtClean="0">
                <a:solidFill>
                  <a:prstClr val="white"/>
                </a:solidFill>
                <a:latin typeface="Cambria" pitchFamily="18" charset="0"/>
              </a:rPr>
              <a:t>18</a:t>
            </a:r>
            <a:r>
              <a:rPr lang="en-US" sz="1600" b="1" i="1" baseline="30000" dirty="0" smtClean="0">
                <a:solidFill>
                  <a:prstClr val="white"/>
                </a:solidFill>
                <a:latin typeface="Cambria" pitchFamily="18" charset="0"/>
              </a:rPr>
              <a:t>th</a:t>
            </a:r>
            <a:r>
              <a:rPr lang="en-US" sz="1600" b="1" i="1" dirty="0" smtClean="0">
                <a:solidFill>
                  <a:prstClr val="white"/>
                </a:solidFill>
                <a:latin typeface="Cambria" pitchFamily="18" charset="0"/>
              </a:rPr>
              <a:t> December 2018,  Vienna</a:t>
            </a:r>
            <a:endParaRPr lang="en-US" sz="1600" dirty="0">
              <a:solidFill>
                <a:prstClr val="white"/>
              </a:solidFill>
              <a:latin typeface="Cambria" pitchFamily="18" charset="0"/>
            </a:endParaRPr>
          </a:p>
        </p:txBody>
      </p:sp>
    </p:spTree>
    <p:extLst>
      <p:ext uri="{BB962C8B-B14F-4D97-AF65-F5344CB8AC3E}">
        <p14:creationId xmlns:p14="http://schemas.microsoft.com/office/powerpoint/2010/main" val="397037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800" b="1" dirty="0" smtClean="0">
                <a:solidFill>
                  <a:srgbClr val="4F81BD"/>
                </a:solidFill>
                <a:latin typeface="Cambria" panose="02040503050406030204" pitchFamily="18" charset="0"/>
              </a:rPr>
              <a:t>Information for applicants / official launch</a:t>
            </a:r>
            <a:endParaRPr lang="en-GB" sz="2800" b="1" dirty="0">
              <a:solidFill>
                <a:srgbClr val="4F81BD"/>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marL="342900" indent="-342900" algn="l">
              <a:buFont typeface="Wingdings" panose="05000000000000000000" pitchFamily="2" charset="2"/>
              <a:buChar char="Ø"/>
            </a:pPr>
            <a:r>
              <a:rPr lang="en-US" sz="2400" b="1" dirty="0" smtClean="0">
                <a:solidFill>
                  <a:schemeClr val="tx2">
                    <a:lumMod val="75000"/>
                  </a:schemeClr>
                </a:solidFill>
                <a:latin typeface="Cambria" panose="02040503050406030204" pitchFamily="18" charset="0"/>
              </a:rPr>
              <a:t>Official launch end of 2018 - beginning of 2019</a:t>
            </a:r>
            <a:endParaRPr lang="en-US" sz="2400" b="1" dirty="0">
              <a:solidFill>
                <a:schemeClr val="tx2">
                  <a:lumMod val="75000"/>
                </a:schemeClr>
              </a:solidFill>
              <a:latin typeface="Cambria" panose="02040503050406030204" pitchFamily="18" charset="0"/>
            </a:endParaRPr>
          </a:p>
          <a:p>
            <a:pPr marL="342900" indent="-342900" algn="l">
              <a:buFont typeface="Wingdings" panose="05000000000000000000" pitchFamily="2" charset="2"/>
              <a:buChar char="Ø"/>
            </a:pPr>
            <a:r>
              <a:rPr lang="en-US" sz="2400" b="1" dirty="0" smtClean="0">
                <a:solidFill>
                  <a:schemeClr val="tx2">
                    <a:lumMod val="75000"/>
                  </a:schemeClr>
                </a:solidFill>
                <a:latin typeface="Cambria" panose="02040503050406030204" pitchFamily="18" charset="0"/>
              </a:rPr>
              <a:t>BUT “Application pack” already available:</a:t>
            </a:r>
            <a:endParaRPr lang="en-US" sz="2400" b="1" dirty="0">
              <a:solidFill>
                <a:schemeClr val="tx2">
                  <a:lumMod val="75000"/>
                </a:schemeClr>
              </a:solidFill>
              <a:latin typeface="Cambria" panose="02040503050406030204" pitchFamily="18" charset="0"/>
            </a:endParaRPr>
          </a:p>
          <a:p>
            <a:pPr marL="742950" lvl="1" indent="-285750" algn="l">
              <a:spcAft>
                <a:spcPts val="600"/>
              </a:spcAft>
              <a:buFontTx/>
              <a:buChar char="-"/>
            </a:pPr>
            <a:r>
              <a:rPr lang="en-US" sz="2200" dirty="0">
                <a:solidFill>
                  <a:schemeClr val="tx2">
                    <a:lumMod val="75000"/>
                  </a:schemeClr>
                </a:solidFill>
                <a:latin typeface="Cambria" panose="02040503050406030204" pitchFamily="18" charset="0"/>
              </a:rPr>
              <a:t>Applicants </a:t>
            </a:r>
            <a:r>
              <a:rPr lang="en-US" sz="2200" dirty="0" smtClean="0">
                <a:solidFill>
                  <a:schemeClr val="tx2">
                    <a:lumMod val="75000"/>
                  </a:schemeClr>
                </a:solidFill>
                <a:latin typeface="Cambria" panose="02040503050406030204" pitchFamily="18" charset="0"/>
              </a:rPr>
              <a:t>Manual</a:t>
            </a:r>
          </a:p>
          <a:p>
            <a:pPr marL="742950" lvl="1" indent="-285750" algn="l">
              <a:spcAft>
                <a:spcPts val="600"/>
              </a:spcAft>
              <a:buFontTx/>
              <a:buChar char="-"/>
            </a:pPr>
            <a:r>
              <a:rPr lang="en-US" sz="2200" dirty="0" err="1" smtClean="0">
                <a:solidFill>
                  <a:schemeClr val="tx2">
                    <a:lumMod val="75000"/>
                  </a:schemeClr>
                </a:solidFill>
                <a:latin typeface="Cambria" panose="02040503050406030204" pitchFamily="18" charset="0"/>
              </a:rPr>
              <a:t>EoI</a:t>
            </a:r>
            <a:r>
              <a:rPr lang="en-US" sz="2200" dirty="0" smtClean="0">
                <a:solidFill>
                  <a:schemeClr val="tx2">
                    <a:lumMod val="75000"/>
                  </a:schemeClr>
                </a:solidFill>
                <a:latin typeface="Cambria" panose="02040503050406030204" pitchFamily="18" charset="0"/>
              </a:rPr>
              <a:t> templates</a:t>
            </a:r>
            <a:endParaRPr lang="en-US" sz="2200" dirty="0">
              <a:solidFill>
                <a:schemeClr val="tx2">
                  <a:lumMod val="75000"/>
                </a:schemeClr>
              </a:solidFill>
              <a:latin typeface="Cambria" panose="02040503050406030204" pitchFamily="18" charset="0"/>
            </a:endParaRPr>
          </a:p>
          <a:p>
            <a:pPr marL="742950" lvl="1" indent="-285750" algn="l">
              <a:spcAft>
                <a:spcPts val="600"/>
              </a:spcAft>
              <a:buFontTx/>
              <a:buChar char="-"/>
            </a:pPr>
            <a:r>
              <a:rPr lang="en-US" sz="2200" dirty="0" smtClean="0">
                <a:solidFill>
                  <a:schemeClr val="tx2">
                    <a:lumMod val="75000"/>
                  </a:schemeClr>
                </a:solidFill>
                <a:latin typeface="Cambria" panose="02040503050406030204" pitchFamily="18" charset="0"/>
              </a:rPr>
              <a:t>Guidelines </a:t>
            </a:r>
            <a:r>
              <a:rPr lang="en-US" sz="2200" dirty="0">
                <a:solidFill>
                  <a:schemeClr val="tx2">
                    <a:lumMod val="75000"/>
                  </a:schemeClr>
                </a:solidFill>
                <a:latin typeface="Cambria" panose="02040503050406030204" pitchFamily="18" charset="0"/>
              </a:rPr>
              <a:t>for </a:t>
            </a:r>
            <a:r>
              <a:rPr lang="en-US" sz="2200" dirty="0" err="1" smtClean="0">
                <a:solidFill>
                  <a:schemeClr val="tx2">
                    <a:lumMod val="75000"/>
                  </a:schemeClr>
                </a:solidFill>
                <a:latin typeface="Cambria" panose="02040503050406030204" pitchFamily="18" charset="0"/>
              </a:rPr>
              <a:t>EoI</a:t>
            </a:r>
            <a:r>
              <a:rPr lang="en-US" sz="2200" dirty="0" smtClean="0">
                <a:solidFill>
                  <a:schemeClr val="tx2">
                    <a:lumMod val="75000"/>
                  </a:schemeClr>
                </a:solidFill>
                <a:latin typeface="Cambria" panose="02040503050406030204" pitchFamily="18" charset="0"/>
              </a:rPr>
              <a:t> </a:t>
            </a:r>
          </a:p>
          <a:p>
            <a:pPr lvl="1" algn="l">
              <a:spcAft>
                <a:spcPts val="600"/>
              </a:spcAft>
            </a:pPr>
            <a:endParaRPr lang="en-US" sz="2200" dirty="0" smtClean="0">
              <a:solidFill>
                <a:schemeClr val="tx2">
                  <a:lumMod val="75000"/>
                </a:schemeClr>
              </a:solidFill>
              <a:latin typeface="Cambria" panose="02040503050406030204" pitchFamily="18" charset="0"/>
            </a:endParaRPr>
          </a:p>
          <a:p>
            <a:r>
              <a:rPr lang="en-US" sz="2000" b="1" dirty="0" smtClean="0">
                <a:solidFill>
                  <a:schemeClr val="tx2">
                    <a:lumMod val="75000"/>
                  </a:schemeClr>
                </a:solidFill>
                <a:latin typeface="Cambria"/>
                <a:ea typeface="Arial Unicode MS"/>
                <a:cs typeface="Times New Roman"/>
                <a:hlinkClick r:id="rId2"/>
              </a:rPr>
              <a:t>http</a:t>
            </a:r>
            <a:r>
              <a:rPr lang="en-US" sz="2000" b="1" dirty="0">
                <a:solidFill>
                  <a:schemeClr val="tx2">
                    <a:lumMod val="75000"/>
                  </a:schemeClr>
                </a:solidFill>
                <a:latin typeface="Cambria"/>
                <a:ea typeface="Arial Unicode MS"/>
                <a:cs typeface="Times New Roman"/>
                <a:hlinkClick r:id="rId2"/>
              </a:rPr>
              <a:t>://</a:t>
            </a:r>
            <a:r>
              <a:rPr lang="en-US" sz="2000" b="1" dirty="0" smtClean="0">
                <a:solidFill>
                  <a:schemeClr val="tx2">
                    <a:lumMod val="75000"/>
                  </a:schemeClr>
                </a:solidFill>
                <a:latin typeface="Cambria"/>
                <a:ea typeface="Arial Unicode MS"/>
                <a:cs typeface="Times New Roman"/>
                <a:hlinkClick r:id="rId2"/>
              </a:rPr>
              <a:t>www.interreg-danube.eu/calls/calls-for-proposals/third-call-for-proposals</a:t>
            </a:r>
            <a:r>
              <a:rPr lang="en-US" sz="2000" b="1" dirty="0" smtClean="0">
                <a:solidFill>
                  <a:schemeClr val="tx2">
                    <a:lumMod val="75000"/>
                  </a:schemeClr>
                </a:solidFill>
                <a:latin typeface="Cambria"/>
                <a:ea typeface="Arial Unicode MS"/>
                <a:cs typeface="Times New Roman"/>
              </a:rPr>
              <a:t> </a:t>
            </a:r>
            <a:endParaRPr lang="en-US" sz="2000" b="1" dirty="0">
              <a:solidFill>
                <a:schemeClr val="tx2">
                  <a:lumMod val="75000"/>
                </a:schemeClr>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46647"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082022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456705" cy="505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971600" y="1628800"/>
            <a:ext cx="230425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511" y="2348880"/>
            <a:ext cx="7550154"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2123728" y="5013176"/>
            <a:ext cx="2304256"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2103608" y="4149080"/>
            <a:ext cx="230425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Cím 1"/>
          <p:cNvSpPr txBox="1">
            <a:spLocks/>
          </p:cNvSpPr>
          <p:nvPr/>
        </p:nvSpPr>
        <p:spPr>
          <a:xfrm>
            <a:off x="3446647"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81228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ím 1"/>
          <p:cNvSpPr txBox="1">
            <a:spLocks/>
          </p:cNvSpPr>
          <p:nvPr/>
        </p:nvSpPr>
        <p:spPr>
          <a:xfrm>
            <a:off x="694786" y="1700808"/>
            <a:ext cx="7745896" cy="504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smtClean="0">
                <a:solidFill>
                  <a:srgbClr val="4F81BD"/>
                </a:solidFill>
                <a:latin typeface="Cambria" panose="02040503050406030204" pitchFamily="18" charset="0"/>
              </a:rPr>
              <a:t>Addressed priorities and specific objectives</a:t>
            </a:r>
          </a:p>
          <a:p>
            <a:pPr algn="l"/>
            <a:endParaRPr lang="en-GB" sz="2200" dirty="0" smtClean="0">
              <a:solidFill>
                <a:srgbClr val="1F497D">
                  <a:lumMod val="75000"/>
                </a:srgbClr>
              </a:solidFill>
              <a:latin typeface="Cambria" panose="02040503050406030204" pitchFamily="18" charset="0"/>
            </a:endParaRPr>
          </a:p>
        </p:txBody>
      </p:sp>
      <p:pic>
        <p:nvPicPr>
          <p:cNvPr id="5" name="Picture 2" descr="http://www.interreg-danube.eu/themes/dtp/img/content/home-info-01.png?v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08" y="2382787"/>
            <a:ext cx="10477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interreg-danube.eu/themes/dtp/img/content/home-info-02.png?v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154" y="2382787"/>
            <a:ext cx="10477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interreg-danube.eu/themes/dtp/img/content/home-info-03.png?v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370" y="2382786"/>
            <a:ext cx="10477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interreg-danube.eu/themes/dtp/img/content/home-info-04.png?v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8586" y="2382785"/>
            <a:ext cx="1047750" cy="1047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3468560185"/>
              </p:ext>
            </p:extLst>
          </p:nvPr>
        </p:nvGraphicFramePr>
        <p:xfrm>
          <a:off x="240848" y="3645024"/>
          <a:ext cx="1987258" cy="1066800"/>
        </p:xfrm>
        <a:graphic>
          <a:graphicData uri="http://schemas.openxmlformats.org/drawingml/2006/table">
            <a:tbl>
              <a:tblPr firstRow="1" bandRow="1">
                <a:tableStyleId>{5C22544A-7EE6-4342-B048-85BDC9FD1C3A}</a:tableStyleId>
              </a:tblPr>
              <a:tblGrid>
                <a:gridCol w="1987258">
                  <a:extLst>
                    <a:ext uri="{9D8B030D-6E8A-4147-A177-3AD203B41FA5}">
                      <a16:colId xmlns="" xmlns:a16="http://schemas.microsoft.com/office/drawing/2014/main" val="20000"/>
                    </a:ext>
                  </a:extLst>
                </a:gridCol>
              </a:tblGrid>
              <a:tr h="936104">
                <a:tc>
                  <a:txBody>
                    <a:bodyPr/>
                    <a:lstStyle/>
                    <a:p>
                      <a:pPr algn="ctr"/>
                      <a:r>
                        <a:rPr lang="en-GB" sz="1600" dirty="0">
                          <a:solidFill>
                            <a:srgbClr val="FFC000"/>
                          </a:solidFill>
                          <a:latin typeface="Cambria" panose="02040503050406030204" pitchFamily="18" charset="0"/>
                        </a:rPr>
                        <a:t>Innovative and socially responsible </a:t>
                      </a:r>
                      <a:r>
                        <a:rPr lang="en-GB" sz="1600" dirty="0" smtClean="0">
                          <a:solidFill>
                            <a:srgbClr val="FFC000"/>
                          </a:solidFill>
                          <a:latin typeface="Cambria" panose="02040503050406030204" pitchFamily="18" charset="0"/>
                        </a:rPr>
                        <a:t>Danube</a:t>
                      </a:r>
                      <a:r>
                        <a:rPr lang="en-GB" sz="1600" baseline="0" dirty="0" smtClean="0">
                          <a:solidFill>
                            <a:srgbClr val="FFC000"/>
                          </a:solidFill>
                          <a:latin typeface="Cambria" panose="02040503050406030204" pitchFamily="18" charset="0"/>
                        </a:rPr>
                        <a:t> Region</a:t>
                      </a:r>
                      <a:endParaRPr lang="en-GB" sz="1600" dirty="0">
                        <a:solidFill>
                          <a:srgbClr val="FFC000"/>
                        </a:solidFill>
                        <a:latin typeface="Cambria" panose="02040503050406030204" pitchFamily="18" charset="0"/>
                      </a:endParaRPr>
                    </a:p>
                  </a:txBody>
                  <a:tcPr>
                    <a:noFill/>
                  </a:tcPr>
                </a:tc>
                <a:extLst>
                  <a:ext uri="{0D108BD9-81ED-4DB2-BD59-A6C34878D82A}">
                    <a16:rowId xmlns=""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74011590"/>
              </p:ext>
            </p:extLst>
          </p:nvPr>
        </p:nvGraphicFramePr>
        <p:xfrm>
          <a:off x="2123728" y="3645024"/>
          <a:ext cx="2232248" cy="1008112"/>
        </p:xfrm>
        <a:graphic>
          <a:graphicData uri="http://schemas.openxmlformats.org/drawingml/2006/table">
            <a:tbl>
              <a:tblPr firstRow="1" bandRow="1">
                <a:tableStyleId>{5C22544A-7EE6-4342-B048-85BDC9FD1C3A}</a:tableStyleId>
              </a:tblPr>
              <a:tblGrid>
                <a:gridCol w="2232248">
                  <a:extLst>
                    <a:ext uri="{9D8B030D-6E8A-4147-A177-3AD203B41FA5}">
                      <a16:colId xmlns="" xmlns:a16="http://schemas.microsoft.com/office/drawing/2014/main" val="20000"/>
                    </a:ext>
                  </a:extLst>
                </a:gridCol>
              </a:tblGrid>
              <a:tr h="1008112">
                <a:tc>
                  <a:txBody>
                    <a:bodyPr/>
                    <a:lstStyle/>
                    <a:p>
                      <a:pPr algn="ctr"/>
                      <a:r>
                        <a:rPr lang="en-GB" sz="1600" dirty="0">
                          <a:solidFill>
                            <a:srgbClr val="92D050"/>
                          </a:solidFill>
                          <a:latin typeface="Cambria" panose="02040503050406030204" pitchFamily="18" charset="0"/>
                        </a:rPr>
                        <a:t>Environment and culture responsible </a:t>
                      </a:r>
                      <a:r>
                        <a:rPr lang="en-GB" sz="1600" dirty="0" smtClean="0">
                          <a:solidFill>
                            <a:srgbClr val="92D050"/>
                          </a:solidFill>
                          <a:latin typeface="Cambria" panose="02040503050406030204" pitchFamily="18" charset="0"/>
                        </a:rPr>
                        <a:t>Danube</a:t>
                      </a:r>
                      <a:r>
                        <a:rPr lang="en-GB" sz="1600" baseline="0" dirty="0" smtClean="0">
                          <a:solidFill>
                            <a:srgbClr val="92D050"/>
                          </a:solidFill>
                          <a:latin typeface="Cambria" panose="02040503050406030204" pitchFamily="18" charset="0"/>
                        </a:rPr>
                        <a:t> Region</a:t>
                      </a:r>
                      <a:endParaRPr lang="en-GB" sz="1600" dirty="0">
                        <a:solidFill>
                          <a:srgbClr val="92D050"/>
                        </a:solidFill>
                        <a:latin typeface="Cambria" panose="02040503050406030204" pitchFamily="18" charset="0"/>
                      </a:endParaRPr>
                    </a:p>
                  </a:txBody>
                  <a:tcPr>
                    <a:no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18212152"/>
              </p:ext>
            </p:extLst>
          </p:nvPr>
        </p:nvGraphicFramePr>
        <p:xfrm>
          <a:off x="4139952" y="3645025"/>
          <a:ext cx="2111896" cy="1152128"/>
        </p:xfrm>
        <a:graphic>
          <a:graphicData uri="http://schemas.openxmlformats.org/drawingml/2006/table">
            <a:tbl>
              <a:tblPr firstRow="1" bandRow="1">
                <a:tableStyleId>{5C22544A-7EE6-4342-B048-85BDC9FD1C3A}</a:tableStyleId>
              </a:tblPr>
              <a:tblGrid>
                <a:gridCol w="2111896">
                  <a:extLst>
                    <a:ext uri="{9D8B030D-6E8A-4147-A177-3AD203B41FA5}">
                      <a16:colId xmlns="" xmlns:a16="http://schemas.microsoft.com/office/drawing/2014/main" val="20000"/>
                    </a:ext>
                  </a:extLst>
                </a:gridCol>
              </a:tblGrid>
              <a:tr h="1152128">
                <a:tc>
                  <a:txBody>
                    <a:bodyPr/>
                    <a:lstStyle/>
                    <a:p>
                      <a:pPr algn="ctr"/>
                      <a:r>
                        <a:rPr lang="en-GB" sz="1600" dirty="0">
                          <a:solidFill>
                            <a:schemeClr val="tx1">
                              <a:lumMod val="50000"/>
                              <a:lumOff val="50000"/>
                            </a:schemeClr>
                          </a:solidFill>
                          <a:latin typeface="Cambria" panose="02040503050406030204" pitchFamily="18" charset="0"/>
                        </a:rPr>
                        <a:t>Better connected</a:t>
                      </a:r>
                      <a:r>
                        <a:rPr lang="en-GB" sz="1600" baseline="0" dirty="0">
                          <a:solidFill>
                            <a:schemeClr val="tx1">
                              <a:lumMod val="50000"/>
                              <a:lumOff val="50000"/>
                            </a:schemeClr>
                          </a:solidFill>
                          <a:latin typeface="Cambria" panose="02040503050406030204" pitchFamily="18" charset="0"/>
                        </a:rPr>
                        <a:t> and energy </a:t>
                      </a:r>
                      <a:r>
                        <a:rPr lang="en-GB" sz="1600" dirty="0">
                          <a:solidFill>
                            <a:schemeClr val="tx1">
                              <a:lumMod val="50000"/>
                              <a:lumOff val="50000"/>
                            </a:schemeClr>
                          </a:solidFill>
                          <a:latin typeface="Cambria" panose="02040503050406030204" pitchFamily="18" charset="0"/>
                        </a:rPr>
                        <a:t>responsible </a:t>
                      </a:r>
                      <a:r>
                        <a:rPr lang="en-GB" sz="1600" dirty="0" smtClean="0">
                          <a:solidFill>
                            <a:schemeClr val="tx1">
                              <a:lumMod val="50000"/>
                              <a:lumOff val="50000"/>
                            </a:schemeClr>
                          </a:solidFill>
                          <a:latin typeface="Cambria" panose="02040503050406030204" pitchFamily="18" charset="0"/>
                        </a:rPr>
                        <a:t>Danube</a:t>
                      </a:r>
                      <a:r>
                        <a:rPr lang="en-GB" sz="1600" baseline="0" dirty="0" smtClean="0">
                          <a:solidFill>
                            <a:schemeClr val="tx1">
                              <a:lumMod val="50000"/>
                              <a:lumOff val="50000"/>
                            </a:schemeClr>
                          </a:solidFill>
                          <a:latin typeface="Cambria" panose="02040503050406030204" pitchFamily="18" charset="0"/>
                        </a:rPr>
                        <a:t> Region</a:t>
                      </a:r>
                      <a:endParaRPr lang="en-GB" sz="1600" dirty="0">
                        <a:solidFill>
                          <a:schemeClr val="tx1">
                            <a:lumMod val="50000"/>
                            <a:lumOff val="50000"/>
                          </a:schemeClr>
                        </a:solidFill>
                        <a:latin typeface="Cambria" panose="02040503050406030204" pitchFamily="18" charset="0"/>
                      </a:endParaRPr>
                    </a:p>
                  </a:txBody>
                  <a:tcPr>
                    <a:no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04233577"/>
              </p:ext>
            </p:extLst>
          </p:nvPr>
        </p:nvGraphicFramePr>
        <p:xfrm>
          <a:off x="6084168" y="3645025"/>
          <a:ext cx="2111896" cy="720080"/>
        </p:xfrm>
        <a:graphic>
          <a:graphicData uri="http://schemas.openxmlformats.org/drawingml/2006/table">
            <a:tbl>
              <a:tblPr firstRow="1" bandRow="1">
                <a:tableStyleId>{5C22544A-7EE6-4342-B048-85BDC9FD1C3A}</a:tableStyleId>
              </a:tblPr>
              <a:tblGrid>
                <a:gridCol w="2111896">
                  <a:extLst>
                    <a:ext uri="{9D8B030D-6E8A-4147-A177-3AD203B41FA5}">
                      <a16:colId xmlns="" xmlns:a16="http://schemas.microsoft.com/office/drawing/2014/main" val="20000"/>
                    </a:ext>
                  </a:extLst>
                </a:gridCol>
              </a:tblGrid>
              <a:tr h="720080">
                <a:tc>
                  <a:txBody>
                    <a:bodyPr/>
                    <a:lstStyle/>
                    <a:p>
                      <a:pPr algn="ctr"/>
                      <a:r>
                        <a:rPr lang="en-GB" sz="1600" dirty="0" smtClean="0">
                          <a:solidFill>
                            <a:schemeClr val="accent1">
                              <a:lumMod val="75000"/>
                            </a:schemeClr>
                          </a:solidFill>
                          <a:latin typeface="Cambria" panose="02040503050406030204" pitchFamily="18" charset="0"/>
                        </a:rPr>
                        <a:t>Well governed Danube</a:t>
                      </a:r>
                      <a:r>
                        <a:rPr lang="en-GB" sz="1600" baseline="0" dirty="0" smtClean="0">
                          <a:solidFill>
                            <a:schemeClr val="accent1">
                              <a:lumMod val="75000"/>
                            </a:schemeClr>
                          </a:solidFill>
                          <a:latin typeface="Cambria" panose="02040503050406030204" pitchFamily="18" charset="0"/>
                        </a:rPr>
                        <a:t> Region</a:t>
                      </a:r>
                      <a:endParaRPr lang="en-GB" sz="1600" dirty="0">
                        <a:solidFill>
                          <a:schemeClr val="accent1">
                            <a:lumMod val="75000"/>
                          </a:schemeClr>
                        </a:solidFill>
                        <a:latin typeface="Cambria" panose="02040503050406030204" pitchFamily="18" charset="0"/>
                      </a:endParaRPr>
                    </a:p>
                  </a:txBody>
                  <a:tcPr>
                    <a:noFill/>
                  </a:tcPr>
                </a:tc>
                <a:extLst>
                  <a:ext uri="{0D108BD9-81ED-4DB2-BD59-A6C34878D82A}">
                    <a16:rowId xmlns="" xmlns:a16="http://schemas.microsoft.com/office/drawing/2014/main" val="10000"/>
                  </a:ext>
                </a:extLst>
              </a:tr>
            </a:tbl>
          </a:graphicData>
        </a:graphic>
      </p:graphicFrame>
      <p:pic>
        <p:nvPicPr>
          <p:cNvPr id="14" name="Picture 2" descr="Image result for immagine asterisc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2143" y="3645024"/>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548586" y="5160094"/>
            <a:ext cx="2304256" cy="1077218"/>
          </a:xfrm>
          <a:prstGeom prst="rect">
            <a:avLst/>
          </a:prstGeom>
        </p:spPr>
        <p:txBody>
          <a:bodyPr wrap="square">
            <a:spAutoFit/>
          </a:bodyPr>
          <a:lstStyle/>
          <a:p>
            <a:r>
              <a:rPr lang="en-GB" sz="1600" i="1" dirty="0" smtClean="0">
                <a:solidFill>
                  <a:srgbClr val="FF0000"/>
                </a:solidFill>
                <a:latin typeface="Cambria" panose="02040503050406030204" pitchFamily="18" charset="0"/>
              </a:rPr>
              <a:t>Opening of SO 4.1 </a:t>
            </a:r>
            <a:r>
              <a:rPr lang="en-GB" sz="1600" i="1" dirty="0">
                <a:solidFill>
                  <a:srgbClr val="FF0000"/>
                </a:solidFill>
                <a:latin typeface="Cambria" panose="02040503050406030204" pitchFamily="18" charset="0"/>
              </a:rPr>
              <a:t>is subject to approval of the </a:t>
            </a:r>
            <a:r>
              <a:rPr lang="en-GB" sz="1600" i="1" dirty="0" smtClean="0">
                <a:solidFill>
                  <a:srgbClr val="FF0000"/>
                </a:solidFill>
                <a:latin typeface="Cambria" panose="02040503050406030204" pitchFamily="18" charset="0"/>
              </a:rPr>
              <a:t>programme budget </a:t>
            </a:r>
            <a:r>
              <a:rPr lang="en-GB" sz="1600" i="1" dirty="0">
                <a:solidFill>
                  <a:srgbClr val="FF0000"/>
                </a:solidFill>
                <a:latin typeface="Cambria" panose="02040503050406030204" pitchFamily="18" charset="0"/>
              </a:rPr>
              <a:t>reallocation by the </a:t>
            </a:r>
            <a:r>
              <a:rPr lang="en-GB" sz="1600" i="1" dirty="0" smtClean="0">
                <a:solidFill>
                  <a:srgbClr val="FF0000"/>
                </a:solidFill>
                <a:latin typeface="Cambria" panose="02040503050406030204" pitchFamily="18" charset="0"/>
              </a:rPr>
              <a:t>EC</a:t>
            </a:r>
            <a:endParaRPr lang="en-US" sz="1600" i="1" dirty="0">
              <a:solidFill>
                <a:srgbClr val="FF0000"/>
              </a:solidFill>
              <a:latin typeface="Cambria" panose="02040503050406030204" pitchFamily="18" charset="0"/>
            </a:endParaRPr>
          </a:p>
        </p:txBody>
      </p:sp>
      <p:pic>
        <p:nvPicPr>
          <p:cNvPr id="16" name="Picture 2" descr="Image result for immagine asterisc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1663" y="5265204"/>
            <a:ext cx="252028" cy="25202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55898" y="4797152"/>
            <a:ext cx="1767830" cy="723275"/>
          </a:xfrm>
          <a:prstGeom prst="rect">
            <a:avLst/>
          </a:prstGeom>
        </p:spPr>
        <p:txBody>
          <a:bodyPr wrap="square">
            <a:spAutoFit/>
          </a:bodyPr>
          <a:lstStyle/>
          <a:p>
            <a:r>
              <a:rPr lang="en-GB" sz="1600" b="1" dirty="0" smtClean="0">
                <a:solidFill>
                  <a:srgbClr val="1F497D">
                    <a:lumMod val="75000"/>
                  </a:srgbClr>
                </a:solidFill>
                <a:latin typeface="Cambria" panose="02040503050406030204" pitchFamily="18" charset="0"/>
              </a:rPr>
              <a:t>SO 1.1</a:t>
            </a:r>
          </a:p>
          <a:p>
            <a:endParaRPr lang="en-GB" sz="900" dirty="0" smtClean="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SO 1.2</a:t>
            </a:r>
            <a:endParaRPr lang="en-US" sz="1600" b="1" dirty="0">
              <a:solidFill>
                <a:srgbClr val="1F497D">
                  <a:lumMod val="75000"/>
                </a:srgbClr>
              </a:solidFill>
              <a:latin typeface="Cambria" panose="02040503050406030204" pitchFamily="18" charset="0"/>
            </a:endParaRPr>
          </a:p>
        </p:txBody>
      </p:sp>
      <p:pic>
        <p:nvPicPr>
          <p:cNvPr id="18" name="Picture 17" descr="Image result for target imag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4283" y="4725144"/>
            <a:ext cx="447675" cy="447675"/>
          </a:xfrm>
          <a:prstGeom prst="rect">
            <a:avLst/>
          </a:prstGeom>
          <a:noFill/>
          <a:ln>
            <a:noFill/>
          </a:ln>
        </p:spPr>
      </p:pic>
      <p:pic>
        <p:nvPicPr>
          <p:cNvPr id="19" name="Picture 18" descr="Image result for target imag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4282" y="5157192"/>
            <a:ext cx="447675" cy="447675"/>
          </a:xfrm>
          <a:prstGeom prst="rect">
            <a:avLst/>
          </a:prstGeom>
          <a:noFill/>
          <a:ln>
            <a:noFill/>
          </a:ln>
        </p:spPr>
      </p:pic>
      <p:sp>
        <p:nvSpPr>
          <p:cNvPr id="20" name="Rectangle 19"/>
          <p:cNvSpPr/>
          <p:nvPr/>
        </p:nvSpPr>
        <p:spPr>
          <a:xfrm>
            <a:off x="2300114" y="4581128"/>
            <a:ext cx="1767830" cy="1492716"/>
          </a:xfrm>
          <a:prstGeom prst="rect">
            <a:avLst/>
          </a:prstGeom>
        </p:spPr>
        <p:txBody>
          <a:bodyPr wrap="square">
            <a:spAutoFit/>
          </a:bodyPr>
          <a:lstStyle/>
          <a:p>
            <a:r>
              <a:rPr lang="en-GB" sz="1600" b="1" dirty="0" smtClean="0">
                <a:solidFill>
                  <a:srgbClr val="1F497D">
                    <a:lumMod val="75000"/>
                  </a:srgbClr>
                </a:solidFill>
                <a:latin typeface="Cambria" panose="02040503050406030204" pitchFamily="18" charset="0"/>
              </a:rPr>
              <a:t>SO 2.1</a:t>
            </a:r>
          </a:p>
          <a:p>
            <a:endParaRPr lang="en-GB" sz="900" dirty="0" smtClean="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SO 2.2  OPEN</a:t>
            </a:r>
          </a:p>
          <a:p>
            <a:endParaRPr lang="en-GB" sz="900" b="1" dirty="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SO 2.3 OPEN</a:t>
            </a:r>
          </a:p>
          <a:p>
            <a:endParaRPr lang="en-GB" sz="900" b="1" dirty="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SO 2.4 OPEN</a:t>
            </a:r>
            <a:endParaRPr lang="en-GB" sz="1600" b="1" dirty="0">
              <a:solidFill>
                <a:srgbClr val="1F497D">
                  <a:lumMod val="75000"/>
                </a:srgbClr>
              </a:solidFill>
              <a:latin typeface="Cambria" panose="02040503050406030204" pitchFamily="18" charset="0"/>
            </a:endParaRPr>
          </a:p>
        </p:txBody>
      </p:sp>
      <p:pic>
        <p:nvPicPr>
          <p:cNvPr id="21" name="Picture 20" descr="Image result for target imag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832" y="4509120"/>
            <a:ext cx="447675" cy="447675"/>
          </a:xfrm>
          <a:prstGeom prst="rect">
            <a:avLst/>
          </a:prstGeom>
          <a:noFill/>
          <a:ln>
            <a:noFill/>
          </a:ln>
        </p:spPr>
      </p:pic>
      <p:sp>
        <p:nvSpPr>
          <p:cNvPr id="22" name="Rectangle 21"/>
          <p:cNvSpPr/>
          <p:nvPr/>
        </p:nvSpPr>
        <p:spPr>
          <a:xfrm>
            <a:off x="4283968" y="4890062"/>
            <a:ext cx="1767830" cy="723275"/>
          </a:xfrm>
          <a:prstGeom prst="rect">
            <a:avLst/>
          </a:prstGeom>
        </p:spPr>
        <p:txBody>
          <a:bodyPr wrap="square">
            <a:spAutoFit/>
          </a:bodyPr>
          <a:lstStyle/>
          <a:p>
            <a:r>
              <a:rPr lang="en-GB" sz="1600" b="1" dirty="0" smtClean="0">
                <a:solidFill>
                  <a:srgbClr val="1F497D">
                    <a:lumMod val="75000"/>
                  </a:srgbClr>
                </a:solidFill>
                <a:latin typeface="Cambria" panose="02040503050406030204" pitchFamily="18" charset="0"/>
              </a:rPr>
              <a:t>SO 3.1</a:t>
            </a:r>
          </a:p>
          <a:p>
            <a:endParaRPr lang="en-GB" sz="900" dirty="0" smtClean="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SO 3.2 OPEN</a:t>
            </a:r>
            <a:endParaRPr lang="en-US" sz="1600" b="1" dirty="0">
              <a:solidFill>
                <a:srgbClr val="1F497D">
                  <a:lumMod val="75000"/>
                </a:srgbClr>
              </a:solidFill>
              <a:latin typeface="Cambria" panose="02040503050406030204" pitchFamily="18" charset="0"/>
            </a:endParaRPr>
          </a:p>
        </p:txBody>
      </p:sp>
      <p:pic>
        <p:nvPicPr>
          <p:cNvPr id="23" name="Picture 22" descr="Image result for target imag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056" y="4853533"/>
            <a:ext cx="447675" cy="447675"/>
          </a:xfrm>
          <a:prstGeom prst="rect">
            <a:avLst/>
          </a:prstGeom>
          <a:noFill/>
          <a:ln>
            <a:noFill/>
          </a:ln>
        </p:spPr>
      </p:pic>
      <p:sp>
        <p:nvSpPr>
          <p:cNvPr id="24" name="Rectangle 23"/>
          <p:cNvSpPr/>
          <p:nvPr/>
        </p:nvSpPr>
        <p:spPr>
          <a:xfrm>
            <a:off x="6356341" y="4371319"/>
            <a:ext cx="1767830" cy="338554"/>
          </a:xfrm>
          <a:prstGeom prst="rect">
            <a:avLst/>
          </a:prstGeom>
        </p:spPr>
        <p:txBody>
          <a:bodyPr wrap="square">
            <a:spAutoFit/>
          </a:bodyPr>
          <a:lstStyle/>
          <a:p>
            <a:r>
              <a:rPr lang="en-GB" sz="1600" b="1" dirty="0" smtClean="0">
                <a:solidFill>
                  <a:srgbClr val="1F497D">
                    <a:lumMod val="75000"/>
                  </a:srgbClr>
                </a:solidFill>
                <a:latin typeface="Cambria" panose="02040503050406030204" pitchFamily="18" charset="0"/>
              </a:rPr>
              <a:t>SO 4.1 OPEN</a:t>
            </a:r>
            <a:endParaRPr lang="en-US" sz="1600" b="1" dirty="0">
              <a:solidFill>
                <a:srgbClr val="1F497D">
                  <a:lumMod val="75000"/>
                </a:srgbClr>
              </a:solidFill>
              <a:latin typeface="Cambria" panose="02040503050406030204" pitchFamily="18" charset="0"/>
            </a:endParaRPr>
          </a:p>
        </p:txBody>
      </p:sp>
      <p:sp>
        <p:nvSpPr>
          <p:cNvPr id="26" name="Cím 1"/>
          <p:cNvSpPr txBox="1">
            <a:spLocks/>
          </p:cNvSpPr>
          <p:nvPr/>
        </p:nvSpPr>
        <p:spPr>
          <a:xfrm>
            <a:off x="3400535"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594603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611560" y="1700808"/>
            <a:ext cx="7920880" cy="892552"/>
          </a:xfrm>
          <a:prstGeom prst="rect">
            <a:avLst/>
          </a:prstGeom>
        </p:spPr>
        <p:txBody>
          <a:bodyPr wrap="square">
            <a:spAutoFit/>
          </a:bodyPr>
          <a:lstStyle/>
          <a:p>
            <a:r>
              <a:rPr lang="en-GB" sz="2600" b="1" dirty="0" smtClean="0">
                <a:solidFill>
                  <a:srgbClr val="4F81BD"/>
                </a:solidFill>
                <a:latin typeface="Cambria" pitchFamily="18" charset="0"/>
              </a:rPr>
              <a:t>SO 4.1: Improve institutional capacities to tackle major societal challenges</a:t>
            </a:r>
            <a:endParaRPr lang="en-US" dirty="0">
              <a:solidFill>
                <a:schemeClr val="tx2">
                  <a:lumMod val="75000"/>
                </a:schemeClr>
              </a:solidFill>
              <a:latin typeface="Cambria" panose="02040503050406030204" pitchFamily="18" charset="0"/>
            </a:endParaRPr>
          </a:p>
        </p:txBody>
      </p:sp>
      <p:sp>
        <p:nvSpPr>
          <p:cNvPr id="6" name="Rectangle 5"/>
          <p:cNvSpPr/>
          <p:nvPr/>
        </p:nvSpPr>
        <p:spPr>
          <a:xfrm>
            <a:off x="534988" y="3573016"/>
            <a:ext cx="8280920" cy="1938992"/>
          </a:xfrm>
          <a:prstGeom prst="rect">
            <a:avLst/>
          </a:prstGeom>
        </p:spPr>
        <p:txBody>
          <a:bodyPr wrap="square">
            <a:spAutoFit/>
          </a:bodyPr>
          <a:lstStyle/>
          <a:p>
            <a:r>
              <a:rPr lang="en-GB" sz="2400" dirty="0" smtClean="0">
                <a:solidFill>
                  <a:schemeClr val="tx2">
                    <a:lumMod val="75000"/>
                  </a:schemeClr>
                </a:solidFill>
                <a:latin typeface="Cambria" pitchFamily="18" charset="0"/>
              </a:rPr>
              <a:t>Strengthen multi-level and transnational governance and institutional capacities and provide viable institutional and legal frameworks for more effective, wider and deeper transnational cooperation across the Danube region in areas with major societal challenges.</a:t>
            </a:r>
            <a:endParaRPr lang="en-US" dirty="0">
              <a:solidFill>
                <a:schemeClr val="tx2">
                  <a:lumMod val="75000"/>
                </a:schemeClr>
              </a:solidFill>
              <a:latin typeface="Cambria" panose="02040503050406030204" pitchFamily="18" charset="0"/>
            </a:endParaRPr>
          </a:p>
        </p:txBody>
      </p:sp>
      <p:sp>
        <p:nvSpPr>
          <p:cNvPr id="9" name="Rectangle 8"/>
          <p:cNvSpPr/>
          <p:nvPr/>
        </p:nvSpPr>
        <p:spPr>
          <a:xfrm>
            <a:off x="671012" y="2593360"/>
            <a:ext cx="8136904" cy="830997"/>
          </a:xfrm>
          <a:prstGeom prst="rect">
            <a:avLst/>
          </a:prstGeom>
        </p:spPr>
        <p:txBody>
          <a:bodyPr wrap="square">
            <a:spAutoFit/>
          </a:bodyPr>
          <a:lstStyle/>
          <a:p>
            <a:r>
              <a:rPr lang="en-GB" sz="2400" i="1" dirty="0" smtClean="0">
                <a:solidFill>
                  <a:srgbClr val="FF0000"/>
                </a:solidFill>
                <a:latin typeface="Cambria" panose="02040503050406030204" pitchFamily="18" charset="0"/>
              </a:rPr>
              <a:t>*Opening </a:t>
            </a:r>
            <a:r>
              <a:rPr lang="en-GB" sz="2400" i="1" dirty="0">
                <a:solidFill>
                  <a:srgbClr val="FF0000"/>
                </a:solidFill>
                <a:latin typeface="Cambria" panose="02040503050406030204" pitchFamily="18" charset="0"/>
              </a:rPr>
              <a:t>is subject to approval of the </a:t>
            </a:r>
            <a:r>
              <a:rPr lang="en-GB" sz="2400" i="1" dirty="0" smtClean="0">
                <a:solidFill>
                  <a:srgbClr val="FF0000"/>
                </a:solidFill>
                <a:latin typeface="Cambria" panose="02040503050406030204" pitchFamily="18" charset="0"/>
              </a:rPr>
              <a:t>programme budget </a:t>
            </a:r>
            <a:r>
              <a:rPr lang="en-GB" sz="2400" i="1" dirty="0">
                <a:solidFill>
                  <a:srgbClr val="FF0000"/>
                </a:solidFill>
                <a:latin typeface="Cambria" panose="02040503050406030204" pitchFamily="18" charset="0"/>
              </a:rPr>
              <a:t>reallocation by the EC</a:t>
            </a:r>
            <a:r>
              <a:rPr lang="en-GB" sz="2400" i="1" dirty="0" smtClean="0">
                <a:solidFill>
                  <a:srgbClr val="FF0000"/>
                </a:solidFill>
                <a:latin typeface="Cambria" panose="02040503050406030204" pitchFamily="18" charset="0"/>
              </a:rPr>
              <a:t>.</a:t>
            </a:r>
            <a:endParaRPr lang="en-GB" sz="2200" b="1" dirty="0">
              <a:solidFill>
                <a:srgbClr val="FF0000"/>
              </a:solidFill>
              <a:latin typeface="Cambria" pitchFamily="18" charset="0"/>
            </a:endParaRPr>
          </a:p>
        </p:txBody>
      </p:sp>
      <p:sp>
        <p:nvSpPr>
          <p:cNvPr id="10" name="Rectangle 9"/>
          <p:cNvSpPr/>
          <p:nvPr/>
        </p:nvSpPr>
        <p:spPr>
          <a:xfrm>
            <a:off x="637878" y="5651581"/>
            <a:ext cx="4500500" cy="769441"/>
          </a:xfrm>
          <a:prstGeom prst="rect">
            <a:avLst/>
          </a:prstGeom>
        </p:spPr>
        <p:txBody>
          <a:bodyPr wrap="square">
            <a:spAutoFit/>
          </a:bodyPr>
          <a:lstStyle/>
          <a:p>
            <a:r>
              <a:rPr lang="en-US" sz="2200" b="1" dirty="0" smtClean="0">
                <a:solidFill>
                  <a:schemeClr val="bg1">
                    <a:lumMod val="50000"/>
                  </a:schemeClr>
                </a:solidFill>
                <a:latin typeface="Cambria" pitchFamily="18" charset="0"/>
              </a:rPr>
              <a:t>If opened </a:t>
            </a:r>
            <a:r>
              <a:rPr lang="en-US" sz="2200" b="1" dirty="0" smtClean="0">
                <a:solidFill>
                  <a:srgbClr val="00B050"/>
                </a:solidFill>
                <a:latin typeface="Cambria" pitchFamily="18" charset="0"/>
              </a:rPr>
              <a:t>No restrictions for the 3rdCall! </a:t>
            </a:r>
            <a:endParaRPr lang="en-GB" sz="2200" b="1" dirty="0">
              <a:solidFill>
                <a:srgbClr val="00B050"/>
              </a:solidFill>
              <a:latin typeface="Cambria" pitchFamily="18" charset="0"/>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747425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
        <p:nvSpPr>
          <p:cNvPr id="11" name="Rechteck 1"/>
          <p:cNvSpPr/>
          <p:nvPr/>
        </p:nvSpPr>
        <p:spPr>
          <a:xfrm>
            <a:off x="650284" y="2593360"/>
            <a:ext cx="7786550" cy="461665"/>
          </a:xfrm>
          <a:prstGeom prst="rect">
            <a:avLst/>
          </a:prstGeom>
        </p:spPr>
        <p:txBody>
          <a:bodyPr wrap="square">
            <a:spAutoFit/>
          </a:bodyPr>
          <a:lstStyle/>
          <a:p>
            <a:r>
              <a:rPr lang="de-DE" sz="2400" dirty="0" smtClean="0">
                <a:solidFill>
                  <a:schemeClr val="accent1"/>
                </a:solidFill>
                <a:latin typeface="Cambria" panose="02040503050406030204" pitchFamily="18" charset="0"/>
              </a:rPr>
              <a:t>Expected Results</a:t>
            </a:r>
            <a:endParaRPr lang="en-US" sz="2400" dirty="0"/>
          </a:p>
        </p:txBody>
      </p:sp>
      <p:sp>
        <p:nvSpPr>
          <p:cNvPr id="12" name="Abgerundetes Rechteck 6"/>
          <p:cNvSpPr/>
          <p:nvPr/>
        </p:nvSpPr>
        <p:spPr>
          <a:xfrm>
            <a:off x="554543" y="3212976"/>
            <a:ext cx="7882291" cy="2808312"/>
          </a:xfrm>
          <a:prstGeom prst="round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tx2">
                  <a:lumMod val="75000"/>
                </a:schemeClr>
              </a:buClr>
            </a:pPr>
            <a:r>
              <a:rPr lang="en-US" i="1" dirty="0" smtClean="0">
                <a:solidFill>
                  <a:srgbClr val="1F497D"/>
                </a:solidFill>
                <a:latin typeface="Cambria" panose="02040503050406030204" pitchFamily="18" charset="0"/>
              </a:rPr>
              <a:t>Improved capacities of public institutions and stakeholders to tackle major societal challenges in fields </a:t>
            </a:r>
            <a:r>
              <a:rPr lang="en-US" i="1" u="sng" dirty="0" smtClean="0">
                <a:solidFill>
                  <a:srgbClr val="1F497D"/>
                </a:solidFill>
                <a:latin typeface="Cambria" panose="02040503050406030204" pitchFamily="18" charset="0"/>
              </a:rPr>
              <a:t>such a</a:t>
            </a:r>
            <a:r>
              <a:rPr lang="en-US" i="1" dirty="0" smtClean="0">
                <a:solidFill>
                  <a:srgbClr val="1F497D"/>
                </a:solidFill>
                <a:latin typeface="Cambria" panose="02040503050406030204" pitchFamily="18" charset="0"/>
              </a:rPr>
              <a:t>s</a:t>
            </a:r>
          </a:p>
          <a:p>
            <a:pPr>
              <a:buClr>
                <a:schemeClr val="tx2">
                  <a:lumMod val="75000"/>
                </a:schemeClr>
              </a:buClr>
            </a:pPr>
            <a:endParaRPr lang="en-US" sz="1200" i="1" dirty="0" smtClean="0">
              <a:solidFill>
                <a:srgbClr val="1F497D"/>
              </a:solidFill>
              <a:latin typeface="Cambria" panose="02040503050406030204" pitchFamily="18" charset="0"/>
            </a:endParaRPr>
          </a:p>
          <a:p>
            <a:pPr marL="285750" indent="-285750">
              <a:buClr>
                <a:schemeClr val="tx2">
                  <a:lumMod val="75000"/>
                </a:schemeClr>
              </a:buClr>
              <a:buFont typeface="Calibri" panose="020F0502020204030204" pitchFamily="34" charset="0"/>
              <a:buChar char="-"/>
            </a:pPr>
            <a:r>
              <a:rPr lang="en-US" i="1" dirty="0" smtClean="0">
                <a:solidFill>
                  <a:srgbClr val="1F497D"/>
                </a:solidFill>
                <a:latin typeface="Cambria" panose="02040503050406030204" pitchFamily="18" charset="0"/>
              </a:rPr>
              <a:t>Demographic change and migration</a:t>
            </a:r>
          </a:p>
          <a:p>
            <a:pPr marL="285750" indent="-285750">
              <a:buClr>
                <a:schemeClr val="tx2">
                  <a:lumMod val="75000"/>
                </a:schemeClr>
              </a:buClr>
              <a:buFont typeface="Calibri" panose="020F0502020204030204" pitchFamily="34" charset="0"/>
              <a:buChar char="-"/>
            </a:pPr>
            <a:r>
              <a:rPr lang="en-US" i="1" dirty="0" smtClean="0">
                <a:solidFill>
                  <a:srgbClr val="1F497D"/>
                </a:solidFill>
                <a:latin typeface="Cambria" panose="02040503050406030204" pitchFamily="18" charset="0"/>
              </a:rPr>
              <a:t>Inclusion of vulnerable and marginalized groups, esp. Roma communities </a:t>
            </a:r>
          </a:p>
          <a:p>
            <a:pPr marL="285750" indent="-285750">
              <a:buClr>
                <a:schemeClr val="tx2">
                  <a:lumMod val="75000"/>
                </a:schemeClr>
              </a:buClr>
              <a:buFont typeface="Calibri" panose="020F0502020204030204" pitchFamily="34" charset="0"/>
              <a:buChar char="-"/>
            </a:pPr>
            <a:r>
              <a:rPr lang="en-US" i="1" dirty="0" err="1" smtClean="0">
                <a:solidFill>
                  <a:srgbClr val="1F497D"/>
                </a:solidFill>
                <a:latin typeface="Cambria" panose="02040503050406030204" pitchFamily="18" charset="0"/>
              </a:rPr>
              <a:t>Labour</a:t>
            </a:r>
            <a:r>
              <a:rPr lang="en-US" i="1" dirty="0" smtClean="0">
                <a:solidFill>
                  <a:srgbClr val="1F497D"/>
                </a:solidFill>
                <a:latin typeface="Cambria" panose="02040503050406030204" pitchFamily="18" charset="0"/>
              </a:rPr>
              <a:t> market policies, education systems &amp; policies</a:t>
            </a:r>
          </a:p>
          <a:p>
            <a:pPr marL="285750" indent="-285750">
              <a:buClr>
                <a:schemeClr val="tx2">
                  <a:lumMod val="75000"/>
                </a:schemeClr>
              </a:buClr>
              <a:buFont typeface="Calibri" panose="020F0502020204030204" pitchFamily="34" charset="0"/>
              <a:buChar char="-"/>
            </a:pPr>
            <a:r>
              <a:rPr lang="en-US" i="1" dirty="0" smtClean="0">
                <a:solidFill>
                  <a:srgbClr val="1F497D"/>
                </a:solidFill>
                <a:latin typeface="Cambria" panose="02040503050406030204" pitchFamily="18" charset="0"/>
              </a:rPr>
              <a:t>Participatory planning processes and involvement of civil society </a:t>
            </a:r>
          </a:p>
          <a:p>
            <a:pPr marL="285750" indent="-285750">
              <a:buClr>
                <a:schemeClr val="tx2">
                  <a:lumMod val="75000"/>
                </a:schemeClr>
              </a:buClr>
              <a:buFont typeface="Calibri" panose="020F0502020204030204" pitchFamily="34" charset="0"/>
              <a:buChar char="-"/>
            </a:pPr>
            <a:r>
              <a:rPr lang="en-US" i="1" dirty="0" smtClean="0">
                <a:solidFill>
                  <a:srgbClr val="1F497D"/>
                </a:solidFill>
                <a:latin typeface="Cambria" panose="02040503050406030204" pitchFamily="18" charset="0"/>
              </a:rPr>
              <a:t>Urban-rural cooperation and partnership</a:t>
            </a:r>
          </a:p>
          <a:p>
            <a:pPr marL="285750" indent="-285750">
              <a:buClr>
                <a:schemeClr val="tx2">
                  <a:lumMod val="75000"/>
                </a:schemeClr>
              </a:buClr>
              <a:buFont typeface="Calibri" panose="020F0502020204030204" pitchFamily="34" charset="0"/>
              <a:buChar char="-"/>
            </a:pPr>
            <a:r>
              <a:rPr lang="en-US" i="1" dirty="0" smtClean="0">
                <a:solidFill>
                  <a:srgbClr val="1F497D"/>
                </a:solidFill>
                <a:latin typeface="Cambria" panose="02040503050406030204" pitchFamily="18" charset="0"/>
              </a:rPr>
              <a:t>Cooperation on safety, justice and security</a:t>
            </a:r>
          </a:p>
          <a:p>
            <a:pPr>
              <a:buClr>
                <a:schemeClr val="tx2">
                  <a:lumMod val="75000"/>
                </a:schemeClr>
              </a:buClr>
            </a:pPr>
            <a:endParaRPr lang="en-US" sz="1400" i="1" dirty="0">
              <a:solidFill>
                <a:srgbClr val="1F497D"/>
              </a:solidFill>
            </a:endParaRPr>
          </a:p>
        </p:txBody>
      </p:sp>
      <p:sp>
        <p:nvSpPr>
          <p:cNvPr id="15" name="Rectangle 14"/>
          <p:cNvSpPr/>
          <p:nvPr/>
        </p:nvSpPr>
        <p:spPr>
          <a:xfrm>
            <a:off x="611560" y="1700808"/>
            <a:ext cx="7920880" cy="892552"/>
          </a:xfrm>
          <a:prstGeom prst="rect">
            <a:avLst/>
          </a:prstGeom>
        </p:spPr>
        <p:txBody>
          <a:bodyPr wrap="square">
            <a:spAutoFit/>
          </a:bodyPr>
          <a:lstStyle/>
          <a:p>
            <a:r>
              <a:rPr lang="en-GB" sz="2600" b="1" dirty="0" smtClean="0">
                <a:solidFill>
                  <a:srgbClr val="4F81BD"/>
                </a:solidFill>
                <a:latin typeface="Cambria" pitchFamily="18" charset="0"/>
              </a:rPr>
              <a:t>SO 4.1: Improve institutional capacities to tackle major societal challenges</a:t>
            </a:r>
            <a:endParaRPr lang="en-US" dirty="0">
              <a:solidFill>
                <a:schemeClr val="tx2">
                  <a:lumMod val="75000"/>
                </a:schemeClr>
              </a:solidFill>
              <a:latin typeface="Cambria" panose="02040503050406030204" pitchFamily="18" charset="0"/>
            </a:endParaRPr>
          </a:p>
        </p:txBody>
      </p:sp>
    </p:spTree>
    <p:extLst>
      <p:ext uri="{BB962C8B-B14F-4D97-AF65-F5344CB8AC3E}">
        <p14:creationId xmlns:p14="http://schemas.microsoft.com/office/powerpoint/2010/main" val="740727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596381" y="1556792"/>
            <a:ext cx="7920880" cy="492443"/>
          </a:xfrm>
          <a:prstGeom prst="rect">
            <a:avLst/>
          </a:prstGeom>
        </p:spPr>
        <p:txBody>
          <a:bodyPr wrap="square">
            <a:spAutoFit/>
          </a:bodyPr>
          <a:lstStyle/>
          <a:p>
            <a:r>
              <a:rPr lang="en-GB" sz="2600" b="1" dirty="0" smtClean="0">
                <a:solidFill>
                  <a:srgbClr val="4F81BD"/>
                </a:solidFill>
                <a:latin typeface="Cambria" pitchFamily="18" charset="0"/>
              </a:rPr>
              <a:t>SO 4.1: Improvement of institutional capacities</a:t>
            </a:r>
            <a:endParaRPr lang="en-US" dirty="0">
              <a:solidFill>
                <a:schemeClr val="tx2">
                  <a:lumMod val="75000"/>
                </a:schemeClr>
              </a:solidFill>
              <a:latin typeface="Cambria" panose="02040503050406030204" pitchFamily="18" charset="0"/>
            </a:endParaRPr>
          </a:p>
        </p:txBody>
      </p:sp>
      <p:sp>
        <p:nvSpPr>
          <p:cNvPr id="6" name="Rectangle 5"/>
          <p:cNvSpPr/>
          <p:nvPr/>
        </p:nvSpPr>
        <p:spPr>
          <a:xfrm>
            <a:off x="620722" y="2132856"/>
            <a:ext cx="8280920" cy="4216539"/>
          </a:xfrm>
          <a:prstGeom prst="rect">
            <a:avLst/>
          </a:prstGeom>
        </p:spPr>
        <p:txBody>
          <a:bodyPr wrap="square">
            <a:spAutoFit/>
          </a:bodyPr>
          <a:lstStyle/>
          <a:p>
            <a:r>
              <a:rPr lang="en-GB" sz="2200" dirty="0" smtClean="0">
                <a:solidFill>
                  <a:schemeClr val="tx2">
                    <a:lumMod val="75000"/>
                  </a:schemeClr>
                </a:solidFill>
                <a:latin typeface="Cambria" pitchFamily="18" charset="0"/>
              </a:rPr>
              <a:t>No restrictions under this S.O. but </a:t>
            </a:r>
            <a:r>
              <a:rPr lang="en-GB" sz="2200" b="1" u="sng" dirty="0" smtClean="0">
                <a:solidFill>
                  <a:schemeClr val="tx2">
                    <a:lumMod val="75000"/>
                  </a:schemeClr>
                </a:solidFill>
                <a:latin typeface="Cambria" pitchFamily="18" charset="0"/>
              </a:rPr>
              <a:t>certain topics highlighted </a:t>
            </a:r>
            <a:r>
              <a:rPr lang="en-GB" sz="2200" dirty="0" smtClean="0">
                <a:solidFill>
                  <a:schemeClr val="tx2">
                    <a:lumMod val="75000"/>
                  </a:schemeClr>
                </a:solidFill>
                <a:latin typeface="Cambria" pitchFamily="18" charset="0"/>
              </a:rPr>
              <a:t>for ensuring strategic impact and avoiding duplications:</a:t>
            </a:r>
          </a:p>
          <a:p>
            <a:endParaRPr lang="en-US" sz="2000" dirty="0">
              <a:solidFill>
                <a:schemeClr val="tx2">
                  <a:lumMod val="75000"/>
                </a:schemeClr>
              </a:solidFill>
              <a:latin typeface="Cambria" pitchFamily="18" charset="0"/>
            </a:endParaRPr>
          </a:p>
          <a:p>
            <a:pPr marL="342900" indent="-342900">
              <a:buFontTx/>
              <a:buChar char="-"/>
            </a:pPr>
            <a:r>
              <a:rPr lang="en-GB" sz="2000" dirty="0" smtClean="0">
                <a:solidFill>
                  <a:schemeClr val="tx2">
                    <a:lumMod val="75000"/>
                  </a:schemeClr>
                </a:solidFill>
                <a:latin typeface="Cambria" panose="02040503050406030204" pitchFamily="18" charset="0"/>
              </a:rPr>
              <a:t>Education</a:t>
            </a:r>
            <a:r>
              <a:rPr lang="en-GB" sz="2000" dirty="0">
                <a:solidFill>
                  <a:schemeClr val="tx2">
                    <a:lumMod val="75000"/>
                  </a:schemeClr>
                </a:solidFill>
                <a:latin typeface="Cambria" panose="02040503050406030204" pitchFamily="18" charset="0"/>
              </a:rPr>
              <a:t>: Stronger focus on increasing the educational attainment, recognition of skill-level across borders and provision of educational services for vulnerable / marginalised groups </a:t>
            </a:r>
            <a:endParaRPr lang="en-GB" sz="2000" dirty="0" smtClean="0">
              <a:solidFill>
                <a:schemeClr val="tx2">
                  <a:lumMod val="75000"/>
                </a:schemeClr>
              </a:solidFill>
              <a:latin typeface="Cambria" panose="02040503050406030204" pitchFamily="18" charset="0"/>
            </a:endParaRPr>
          </a:p>
          <a:p>
            <a:pPr marL="342900" indent="-342900">
              <a:buFontTx/>
              <a:buChar char="-"/>
            </a:pPr>
            <a:r>
              <a:rPr lang="en-GB" sz="2000" dirty="0" smtClean="0">
                <a:solidFill>
                  <a:schemeClr val="tx2">
                    <a:lumMod val="75000"/>
                  </a:schemeClr>
                </a:solidFill>
                <a:latin typeface="Cambria" panose="02040503050406030204" pitchFamily="18" charset="0"/>
              </a:rPr>
              <a:t>Migration</a:t>
            </a:r>
            <a:r>
              <a:rPr lang="en-GB" sz="2000" dirty="0">
                <a:solidFill>
                  <a:schemeClr val="tx2">
                    <a:lumMod val="75000"/>
                  </a:schemeClr>
                </a:solidFill>
                <a:latin typeface="Cambria" panose="02040503050406030204" pitchFamily="18" charset="0"/>
              </a:rPr>
              <a:t>: stronger focus on labour market implication, inclusive approaches regarding specific target groups (e.g. woman, low skilled) and service provision (e.g. health care or housing); </a:t>
            </a:r>
          </a:p>
          <a:p>
            <a:pPr marL="342900" indent="-342900">
              <a:buFontTx/>
              <a:buChar char="-"/>
            </a:pPr>
            <a:r>
              <a:rPr lang="en-US" sz="2000" dirty="0" err="1">
                <a:solidFill>
                  <a:schemeClr val="tx2">
                    <a:lumMod val="75000"/>
                  </a:schemeClr>
                </a:solidFill>
                <a:latin typeface="Cambria" panose="02040503050406030204" pitchFamily="18" charset="0"/>
              </a:rPr>
              <a:t>Labour</a:t>
            </a:r>
            <a:r>
              <a:rPr lang="en-US" sz="2000" dirty="0">
                <a:solidFill>
                  <a:schemeClr val="tx2">
                    <a:lumMod val="75000"/>
                  </a:schemeClr>
                </a:solidFill>
                <a:latin typeface="Cambria" panose="02040503050406030204" pitchFamily="18" charset="0"/>
              </a:rPr>
              <a:t> market policies: stronger focus on youth and access to quality employment for specific target groups (e.g. youth, elderly, woman, vulnerable groups). </a:t>
            </a:r>
            <a:endParaRPr lang="en-US" sz="2000" dirty="0" smtClean="0">
              <a:solidFill>
                <a:schemeClr val="tx2">
                  <a:lumMod val="75000"/>
                </a:schemeClr>
              </a:solidFill>
              <a:latin typeface="Cambria" panose="02040503050406030204" pitchFamily="18" charset="0"/>
            </a:endParaRPr>
          </a:p>
          <a:p>
            <a:pPr marL="342900" indent="-342900">
              <a:buFontTx/>
              <a:buChar char="-"/>
            </a:pPr>
            <a:r>
              <a:rPr lang="en-GB" sz="2000" dirty="0">
                <a:solidFill>
                  <a:schemeClr val="tx2">
                    <a:lumMod val="75000"/>
                  </a:schemeClr>
                </a:solidFill>
                <a:latin typeface="Cambria" panose="02040503050406030204" pitchFamily="18" charset="0"/>
              </a:rPr>
              <a:t>Active citizenship and sustainable democracy </a:t>
            </a:r>
          </a:p>
        </p:txBody>
      </p:sp>
      <p:sp>
        <p:nvSpPr>
          <p:cNvPr id="8"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150112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594719"/>
          </a:xfrm>
        </p:spPr>
        <p:txBody>
          <a:bodyPr>
            <a:normAutofit/>
          </a:bodyPr>
          <a:lstStyle/>
          <a:p>
            <a:pPr algn="r"/>
            <a:r>
              <a:rPr lang="en-US" sz="2400" b="1" dirty="0">
                <a:solidFill>
                  <a:schemeClr val="tx2">
                    <a:lumMod val="75000"/>
                  </a:schemeClr>
                </a:solidFill>
                <a:latin typeface="Cambria" panose="02040503050406030204" pitchFamily="18" charset="0"/>
                <a:ea typeface="Arial Unicode MS"/>
                <a:cs typeface="Times New Roman"/>
              </a:rPr>
              <a:t>Project Officer </a:t>
            </a:r>
            <a:r>
              <a:rPr lang="en-US" sz="2400" b="1" dirty="0" smtClean="0">
                <a:solidFill>
                  <a:schemeClr val="tx2">
                    <a:lumMod val="75000"/>
                  </a:schemeClr>
                </a:solidFill>
                <a:latin typeface="Cambria" panose="02040503050406030204" pitchFamily="18" charset="0"/>
                <a:ea typeface="Arial Unicode MS"/>
                <a:cs typeface="Times New Roman"/>
              </a:rPr>
              <a:t>PA4</a:t>
            </a:r>
            <a:r>
              <a:rPr lang="en-US" sz="2400" b="1" dirty="0">
                <a:solidFill>
                  <a:schemeClr val="tx2">
                    <a:lumMod val="75000"/>
                  </a:schemeClr>
                </a:solidFill>
                <a:latin typeface="Cambria" panose="02040503050406030204" pitchFamily="18" charset="0"/>
                <a:ea typeface="Arial Unicode MS"/>
                <a:cs typeface="Times New Roman"/>
              </a:rPr>
              <a:t/>
            </a:r>
            <a:br>
              <a:rPr lang="en-US" sz="2400" b="1" dirty="0">
                <a:solidFill>
                  <a:schemeClr val="tx2">
                    <a:lumMod val="75000"/>
                  </a:schemeClr>
                </a:solidFill>
                <a:latin typeface="Cambria" panose="02040503050406030204" pitchFamily="18" charset="0"/>
                <a:ea typeface="Arial Unicode MS"/>
                <a:cs typeface="Times New Roman"/>
              </a:rPr>
            </a:br>
            <a:r>
              <a:rPr lang="en-US" sz="2400" dirty="0" smtClean="0">
                <a:solidFill>
                  <a:schemeClr val="tx2">
                    <a:lumMod val="75000"/>
                  </a:schemeClr>
                </a:solidFill>
                <a:latin typeface="Cambria" panose="02040503050406030204" pitchFamily="18" charset="0"/>
                <a:ea typeface="Arial Unicode MS"/>
                <a:cs typeface="Times New Roman"/>
              </a:rPr>
              <a:t>Johannes Gabriel</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US" sz="2400" dirty="0" smtClean="0">
                <a:solidFill>
                  <a:schemeClr val="tx2">
                    <a:lumMod val="75000"/>
                  </a:schemeClr>
                </a:solidFill>
                <a:latin typeface="Cambria" panose="02040503050406030204" pitchFamily="18" charset="0"/>
                <a:ea typeface="Arial Unicode MS"/>
                <a:cs typeface="Times New Roman"/>
                <a:hlinkClick r:id="rId2"/>
              </a:rPr>
              <a:t>johannes.gabriel@interreg-danube.eu</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US" sz="2400" b="1" dirty="0">
                <a:solidFill>
                  <a:schemeClr val="tx2">
                    <a:lumMod val="75000"/>
                  </a:schemeClr>
                </a:solidFill>
                <a:latin typeface="Cambria" panose="02040503050406030204" pitchFamily="18" charset="0"/>
              </a:rPr>
              <a:t>+36 1 </a:t>
            </a:r>
            <a:r>
              <a:rPr lang="en-GB" sz="2400" b="1" dirty="0">
                <a:solidFill>
                  <a:schemeClr val="tx2">
                    <a:lumMod val="75000"/>
                  </a:schemeClr>
                </a:solidFill>
                <a:latin typeface="Cambria" panose="02040503050406030204" pitchFamily="18" charset="0"/>
              </a:rPr>
              <a:t>795 </a:t>
            </a:r>
            <a:r>
              <a:rPr lang="en-GB" sz="2400" b="1" dirty="0" smtClean="0">
                <a:solidFill>
                  <a:schemeClr val="tx2">
                    <a:lumMod val="75000"/>
                  </a:schemeClr>
                </a:solidFill>
                <a:latin typeface="Cambria" panose="02040503050406030204" pitchFamily="18" charset="0"/>
              </a:rPr>
              <a:t>5886</a:t>
            </a:r>
            <a:endParaRPr lang="en-GB" sz="2400" b="1" dirty="0">
              <a:solidFill>
                <a:schemeClr val="tx2">
                  <a:lumMod val="75000"/>
                </a:schemeClr>
              </a:solidFill>
              <a:latin typeface="Cambria" panose="02040503050406030204" pitchFamily="18" charset="0"/>
            </a:endParaRPr>
          </a:p>
        </p:txBody>
      </p:sp>
      <p:pic>
        <p:nvPicPr>
          <p:cNvPr id="3074" name="Picture 2" descr="Image result for contact details ic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31" y="1988840"/>
            <a:ext cx="2605341" cy="2605341"/>
          </a:xfrm>
          <a:prstGeom prst="rect">
            <a:avLst/>
          </a:prstGeom>
          <a:noFill/>
          <a:extLst>
            <a:ext uri="{909E8E84-426E-40DD-AFC4-6F175D3DCCD1}">
              <a14:hiddenFill xmlns:a14="http://schemas.microsoft.com/office/drawing/2010/main">
                <a:solidFill>
                  <a:srgbClr val="FFFFFF"/>
                </a:solidFill>
              </a14:hiddenFill>
            </a:ext>
          </a:extLst>
        </p:spPr>
      </p:pic>
      <p:sp>
        <p:nvSpPr>
          <p:cNvPr id="5"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713946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4752528"/>
          </a:xfrm>
        </p:spPr>
        <p:txBody>
          <a:bodyPr>
            <a:noAutofit/>
          </a:bodyPr>
          <a:lstStyle/>
          <a:p>
            <a:r>
              <a:rPr lang="en-US" sz="2400" dirty="0" smtClean="0">
                <a:solidFill>
                  <a:schemeClr val="tx2">
                    <a:lumMod val="75000"/>
                  </a:schemeClr>
                </a:solidFill>
                <a:latin typeface="Cambria" panose="02040503050406030204" pitchFamily="18" charset="0"/>
              </a:rPr>
              <a:t>What </a:t>
            </a:r>
            <a:r>
              <a:rPr lang="en-US" sz="2400" dirty="0">
                <a:solidFill>
                  <a:schemeClr val="tx2">
                    <a:lumMod val="75000"/>
                  </a:schemeClr>
                </a:solidFill>
                <a:latin typeface="Cambria" panose="02040503050406030204" pitchFamily="18" charset="0"/>
              </a:rPr>
              <a:t>to consider when applying?</a:t>
            </a: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Oval 3"/>
          <p:cNvSpPr/>
          <p:nvPr/>
        </p:nvSpPr>
        <p:spPr>
          <a:xfrm>
            <a:off x="658082" y="3054052"/>
            <a:ext cx="2304256" cy="1643902"/>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Transnational dimension and territorial relevance</a:t>
            </a:r>
            <a:endParaRPr lang="hu-HU" dirty="0">
              <a:solidFill>
                <a:srgbClr val="1F497D">
                  <a:lumMod val="75000"/>
                </a:srgbClr>
              </a:solidFill>
              <a:latin typeface="Cambria" panose="02040503050406030204" pitchFamily="18" charset="0"/>
            </a:endParaRPr>
          </a:p>
        </p:txBody>
      </p:sp>
      <p:sp>
        <p:nvSpPr>
          <p:cNvPr id="5" name="Oval 4"/>
          <p:cNvSpPr/>
          <p:nvPr/>
        </p:nvSpPr>
        <p:spPr>
          <a:xfrm>
            <a:off x="3275856" y="2132856"/>
            <a:ext cx="2317483" cy="1542293"/>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Thematic scope clearly in line with </a:t>
            </a:r>
            <a:r>
              <a:rPr lang="en-US" u="sng" dirty="0" smtClean="0">
                <a:solidFill>
                  <a:srgbClr val="1F497D">
                    <a:lumMod val="75000"/>
                  </a:srgbClr>
                </a:solidFill>
                <a:latin typeface="Cambria" panose="02040503050406030204" pitchFamily="18" charset="0"/>
              </a:rPr>
              <a:t>one</a:t>
            </a:r>
            <a:r>
              <a:rPr lang="en-US" dirty="0" smtClean="0">
                <a:solidFill>
                  <a:srgbClr val="1F497D">
                    <a:lumMod val="75000"/>
                  </a:srgbClr>
                </a:solidFill>
                <a:latin typeface="Cambria" panose="02040503050406030204" pitchFamily="18" charset="0"/>
              </a:rPr>
              <a:t> S.O.</a:t>
            </a:r>
            <a:endParaRPr lang="hu-HU" dirty="0">
              <a:solidFill>
                <a:srgbClr val="1F497D">
                  <a:lumMod val="75000"/>
                </a:srgbClr>
              </a:solidFill>
              <a:latin typeface="Cambria" panose="02040503050406030204" pitchFamily="18" charset="0"/>
            </a:endParaRPr>
          </a:p>
        </p:txBody>
      </p:sp>
      <p:sp>
        <p:nvSpPr>
          <p:cNvPr id="6" name="Oval 5"/>
          <p:cNvSpPr/>
          <p:nvPr/>
        </p:nvSpPr>
        <p:spPr>
          <a:xfrm>
            <a:off x="1979712" y="4836764"/>
            <a:ext cx="2203512" cy="1421228"/>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Realistic and consistent </a:t>
            </a:r>
            <a:r>
              <a:rPr lang="en-US" dirty="0" err="1" smtClean="0">
                <a:solidFill>
                  <a:srgbClr val="1F497D">
                    <a:lumMod val="75000"/>
                  </a:srgbClr>
                </a:solidFill>
                <a:latin typeface="Cambria" panose="02040503050406030204" pitchFamily="18" charset="0"/>
              </a:rPr>
              <a:t>workplan</a:t>
            </a:r>
            <a:endParaRPr lang="hu-HU" dirty="0">
              <a:solidFill>
                <a:srgbClr val="1F497D">
                  <a:lumMod val="75000"/>
                </a:srgbClr>
              </a:solidFill>
              <a:latin typeface="Cambria" panose="02040503050406030204" pitchFamily="18" charset="0"/>
            </a:endParaRPr>
          </a:p>
        </p:txBody>
      </p:sp>
      <p:sp>
        <p:nvSpPr>
          <p:cNvPr id="9" name="Oval 8"/>
          <p:cNvSpPr/>
          <p:nvPr/>
        </p:nvSpPr>
        <p:spPr>
          <a:xfrm>
            <a:off x="4441211" y="4697954"/>
            <a:ext cx="2304256" cy="1512168"/>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Balanced budget / value for money</a:t>
            </a:r>
            <a:endParaRPr lang="hu-HU" dirty="0">
              <a:solidFill>
                <a:srgbClr val="1F497D">
                  <a:lumMod val="75000"/>
                </a:srgbClr>
              </a:solidFill>
              <a:latin typeface="Cambria" panose="02040503050406030204" pitchFamily="18" charset="0"/>
            </a:endParaRPr>
          </a:p>
        </p:txBody>
      </p:sp>
      <p:sp>
        <p:nvSpPr>
          <p:cNvPr id="10" name="Oval 9"/>
          <p:cNvSpPr/>
          <p:nvPr/>
        </p:nvSpPr>
        <p:spPr>
          <a:xfrm>
            <a:off x="5940152" y="3140968"/>
            <a:ext cx="2232248" cy="1512168"/>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Composition of the partnership</a:t>
            </a:r>
            <a:endParaRPr lang="hu-HU" dirty="0">
              <a:solidFill>
                <a:srgbClr val="1F497D">
                  <a:lumMod val="75000"/>
                </a:srgbClr>
              </a:solidFill>
              <a:latin typeface="Cambria" panose="02040503050406030204" pitchFamily="18" charset="0"/>
            </a:endParaRPr>
          </a:p>
        </p:txBody>
      </p:sp>
      <p:sp>
        <p:nvSpPr>
          <p:cNvPr id="12"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21272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844824"/>
            <a:ext cx="8352928" cy="656523"/>
          </a:xfrm>
        </p:spPr>
        <p:txBody>
          <a:bodyPr>
            <a:noAutofit/>
          </a:bodyPr>
          <a:lstStyle/>
          <a:p>
            <a:r>
              <a:rPr lang="en-US" sz="2400" dirty="0" smtClean="0">
                <a:solidFill>
                  <a:schemeClr val="tx2">
                    <a:lumMod val="75000"/>
                  </a:schemeClr>
                </a:solidFill>
                <a:latin typeface="Cambria" panose="02040503050406030204" pitchFamily="18" charset="0"/>
              </a:rPr>
              <a:t>What </a:t>
            </a:r>
            <a:r>
              <a:rPr lang="en-US" sz="2400" dirty="0">
                <a:solidFill>
                  <a:schemeClr val="tx2">
                    <a:lumMod val="75000"/>
                  </a:schemeClr>
                </a:solidFill>
                <a:latin typeface="Cambria" panose="02040503050406030204" pitchFamily="18" charset="0"/>
              </a:rPr>
              <a:t>to consider when </a:t>
            </a:r>
            <a:r>
              <a:rPr lang="en-US" sz="2400" dirty="0" smtClean="0">
                <a:solidFill>
                  <a:schemeClr val="tx2">
                    <a:lumMod val="75000"/>
                  </a:schemeClr>
                </a:solidFill>
                <a:latin typeface="Cambria" panose="02040503050406030204" pitchFamily="18" charset="0"/>
              </a:rPr>
              <a:t>applying under S.O.4.1?</a:t>
            </a:r>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12"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
        <p:nvSpPr>
          <p:cNvPr id="11" name="Rectangle 10"/>
          <p:cNvSpPr/>
          <p:nvPr/>
        </p:nvSpPr>
        <p:spPr>
          <a:xfrm>
            <a:off x="631743" y="2357331"/>
            <a:ext cx="8280920" cy="3170099"/>
          </a:xfrm>
          <a:prstGeom prst="rect">
            <a:avLst/>
          </a:prstGeom>
        </p:spPr>
        <p:txBody>
          <a:bodyPr wrap="square">
            <a:spAutoFit/>
          </a:bodyPr>
          <a:lstStyle/>
          <a:p>
            <a:endParaRPr lang="en-US" sz="2000" dirty="0">
              <a:solidFill>
                <a:schemeClr val="tx2">
                  <a:lumMod val="75000"/>
                </a:schemeClr>
              </a:solidFill>
              <a:latin typeface="Cambria" pitchFamily="18" charset="0"/>
            </a:endParaRPr>
          </a:p>
          <a:p>
            <a:pPr marL="342900" indent="-342900">
              <a:buFontTx/>
              <a:buChar char="-"/>
            </a:pPr>
            <a:r>
              <a:rPr lang="en-GB" sz="2000" dirty="0" smtClean="0">
                <a:solidFill>
                  <a:schemeClr val="tx2">
                    <a:lumMod val="75000"/>
                  </a:schemeClr>
                </a:solidFill>
                <a:latin typeface="Cambria" panose="02040503050406030204" pitchFamily="18" charset="0"/>
              </a:rPr>
              <a:t>Clear reference to one of the governance bottlenecks defined in the Cooperation Programme or additionally highlighted for the 3</a:t>
            </a:r>
            <a:r>
              <a:rPr lang="en-GB" sz="2000" baseline="30000" dirty="0" smtClean="0">
                <a:solidFill>
                  <a:schemeClr val="tx2">
                    <a:lumMod val="75000"/>
                  </a:schemeClr>
                </a:solidFill>
                <a:latin typeface="Cambria" panose="02040503050406030204" pitchFamily="18" charset="0"/>
              </a:rPr>
              <a:t>rd</a:t>
            </a:r>
            <a:r>
              <a:rPr lang="en-GB" sz="2000" dirty="0" smtClean="0">
                <a:solidFill>
                  <a:schemeClr val="tx2">
                    <a:lumMod val="75000"/>
                  </a:schemeClr>
                </a:solidFill>
                <a:latin typeface="Cambria" panose="02040503050406030204" pitchFamily="18" charset="0"/>
              </a:rPr>
              <a:t> </a:t>
            </a:r>
            <a:r>
              <a:rPr lang="en-GB" sz="2000" dirty="0" err="1" smtClean="0">
                <a:solidFill>
                  <a:schemeClr val="tx2">
                    <a:lumMod val="75000"/>
                  </a:schemeClr>
                </a:solidFill>
                <a:latin typeface="Cambria" panose="02040503050406030204" pitchFamily="18" charset="0"/>
              </a:rPr>
              <a:t>CfP</a:t>
            </a:r>
            <a:r>
              <a:rPr lang="en-GB" sz="2000" dirty="0" smtClean="0">
                <a:solidFill>
                  <a:schemeClr val="tx2">
                    <a:lumMod val="75000"/>
                  </a:schemeClr>
                </a:solidFill>
                <a:latin typeface="Cambria" panose="02040503050406030204" pitchFamily="18" charset="0"/>
              </a:rPr>
              <a:t>.</a:t>
            </a:r>
          </a:p>
          <a:p>
            <a:pPr marL="342900" indent="-342900">
              <a:buFontTx/>
              <a:buChar char="-"/>
            </a:pPr>
            <a:endParaRPr lang="en-GB" sz="2000" dirty="0" smtClean="0">
              <a:solidFill>
                <a:schemeClr val="tx2">
                  <a:lumMod val="75000"/>
                </a:schemeClr>
              </a:solidFill>
              <a:latin typeface="Cambria" panose="02040503050406030204" pitchFamily="18" charset="0"/>
            </a:endParaRPr>
          </a:p>
          <a:p>
            <a:pPr marL="342900" indent="-342900">
              <a:buFontTx/>
              <a:buChar char="-"/>
            </a:pPr>
            <a:r>
              <a:rPr lang="en-GB" sz="2000" dirty="0" smtClean="0">
                <a:solidFill>
                  <a:schemeClr val="tx2">
                    <a:lumMod val="75000"/>
                  </a:schemeClr>
                </a:solidFill>
                <a:latin typeface="Cambria" panose="02040503050406030204" pitchFamily="18" charset="0"/>
              </a:rPr>
              <a:t>Clear multi-level governance set-up across sectors (public – private – civil) and administrative levels (national – regional – local). </a:t>
            </a:r>
            <a:endParaRPr lang="en-GB" sz="2000" dirty="0">
              <a:solidFill>
                <a:schemeClr val="tx2">
                  <a:lumMod val="75000"/>
                </a:schemeClr>
              </a:solidFill>
              <a:latin typeface="Cambria" panose="02040503050406030204" pitchFamily="18" charset="0"/>
            </a:endParaRPr>
          </a:p>
          <a:p>
            <a:pPr marL="342900" indent="-342900">
              <a:buFontTx/>
              <a:buChar char="-"/>
            </a:pPr>
            <a:endParaRPr lang="en-GB" sz="2000" dirty="0" smtClean="0">
              <a:solidFill>
                <a:schemeClr val="tx2">
                  <a:lumMod val="75000"/>
                </a:schemeClr>
              </a:solidFill>
              <a:latin typeface="Cambria" panose="02040503050406030204" pitchFamily="18" charset="0"/>
            </a:endParaRPr>
          </a:p>
          <a:p>
            <a:pPr marL="342900" indent="-342900">
              <a:buFontTx/>
              <a:buChar char="-"/>
            </a:pPr>
            <a:r>
              <a:rPr lang="en-GB" sz="2000" dirty="0" smtClean="0">
                <a:solidFill>
                  <a:schemeClr val="tx2">
                    <a:lumMod val="75000"/>
                  </a:schemeClr>
                </a:solidFill>
                <a:latin typeface="Cambria" panose="02040503050406030204" pitchFamily="18" charset="0"/>
              </a:rPr>
              <a:t>Contact with responsible JS PO(s), also for ensuring clear demarcation from S.O. 1.2 (submission of “concept note” followed up by bilateral consultation)</a:t>
            </a:r>
            <a:endParaRPr lang="en-GB" sz="2000" dirty="0">
              <a:solidFill>
                <a:schemeClr val="tx2">
                  <a:lumMod val="75000"/>
                </a:schemeClr>
              </a:solidFill>
              <a:latin typeface="Cambria" panose="02040503050406030204" pitchFamily="18" charset="0"/>
            </a:endParaRPr>
          </a:p>
        </p:txBody>
      </p:sp>
    </p:spTree>
    <p:extLst>
      <p:ext uri="{BB962C8B-B14F-4D97-AF65-F5344CB8AC3E}">
        <p14:creationId xmlns:p14="http://schemas.microsoft.com/office/powerpoint/2010/main" val="1423039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ím 1"/>
          <p:cNvSpPr txBox="1">
            <a:spLocks/>
          </p:cNvSpPr>
          <p:nvPr/>
        </p:nvSpPr>
        <p:spPr>
          <a:xfrm>
            <a:off x="694786" y="1844824"/>
            <a:ext cx="7745896" cy="53796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smtClean="0">
                <a:solidFill>
                  <a:srgbClr val="4F81BD"/>
                </a:solidFill>
                <a:latin typeface="Cambria" panose="02040503050406030204" pitchFamily="18" charset="0"/>
              </a:rPr>
              <a:t>Thematic seminars</a:t>
            </a:r>
          </a:p>
          <a:p>
            <a:pPr algn="l"/>
            <a:endParaRPr lang="en-GB" sz="2200" dirty="0" smtClean="0">
              <a:solidFill>
                <a:srgbClr val="1F497D">
                  <a:lumMod val="75000"/>
                </a:srgbClr>
              </a:solidFill>
              <a:latin typeface="Cambria" panose="02040503050406030204" pitchFamily="18" charset="0"/>
            </a:endParaRPr>
          </a:p>
        </p:txBody>
      </p:sp>
      <p:sp>
        <p:nvSpPr>
          <p:cNvPr id="2" name="TextBox 1"/>
          <p:cNvSpPr txBox="1"/>
          <p:nvPr/>
        </p:nvSpPr>
        <p:spPr>
          <a:xfrm>
            <a:off x="694786" y="2382787"/>
            <a:ext cx="7889912" cy="4060086"/>
          </a:xfrm>
          <a:prstGeom prst="rect">
            <a:avLst/>
          </a:prstGeom>
          <a:noFill/>
        </p:spPr>
        <p:txBody>
          <a:bodyPr wrap="square" rtlCol="0">
            <a:spAutoFit/>
          </a:bodyPr>
          <a:lstStyle/>
          <a:p>
            <a:r>
              <a:rPr lang="en-US" sz="1600" b="1" dirty="0">
                <a:solidFill>
                  <a:srgbClr val="1F497D">
                    <a:lumMod val="75000"/>
                  </a:srgbClr>
                </a:solidFill>
                <a:latin typeface="Cambria" panose="02040503050406030204" pitchFamily="18" charset="0"/>
              </a:rPr>
              <a:t>Bucharest (RO), 4</a:t>
            </a:r>
            <a:r>
              <a:rPr lang="en-US" sz="1600" b="1" baseline="30000" dirty="0">
                <a:solidFill>
                  <a:srgbClr val="1F497D">
                    <a:lumMod val="75000"/>
                  </a:srgbClr>
                </a:solidFill>
                <a:latin typeface="Cambria" panose="02040503050406030204" pitchFamily="18" charset="0"/>
              </a:rPr>
              <a:t>th</a:t>
            </a:r>
            <a:r>
              <a:rPr lang="en-US" sz="1600" b="1" dirty="0">
                <a:solidFill>
                  <a:srgbClr val="1F497D">
                    <a:lumMod val="75000"/>
                  </a:srgbClr>
                </a:solidFill>
                <a:latin typeface="Cambria" panose="02040503050406030204" pitchFamily="18" charset="0"/>
              </a:rPr>
              <a:t> December 2018	</a:t>
            </a:r>
            <a:r>
              <a:rPr lang="en-US" sz="1600" b="1" dirty="0">
                <a:solidFill>
                  <a:srgbClr val="4F81BD"/>
                </a:solidFill>
                <a:latin typeface="Cambria" panose="02040503050406030204" pitchFamily="18" charset="0"/>
              </a:rPr>
              <a:t>Transport </a:t>
            </a:r>
            <a:endParaRPr lang="en-GB" sz="1600" b="1" dirty="0">
              <a:solidFill>
                <a:srgbClr val="4F81BD"/>
              </a:solidFill>
              <a:latin typeface="Cambria" panose="02040503050406030204" pitchFamily="18" charset="0"/>
            </a:endParaRPr>
          </a:p>
          <a:p>
            <a:r>
              <a:rPr lang="en-US" sz="1600" b="1" dirty="0">
                <a:solidFill>
                  <a:srgbClr val="4F81BD"/>
                </a:solidFill>
                <a:latin typeface="Cambria" panose="02040503050406030204" pitchFamily="18" charset="0"/>
              </a:rPr>
              <a:t>				Ecological </a:t>
            </a:r>
            <a:r>
              <a:rPr lang="en-US" sz="1600" b="1" dirty="0" smtClean="0">
                <a:solidFill>
                  <a:srgbClr val="4F81BD"/>
                </a:solidFill>
                <a:latin typeface="Cambria" panose="02040503050406030204" pitchFamily="18" charset="0"/>
              </a:rPr>
              <a:t>corridors</a:t>
            </a:r>
          </a:p>
          <a:p>
            <a:endParaRPr lang="en-US" sz="1600" b="1" dirty="0">
              <a:solidFill>
                <a:srgbClr val="4F81BD"/>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Prague (CZ), 14</a:t>
            </a:r>
            <a:r>
              <a:rPr lang="en-GB" sz="1600" b="1" baseline="30000" dirty="0" smtClean="0">
                <a:solidFill>
                  <a:srgbClr val="1F497D">
                    <a:lumMod val="75000"/>
                  </a:srgbClr>
                </a:solidFill>
                <a:latin typeface="Cambria" panose="02040503050406030204" pitchFamily="18" charset="0"/>
              </a:rPr>
              <a:t>th</a:t>
            </a:r>
            <a:r>
              <a:rPr lang="en-GB" sz="1600" b="1" dirty="0" smtClean="0">
                <a:solidFill>
                  <a:srgbClr val="1F497D">
                    <a:lumMod val="75000"/>
                  </a:srgbClr>
                </a:solidFill>
                <a:latin typeface="Cambria" panose="02040503050406030204" pitchFamily="18" charset="0"/>
              </a:rPr>
              <a:t> December 2018	</a:t>
            </a:r>
            <a:r>
              <a:rPr lang="en-GB" sz="1600" b="1" dirty="0" smtClean="0">
                <a:solidFill>
                  <a:srgbClr val="4F81BD"/>
                </a:solidFill>
                <a:latin typeface="Cambria" panose="02040503050406030204" pitchFamily="18" charset="0"/>
              </a:rPr>
              <a:t>Water </a:t>
            </a:r>
            <a:r>
              <a:rPr lang="en-GB" sz="1600" b="1" dirty="0">
                <a:solidFill>
                  <a:srgbClr val="4F81BD"/>
                </a:solidFill>
                <a:latin typeface="Cambria" panose="02040503050406030204" pitchFamily="18" charset="0"/>
              </a:rPr>
              <a:t>management and flood protection</a:t>
            </a:r>
          </a:p>
          <a:p>
            <a:r>
              <a:rPr lang="en-GB" sz="1600" b="1" dirty="0" smtClean="0">
                <a:solidFill>
                  <a:srgbClr val="4F81BD"/>
                </a:solidFill>
                <a:latin typeface="Cambria" panose="02040503050406030204" pitchFamily="18" charset="0"/>
              </a:rPr>
              <a:t>				Natural </a:t>
            </a:r>
            <a:r>
              <a:rPr lang="en-GB" sz="1600" b="1" dirty="0">
                <a:solidFill>
                  <a:srgbClr val="4F81BD"/>
                </a:solidFill>
                <a:latin typeface="Cambria" panose="02040503050406030204" pitchFamily="18" charset="0"/>
              </a:rPr>
              <a:t>and cultural heritage</a:t>
            </a:r>
          </a:p>
          <a:p>
            <a:r>
              <a:rPr lang="en-GB" sz="1600" b="1" dirty="0" smtClean="0">
                <a:solidFill>
                  <a:srgbClr val="4F81BD"/>
                </a:solidFill>
                <a:latin typeface="Cambria" panose="02040503050406030204" pitchFamily="18" charset="0"/>
              </a:rPr>
              <a:t>				Energy</a:t>
            </a:r>
            <a:endParaRPr lang="en-GB" sz="1600" b="1" dirty="0">
              <a:solidFill>
                <a:srgbClr val="4F81BD"/>
              </a:solidFill>
              <a:latin typeface="Cambria" panose="02040503050406030204" pitchFamily="18" charset="0"/>
            </a:endParaRPr>
          </a:p>
          <a:p>
            <a:endParaRPr lang="en-GB" sz="1600" b="1" dirty="0" smtClean="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Stuttgart (DE), 19</a:t>
            </a:r>
            <a:r>
              <a:rPr lang="en-GB" sz="1600" b="1" baseline="30000" dirty="0" smtClean="0">
                <a:solidFill>
                  <a:srgbClr val="1F497D">
                    <a:lumMod val="75000"/>
                  </a:srgbClr>
                </a:solidFill>
                <a:latin typeface="Cambria" panose="02040503050406030204" pitchFamily="18" charset="0"/>
              </a:rPr>
              <a:t>th</a:t>
            </a:r>
            <a:r>
              <a:rPr lang="en-GB" sz="1600" b="1" dirty="0" smtClean="0">
                <a:solidFill>
                  <a:srgbClr val="1F497D">
                    <a:lumMod val="75000"/>
                  </a:srgbClr>
                </a:solidFill>
                <a:latin typeface="Cambria" panose="02040503050406030204" pitchFamily="18" charset="0"/>
              </a:rPr>
              <a:t> December 2018	</a:t>
            </a:r>
            <a:r>
              <a:rPr lang="en-GB" sz="1600" b="1" dirty="0" smtClean="0">
                <a:solidFill>
                  <a:srgbClr val="4F81BD"/>
                </a:solidFill>
                <a:latin typeface="Cambria" panose="02040503050406030204" pitchFamily="18" charset="0"/>
              </a:rPr>
              <a:t>Innovation</a:t>
            </a:r>
            <a:endParaRPr lang="en-GB" sz="1600" i="1" dirty="0">
              <a:solidFill>
                <a:srgbClr val="4F81BD"/>
              </a:solidFill>
              <a:latin typeface="Cambria" panose="02040503050406030204" pitchFamily="18" charset="0"/>
            </a:endParaRPr>
          </a:p>
          <a:p>
            <a:endParaRPr lang="en-US" sz="1600" b="1" dirty="0" smtClean="0">
              <a:solidFill>
                <a:srgbClr val="1F497D">
                  <a:lumMod val="75000"/>
                </a:srgbClr>
              </a:solidFill>
              <a:latin typeface="Cambria" panose="02040503050406030204" pitchFamily="18" charset="0"/>
            </a:endParaRPr>
          </a:p>
          <a:p>
            <a:pPr>
              <a:lnSpc>
                <a:spcPct val="115000"/>
              </a:lnSpc>
              <a:spcBef>
                <a:spcPts val="1000"/>
              </a:spcBef>
              <a:defRPr/>
            </a:pPr>
            <a:r>
              <a:rPr lang="en-US" sz="1600" b="1" dirty="0" smtClean="0">
                <a:solidFill>
                  <a:srgbClr val="1F497D">
                    <a:lumMod val="75000"/>
                  </a:srgbClr>
                </a:solidFill>
                <a:latin typeface="Cambria" panose="02040503050406030204" pitchFamily="18" charset="0"/>
              </a:rPr>
              <a:t>Bratislava (SK), 15</a:t>
            </a:r>
            <a:r>
              <a:rPr lang="en-US" sz="1600" b="1" baseline="30000" dirty="0" smtClean="0">
                <a:solidFill>
                  <a:srgbClr val="1F497D">
                    <a:lumMod val="75000"/>
                  </a:srgbClr>
                </a:solidFill>
                <a:latin typeface="Cambria" panose="02040503050406030204" pitchFamily="18" charset="0"/>
              </a:rPr>
              <a:t>th</a:t>
            </a:r>
            <a:r>
              <a:rPr lang="en-US" sz="1600" b="1" dirty="0" smtClean="0">
                <a:solidFill>
                  <a:srgbClr val="1F497D">
                    <a:lumMod val="75000"/>
                  </a:srgbClr>
                </a:solidFill>
                <a:latin typeface="Cambria" panose="02040503050406030204" pitchFamily="18" charset="0"/>
              </a:rPr>
              <a:t> January 2019	</a:t>
            </a:r>
            <a:r>
              <a:rPr lang="en-US" sz="1600" b="1" dirty="0" smtClean="0">
                <a:solidFill>
                  <a:srgbClr val="4F81BD"/>
                </a:solidFill>
                <a:latin typeface="Cambria" panose="02040503050406030204" pitchFamily="18" charset="0"/>
              </a:rPr>
              <a:t>Governance</a:t>
            </a:r>
          </a:p>
          <a:p>
            <a:pPr>
              <a:lnSpc>
                <a:spcPct val="115000"/>
              </a:lnSpc>
              <a:spcBef>
                <a:spcPts val="1000"/>
              </a:spcBef>
              <a:defRPr/>
            </a:pPr>
            <a:endParaRPr lang="en-US" sz="1600" b="1" dirty="0">
              <a:solidFill>
                <a:srgbClr val="4F81BD"/>
              </a:solidFill>
              <a:latin typeface="Cambria" panose="02040503050406030204" pitchFamily="18" charset="0"/>
            </a:endParaRPr>
          </a:p>
          <a:p>
            <a:pPr>
              <a:lnSpc>
                <a:spcPct val="115000"/>
              </a:lnSpc>
              <a:spcBef>
                <a:spcPts val="1000"/>
              </a:spcBef>
              <a:defRPr/>
            </a:pPr>
            <a:r>
              <a:rPr lang="en-US" sz="2200" b="1" dirty="0" smtClean="0">
                <a:solidFill>
                  <a:srgbClr val="4F81BD"/>
                </a:solidFill>
                <a:latin typeface="Cambria" panose="02040503050406030204" pitchFamily="18" charset="0"/>
              </a:rPr>
              <a:t>National Info Days</a:t>
            </a:r>
          </a:p>
          <a:p>
            <a:pPr>
              <a:lnSpc>
                <a:spcPct val="115000"/>
              </a:lnSpc>
              <a:spcBef>
                <a:spcPts val="1000"/>
              </a:spcBef>
              <a:defRPr/>
            </a:pPr>
            <a:r>
              <a:rPr lang="en-US" sz="1600" b="1" dirty="0" smtClean="0">
                <a:solidFill>
                  <a:srgbClr val="1F497D">
                    <a:lumMod val="75000"/>
                  </a:srgbClr>
                </a:solidFill>
                <a:latin typeface="Cambria" panose="02040503050406030204" pitchFamily="18" charset="0"/>
              </a:rPr>
              <a:t>(check the </a:t>
            </a:r>
            <a:r>
              <a:rPr lang="en-US" sz="1600" b="1" dirty="0" smtClean="0">
                <a:solidFill>
                  <a:srgbClr val="1F497D">
                    <a:lumMod val="75000"/>
                  </a:srgbClr>
                </a:solidFill>
                <a:latin typeface="Cambria" panose="02040503050406030204" pitchFamily="18" charset="0"/>
                <a:hlinkClick r:id="rId3"/>
              </a:rPr>
              <a:t>DTP website </a:t>
            </a:r>
            <a:r>
              <a:rPr lang="en-US" sz="1600" b="1" dirty="0" smtClean="0">
                <a:solidFill>
                  <a:srgbClr val="1F497D">
                    <a:lumMod val="75000"/>
                  </a:srgbClr>
                </a:solidFill>
                <a:latin typeface="Cambria" panose="02040503050406030204" pitchFamily="18" charset="0"/>
              </a:rPr>
              <a:t>for updates!)</a:t>
            </a:r>
            <a:endParaRPr lang="en-US" sz="1600" b="1" dirty="0">
              <a:solidFill>
                <a:srgbClr val="1F497D">
                  <a:lumMod val="75000"/>
                </a:srgbClr>
              </a:solidFill>
              <a:latin typeface="Cambria" panose="02040503050406030204" pitchFamily="18" charset="0"/>
            </a:endParaRPr>
          </a:p>
        </p:txBody>
      </p:sp>
      <p:sp>
        <p:nvSpPr>
          <p:cNvPr id="7"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133619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chemeClr val="accent1">
                  <a:lumMod val="75000"/>
                </a:schemeClr>
              </a:solidFill>
              <a:latin typeface="Cambria" panose="02040503050406030204" pitchFamily="18" charset="0"/>
            </a:endParaRPr>
          </a:p>
        </p:txBody>
      </p:sp>
      <p:sp>
        <p:nvSpPr>
          <p:cNvPr id="5"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Agenda</a:t>
            </a:r>
            <a:endParaRPr lang="en-GB" sz="3000" dirty="0">
              <a:solidFill>
                <a:srgbClr val="4F81BD">
                  <a:lumMod val="75000"/>
                </a:srgbClr>
              </a:solidFill>
              <a:latin typeface="Cambria" panose="02040503050406030204" pitchFamily="18" charset="0"/>
            </a:endParaRPr>
          </a:p>
        </p:txBody>
      </p:sp>
      <p:sp>
        <p:nvSpPr>
          <p:cNvPr id="7" name="Alcím 2"/>
          <p:cNvSpPr>
            <a:spLocks noGrp="1"/>
          </p:cNvSpPr>
          <p:nvPr>
            <p:ph type="subTitle" idx="1"/>
          </p:nvPr>
        </p:nvSpPr>
        <p:spPr>
          <a:xfrm>
            <a:off x="798779" y="1988840"/>
            <a:ext cx="7445629" cy="1296144"/>
          </a:xfrm>
        </p:spPr>
        <p:txBody>
          <a:bodyPr>
            <a:noAutofit/>
          </a:bodyPr>
          <a:lstStyle/>
          <a:p>
            <a:pPr marL="457200" indent="-457200" algn="l">
              <a:buFont typeface="+mj-lt"/>
              <a:buAutoNum type="arabicPeriod"/>
            </a:pPr>
            <a:r>
              <a:rPr lang="en-US" sz="2400" dirty="0" smtClean="0">
                <a:solidFill>
                  <a:schemeClr val="tx2">
                    <a:lumMod val="75000"/>
                  </a:schemeClr>
                </a:solidFill>
                <a:latin typeface="Cambria" panose="02040503050406030204" pitchFamily="18" charset="0"/>
              </a:rPr>
              <a:t>DTP in a Nutshell</a:t>
            </a:r>
          </a:p>
          <a:p>
            <a:pPr marL="457200" indent="-457200" algn="l">
              <a:buFont typeface="+mj-lt"/>
              <a:buAutoNum type="arabicPeriod"/>
            </a:pPr>
            <a:r>
              <a:rPr lang="en-US" sz="2400" dirty="0" smtClean="0">
                <a:solidFill>
                  <a:schemeClr val="tx2">
                    <a:lumMod val="75000"/>
                  </a:schemeClr>
                </a:solidFill>
                <a:latin typeface="Cambria" panose="02040503050406030204" pitchFamily="18" charset="0"/>
              </a:rPr>
              <a:t>3</a:t>
            </a:r>
            <a:r>
              <a:rPr lang="en-US" sz="2400" baseline="30000" dirty="0" smtClean="0">
                <a:solidFill>
                  <a:schemeClr val="tx2">
                    <a:lumMod val="75000"/>
                  </a:schemeClr>
                </a:solidFill>
                <a:latin typeface="Cambria" panose="02040503050406030204" pitchFamily="18" charset="0"/>
              </a:rPr>
              <a:t>rd</a:t>
            </a:r>
            <a:r>
              <a:rPr lang="en-US" sz="2400" dirty="0" smtClean="0">
                <a:solidFill>
                  <a:schemeClr val="tx2">
                    <a:lumMod val="75000"/>
                  </a:schemeClr>
                </a:solidFill>
                <a:latin typeface="Cambria" panose="02040503050406030204" pitchFamily="18" charset="0"/>
              </a:rPr>
              <a:t> </a:t>
            </a:r>
            <a:r>
              <a:rPr lang="en-US" sz="2400" dirty="0" err="1" smtClean="0">
                <a:solidFill>
                  <a:schemeClr val="tx2">
                    <a:lumMod val="75000"/>
                  </a:schemeClr>
                </a:solidFill>
                <a:latin typeface="Cambria" panose="02040503050406030204" pitchFamily="18" charset="0"/>
              </a:rPr>
              <a:t>CfP</a:t>
            </a:r>
            <a:r>
              <a:rPr lang="en-US" sz="2400" dirty="0" smtClean="0">
                <a:solidFill>
                  <a:schemeClr val="tx2">
                    <a:lumMod val="75000"/>
                  </a:schemeClr>
                </a:solidFill>
                <a:latin typeface="Cambria" panose="02040503050406030204" pitchFamily="18" charset="0"/>
              </a:rPr>
              <a:t> main elements</a:t>
            </a:r>
          </a:p>
          <a:p>
            <a:pPr algn="l"/>
            <a:endParaRPr lang="en-US" sz="2400" dirty="0">
              <a:solidFill>
                <a:schemeClr val="tx2">
                  <a:lumMod val="75000"/>
                </a:schemeClr>
              </a:solidFill>
              <a:latin typeface="Cambria" panose="02040503050406030204" pitchFamily="18" charset="0"/>
            </a:endParaRPr>
          </a:p>
          <a:p>
            <a:pPr algn="l"/>
            <a:endParaRPr lang="en-US" sz="2400" dirty="0" smtClean="0">
              <a:solidFill>
                <a:schemeClr val="tx2">
                  <a:lumMod val="75000"/>
                </a:schemeClr>
              </a:solidFill>
              <a:latin typeface="Cambria" panose="02040503050406030204" pitchFamily="18" charset="0"/>
            </a:endParaRPr>
          </a:p>
          <a:p>
            <a:pPr algn="l"/>
            <a:endParaRPr lang="en-US" sz="2400" dirty="0" smtClean="0">
              <a:solidFill>
                <a:schemeClr val="tx2">
                  <a:lumMod val="75000"/>
                </a:schemeClr>
              </a:solidFill>
              <a:latin typeface="Cambria" panose="02040503050406030204" pitchFamily="18" charset="0"/>
            </a:endParaRPr>
          </a:p>
          <a:p>
            <a:pPr algn="l"/>
            <a:endParaRPr lang="en-US" sz="2400" dirty="0">
              <a:solidFill>
                <a:schemeClr val="tx2">
                  <a:lumMod val="75000"/>
                </a:schemeClr>
              </a:solidFill>
              <a:latin typeface="Cambria" panose="02040503050406030204" pitchFamily="18" charset="0"/>
            </a:endParaRPr>
          </a:p>
          <a:p>
            <a:pPr algn="l"/>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a:t>
            </a:r>
            <a:endParaRPr lang="en-US" sz="2000" b="1" dirty="0">
              <a:solidFill>
                <a:schemeClr val="tx2">
                  <a:lumMod val="75000"/>
                </a:schemeClr>
              </a:solidFill>
              <a:latin typeface="Cambria" panose="02040503050406030204" pitchFamily="18" charset="0"/>
            </a:endParaRPr>
          </a:p>
          <a:p>
            <a:pPr algn="l"/>
            <a:endParaRPr lang="en-US" sz="2000" b="1" dirty="0">
              <a:solidFill>
                <a:schemeClr val="tx2">
                  <a:lumMod val="75000"/>
                </a:schemeClr>
              </a:solidFill>
              <a:latin typeface="Cambria" panose="02040503050406030204" pitchFamily="18" charset="0"/>
            </a:endParaRPr>
          </a:p>
          <a:p>
            <a:pPr algn="l"/>
            <a:endParaRPr lang="en-US" sz="2000" b="1" dirty="0">
              <a:solidFill>
                <a:schemeClr val="tx2">
                  <a:lumMod val="75000"/>
                </a:schemeClr>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Tree>
    <p:extLst>
      <p:ext uri="{BB962C8B-B14F-4D97-AF65-F5344CB8AC3E}">
        <p14:creationId xmlns:p14="http://schemas.microsoft.com/office/powerpoint/2010/main" val="1814246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feld 3"/>
          <p:cNvSpPr txBox="1"/>
          <p:nvPr/>
        </p:nvSpPr>
        <p:spPr>
          <a:xfrm>
            <a:off x="539552" y="1347875"/>
            <a:ext cx="4764694" cy="769441"/>
          </a:xfrm>
          <a:prstGeom prst="rect">
            <a:avLst/>
          </a:prstGeom>
          <a:noFill/>
        </p:spPr>
        <p:txBody>
          <a:bodyPr wrap="square" rtlCol="0">
            <a:spAutoFit/>
          </a:bodyPr>
          <a:lstStyle/>
          <a:p>
            <a:r>
              <a:rPr lang="hu-HU" sz="1600" dirty="0">
                <a:solidFill>
                  <a:srgbClr val="1F497D"/>
                </a:solidFill>
              </a:rPr>
              <a:t> </a:t>
            </a:r>
            <a:endParaRPr lang="en-GB" sz="1600" dirty="0">
              <a:solidFill>
                <a:srgbClr val="1F497D"/>
              </a:solidFill>
            </a:endParaRPr>
          </a:p>
          <a:p>
            <a:r>
              <a:rPr lang="hu-HU" sz="1400" dirty="0">
                <a:solidFill>
                  <a:srgbClr val="1F497D"/>
                </a:solidFill>
              </a:rPr>
              <a:t> </a:t>
            </a:r>
            <a:endParaRPr lang="en-GB" sz="1400" dirty="0">
              <a:solidFill>
                <a:srgbClr val="1F497D"/>
              </a:solidFill>
            </a:endParaRPr>
          </a:p>
          <a:p>
            <a:r>
              <a:rPr lang="hu-HU" sz="1400" dirty="0">
                <a:solidFill>
                  <a:srgbClr val="1F497D"/>
                </a:solidFill>
              </a:rPr>
              <a:t>Joint </a:t>
            </a:r>
            <a:r>
              <a:rPr lang="hu-HU" sz="1400" dirty="0" smtClean="0">
                <a:solidFill>
                  <a:srgbClr val="1F497D"/>
                </a:solidFill>
              </a:rPr>
              <a:t>Secretariat</a:t>
            </a:r>
            <a:endParaRPr lang="en-GB" sz="1400" dirty="0">
              <a:solidFill>
                <a:srgbClr val="1F497D"/>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 y="2996952"/>
            <a:ext cx="9144000" cy="34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3"/>
          <p:cNvSpPr txBox="1"/>
          <p:nvPr/>
        </p:nvSpPr>
        <p:spPr>
          <a:xfrm>
            <a:off x="4716016" y="1996152"/>
            <a:ext cx="3816424" cy="800219"/>
          </a:xfrm>
          <a:prstGeom prst="rect">
            <a:avLst/>
          </a:prstGeom>
          <a:noFill/>
        </p:spPr>
        <p:txBody>
          <a:bodyPr wrap="square" rtlCol="0">
            <a:spAutoFit/>
          </a:bodyPr>
          <a:lstStyle/>
          <a:p>
            <a:r>
              <a:rPr lang="hu-HU" sz="1600" dirty="0">
                <a:solidFill>
                  <a:srgbClr val="1F497D"/>
                </a:solidFill>
              </a:rPr>
              <a:t> </a:t>
            </a:r>
            <a:endParaRPr lang="en-GB" sz="1600" dirty="0">
              <a:solidFill>
                <a:srgbClr val="1F497D"/>
              </a:solidFill>
            </a:endParaRPr>
          </a:p>
          <a:p>
            <a:pPr algn="r"/>
            <a:r>
              <a:rPr lang="hu-HU" sz="1400" dirty="0" smtClean="0">
                <a:solidFill>
                  <a:prstClr val="black"/>
                </a:solidFill>
                <a:hlinkClick r:id="rId5"/>
              </a:rPr>
              <a:t>www.interreg-danube.eu</a:t>
            </a:r>
            <a:endParaRPr lang="en-GB" sz="1400" dirty="0" smtClean="0">
              <a:solidFill>
                <a:prstClr val="black"/>
              </a:solidFill>
            </a:endParaRPr>
          </a:p>
          <a:p>
            <a:r>
              <a:rPr lang="hu-HU" sz="1600" dirty="0" smtClean="0">
                <a:solidFill>
                  <a:prstClr val="black"/>
                </a:solidFill>
              </a:rPr>
              <a:t> </a:t>
            </a:r>
            <a:r>
              <a:rPr lang="en-GB" sz="1600" b="1" dirty="0" smtClean="0">
                <a:solidFill>
                  <a:prstClr val="black"/>
                </a:solidFill>
              </a:rPr>
              <a:t>	</a:t>
            </a:r>
            <a:endParaRPr lang="en-GB" sz="1600" dirty="0">
              <a:solidFill>
                <a:srgbClr val="1F497D"/>
              </a:solidFill>
              <a:latin typeface="Cambria" panose="02040503050406030204" pitchFamily="18" charset="0"/>
            </a:endParaRPr>
          </a:p>
        </p:txBody>
      </p:sp>
    </p:spTree>
    <p:extLst>
      <p:ext uri="{BB962C8B-B14F-4D97-AF65-F5344CB8AC3E}">
        <p14:creationId xmlns:p14="http://schemas.microsoft.com/office/powerpoint/2010/main" val="2886659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700808"/>
            <a:ext cx="8352928" cy="4896544"/>
          </a:xfrm>
        </p:spPr>
        <p:txBody>
          <a:bodyPr>
            <a:noAutofit/>
          </a:bodyPr>
          <a:lstStyle/>
          <a:p>
            <a:pPr algn="l"/>
            <a:r>
              <a:rPr lang="en-US" sz="2000" b="1" dirty="0" smtClean="0">
                <a:solidFill>
                  <a:srgbClr val="244061"/>
                </a:solidFill>
                <a:latin typeface="Cambria"/>
                <a:ea typeface="Arial Unicode MS"/>
                <a:cs typeface="Times New Roman"/>
              </a:rPr>
              <a:t>		</a:t>
            </a:r>
            <a:endParaRPr lang="en-US" sz="1600" b="1" dirty="0" smtClean="0">
              <a:solidFill>
                <a:schemeClr val="tx2">
                  <a:lumMod val="75000"/>
                </a:schemeClr>
              </a:solidFill>
              <a:latin typeface="Cambria"/>
              <a:ea typeface="Arial Unicode MS"/>
              <a:cs typeface="Times New Roman"/>
            </a:endParaRPr>
          </a:p>
          <a:p>
            <a:r>
              <a:rPr lang="en-US" sz="2400" dirty="0" smtClean="0">
                <a:solidFill>
                  <a:schemeClr val="tx2">
                    <a:lumMod val="75000"/>
                  </a:schemeClr>
                </a:solidFill>
                <a:latin typeface="Cambria" panose="02040503050406030204" pitchFamily="18" charset="0"/>
              </a:rPr>
              <a:t>One </a:t>
            </a:r>
            <a:r>
              <a:rPr lang="en-US" sz="2400" dirty="0">
                <a:solidFill>
                  <a:schemeClr val="tx2">
                    <a:lumMod val="75000"/>
                  </a:schemeClr>
                </a:solidFill>
                <a:latin typeface="Cambria" panose="02040503050406030204" pitchFamily="18" charset="0"/>
              </a:rPr>
              <a:t>of the 107 </a:t>
            </a:r>
            <a:r>
              <a:rPr lang="en-US" sz="2400" dirty="0" err="1">
                <a:solidFill>
                  <a:schemeClr val="tx2">
                    <a:lumMod val="75000"/>
                  </a:schemeClr>
                </a:solidFill>
                <a:latin typeface="Cambria" panose="02040503050406030204" pitchFamily="18" charset="0"/>
              </a:rPr>
              <a:t>Interreg</a:t>
            </a:r>
            <a:r>
              <a:rPr lang="en-US" sz="2400" dirty="0">
                <a:solidFill>
                  <a:schemeClr val="tx2">
                    <a:lumMod val="75000"/>
                  </a:schemeClr>
                </a:solidFill>
                <a:latin typeface="Cambria" panose="02040503050406030204" pitchFamily="18" charset="0"/>
              </a:rPr>
              <a:t> </a:t>
            </a:r>
            <a:r>
              <a:rPr lang="en-US" sz="2400" dirty="0" err="1" smtClean="0">
                <a:solidFill>
                  <a:schemeClr val="tx2">
                    <a:lumMod val="75000"/>
                  </a:schemeClr>
                </a:solidFill>
                <a:latin typeface="Cambria" panose="02040503050406030204" pitchFamily="18" charset="0"/>
              </a:rPr>
              <a:t>Programmes</a:t>
            </a:r>
            <a:r>
              <a:rPr lang="en-US" sz="2400" dirty="0" smtClean="0">
                <a:solidFill>
                  <a:schemeClr val="tx2">
                    <a:lumMod val="75000"/>
                  </a:schemeClr>
                </a:solidFill>
                <a:latin typeface="Cambria" panose="02040503050406030204" pitchFamily="18" charset="0"/>
              </a:rPr>
              <a:t> 2014-2020</a:t>
            </a:r>
          </a:p>
          <a:p>
            <a:r>
              <a:rPr lang="en-US" sz="2400" u="sng" dirty="0" smtClean="0">
                <a:solidFill>
                  <a:schemeClr val="tx2">
                    <a:lumMod val="75000"/>
                  </a:schemeClr>
                </a:solidFill>
                <a:latin typeface="Cambria" panose="02040503050406030204" pitchFamily="18" charset="0"/>
              </a:rPr>
              <a:t>transnational, </a:t>
            </a:r>
            <a:r>
              <a:rPr lang="en-US" sz="2400" dirty="0" smtClean="0">
                <a:solidFill>
                  <a:schemeClr val="tx2">
                    <a:lumMod val="75000"/>
                  </a:schemeClr>
                </a:solidFill>
                <a:latin typeface="Cambria" panose="02040503050406030204" pitchFamily="18" charset="0"/>
              </a:rPr>
              <a:t>cross-border, interregional</a:t>
            </a:r>
            <a:endParaRPr lang="en-US" sz="2400" dirty="0">
              <a:solidFill>
                <a:schemeClr val="tx2">
                  <a:lumMod val="75000"/>
                </a:schemeClr>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What is DTP?</a:t>
            </a:r>
            <a:endParaRPr lang="en-GB" sz="3000" dirty="0">
              <a:solidFill>
                <a:srgbClr val="4F81BD">
                  <a:lumMod val="75000"/>
                </a:srgbClr>
              </a:solidFill>
              <a:latin typeface="Cambria" panose="02040503050406030204" pitchFamily="18" charset="0"/>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932221"/>
            <a:ext cx="5536665" cy="151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25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827584" y="2564904"/>
            <a:ext cx="7920880" cy="2592288"/>
          </a:xfrm>
        </p:spPr>
        <p:txBody>
          <a:bodyPr>
            <a:noAutofit/>
          </a:bodyPr>
          <a:lstStyle/>
          <a:p>
            <a:pPr algn="just">
              <a:lnSpc>
                <a:spcPct val="120000"/>
              </a:lnSpc>
            </a:pPr>
            <a:r>
              <a:rPr lang="en-US" sz="2600" dirty="0" smtClean="0">
                <a:solidFill>
                  <a:schemeClr val="tx2">
                    <a:lumMod val="75000"/>
                  </a:schemeClr>
                </a:solidFill>
                <a:latin typeface="Cambria" panose="02040503050406030204" pitchFamily="18" charset="0"/>
              </a:rPr>
              <a:t>DTP </a:t>
            </a:r>
            <a:r>
              <a:rPr lang="vi-VN" sz="2600" dirty="0">
                <a:solidFill>
                  <a:schemeClr val="tx2">
                    <a:lumMod val="75000"/>
                  </a:schemeClr>
                </a:solidFill>
                <a:latin typeface="Cambria" panose="02040503050406030204" pitchFamily="18" charset="0"/>
              </a:rPr>
              <a:t>2014-2020 </a:t>
            </a:r>
            <a:r>
              <a:rPr lang="en-US" sz="2600" dirty="0">
                <a:solidFill>
                  <a:schemeClr val="tx2">
                    <a:lumMod val="75000"/>
                  </a:schemeClr>
                </a:solidFill>
                <a:latin typeface="Cambria" panose="02040503050406030204" pitchFamily="18" charset="0"/>
              </a:rPr>
              <a:t>finances projects implemented by large transnational consortia aiming at improving the public policies and institutional cooperation in the Danube region</a:t>
            </a:r>
            <a:r>
              <a:rPr lang="en-US" sz="2600" dirty="0" smtClean="0">
                <a:solidFill>
                  <a:schemeClr val="tx2">
                    <a:lumMod val="75000"/>
                  </a:schemeClr>
                </a:solidFill>
                <a:latin typeface="Cambria" panose="02040503050406030204" pitchFamily="18" charset="0"/>
              </a:rPr>
              <a:t>.</a:t>
            </a:r>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DTP mission</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4275944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772816"/>
            <a:ext cx="8352928" cy="4824536"/>
          </a:xfrm>
        </p:spPr>
        <p:txBody>
          <a:bodyPr>
            <a:noAutofit/>
          </a:bodyPr>
          <a:lstStyle/>
          <a:p>
            <a:pPr algn="l"/>
            <a:r>
              <a:rPr lang="en-US" sz="2400" b="1" dirty="0" smtClean="0">
                <a:solidFill>
                  <a:srgbClr val="244061"/>
                </a:solidFill>
                <a:latin typeface="Cambria"/>
                <a:ea typeface="Arial Unicode MS"/>
                <a:cs typeface="Times New Roman"/>
              </a:rPr>
              <a:t>DTP is </a:t>
            </a:r>
            <a:r>
              <a:rPr lang="en-US" sz="2400" b="1" dirty="0" smtClean="0">
                <a:solidFill>
                  <a:srgbClr val="FF0000"/>
                </a:solidFill>
                <a:latin typeface="Cambria" panose="02040503050406030204" pitchFamily="18" charset="0"/>
              </a:rPr>
              <a:t>NOT:</a:t>
            </a:r>
          </a:p>
          <a:p>
            <a:pPr algn="l"/>
            <a:endParaRPr lang="en-US" sz="1600" b="1" dirty="0" smtClean="0">
              <a:solidFill>
                <a:srgbClr val="FF0000"/>
              </a:solidFill>
              <a:latin typeface="Cambria" panose="02040503050406030204" pitchFamily="18" charset="0"/>
            </a:endParaRPr>
          </a:p>
          <a:p>
            <a:pPr marL="342900" indent="-342900" algn="l">
              <a:buFont typeface="Wingdings" panose="05000000000000000000" pitchFamily="2" charset="2"/>
              <a:buChar char="Ø"/>
            </a:pPr>
            <a:r>
              <a:rPr lang="en-US" sz="2400" dirty="0">
                <a:solidFill>
                  <a:schemeClr val="tx2">
                    <a:lumMod val="75000"/>
                  </a:schemeClr>
                </a:solidFill>
                <a:latin typeface="Cambria" panose="02040503050406030204" pitchFamily="18" charset="0"/>
              </a:rPr>
              <a:t>T</a:t>
            </a:r>
            <a:r>
              <a:rPr lang="en-US" sz="2400" dirty="0" smtClean="0">
                <a:solidFill>
                  <a:schemeClr val="tx2">
                    <a:lumMod val="75000"/>
                  </a:schemeClr>
                </a:solidFill>
                <a:latin typeface="Cambria" panose="02040503050406030204" pitchFamily="18" charset="0"/>
              </a:rPr>
              <a:t>he </a:t>
            </a:r>
            <a:r>
              <a:rPr lang="en-US" sz="2400" dirty="0">
                <a:solidFill>
                  <a:schemeClr val="tx2">
                    <a:lumMod val="75000"/>
                  </a:schemeClr>
                </a:solidFill>
                <a:latin typeface="Cambria" panose="02040503050406030204" pitchFamily="18" charset="0"/>
              </a:rPr>
              <a:t>Danube Strategy </a:t>
            </a:r>
            <a:r>
              <a:rPr lang="en-US" sz="2400" dirty="0" smtClean="0">
                <a:solidFill>
                  <a:schemeClr val="tx2">
                    <a:lumMod val="75000"/>
                  </a:schemeClr>
                </a:solidFill>
                <a:latin typeface="Cambria" panose="02040503050406030204" pitchFamily="18" charset="0"/>
              </a:rPr>
              <a:t>Programme!</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rPr>
              <a:t>EU Strategy for the Danube Region!</a:t>
            </a:r>
          </a:p>
          <a:p>
            <a:pPr marL="342900" indent="-342900" algn="l">
              <a:buFont typeface="Wingdings" panose="05000000000000000000" pitchFamily="2" charset="2"/>
              <a:buChar char="Ø"/>
            </a:pPr>
            <a:r>
              <a:rPr lang="en-US" sz="2400" dirty="0">
                <a:solidFill>
                  <a:schemeClr val="tx2">
                    <a:lumMod val="75000"/>
                  </a:schemeClr>
                </a:solidFill>
                <a:latin typeface="Cambria" panose="02040503050406030204" pitchFamily="18" charset="0"/>
              </a:rPr>
              <a:t>T</a:t>
            </a:r>
            <a:r>
              <a:rPr lang="en-US" sz="2400" dirty="0" smtClean="0">
                <a:solidFill>
                  <a:schemeClr val="tx2">
                    <a:lumMod val="75000"/>
                  </a:schemeClr>
                </a:solidFill>
                <a:latin typeface="Cambria" panose="02040503050406030204" pitchFamily="18" charset="0"/>
              </a:rPr>
              <a:t>he </a:t>
            </a:r>
            <a:r>
              <a:rPr lang="en-US" sz="2400" dirty="0">
                <a:solidFill>
                  <a:schemeClr val="tx2">
                    <a:lumMod val="75000"/>
                  </a:schemeClr>
                </a:solidFill>
                <a:latin typeface="Cambria" panose="02040503050406030204" pitchFamily="18" charset="0"/>
              </a:rPr>
              <a:t>only financing instrument for </a:t>
            </a:r>
            <a:r>
              <a:rPr lang="en-US" sz="2400" dirty="0" smtClean="0">
                <a:solidFill>
                  <a:schemeClr val="tx2">
                    <a:lumMod val="75000"/>
                  </a:schemeClr>
                </a:solidFill>
                <a:latin typeface="Cambria" panose="02040503050406030204" pitchFamily="18" charset="0"/>
              </a:rPr>
              <a:t>EUSDR!</a:t>
            </a:r>
          </a:p>
          <a:p>
            <a:pPr marL="342900" indent="-342900" algn="l">
              <a:buFont typeface="Wingdings" panose="05000000000000000000" pitchFamily="2" charset="2"/>
              <a:buChar char="Ø"/>
            </a:pPr>
            <a:r>
              <a:rPr lang="en-US" sz="2400" dirty="0">
                <a:solidFill>
                  <a:schemeClr val="tx2">
                    <a:lumMod val="75000"/>
                  </a:schemeClr>
                </a:solidFill>
                <a:latin typeface="Cambria" panose="02040503050406030204" pitchFamily="18" charset="0"/>
              </a:rPr>
              <a:t>A</a:t>
            </a:r>
            <a:r>
              <a:rPr lang="en-US" sz="2400" dirty="0" smtClean="0">
                <a:solidFill>
                  <a:schemeClr val="tx2">
                    <a:lumMod val="75000"/>
                  </a:schemeClr>
                </a:solidFill>
                <a:latin typeface="Cambria" panose="02040503050406030204" pitchFamily="18" charset="0"/>
              </a:rPr>
              <a:t> Programme addressing Danube </a:t>
            </a:r>
            <a:r>
              <a:rPr lang="en-US" sz="2400" dirty="0">
                <a:solidFill>
                  <a:schemeClr val="tx2">
                    <a:lumMod val="75000"/>
                  </a:schemeClr>
                </a:solidFill>
                <a:latin typeface="Cambria" panose="02040503050406030204" pitchFamily="18" charset="0"/>
              </a:rPr>
              <a:t>riparian </a:t>
            </a:r>
            <a:r>
              <a:rPr lang="en-US" sz="2400" dirty="0" smtClean="0">
                <a:solidFill>
                  <a:schemeClr val="tx2">
                    <a:lumMod val="75000"/>
                  </a:schemeClr>
                </a:solidFill>
                <a:latin typeface="Cambria" panose="02040503050406030204" pitchFamily="18" charset="0"/>
              </a:rPr>
              <a:t>areas only!</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Programme for big infrastructure!</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research Programme!</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Programme aiming at </a:t>
            </a:r>
            <a:r>
              <a:rPr lang="en-US" sz="2400" u="sng" dirty="0" smtClean="0">
                <a:solidFill>
                  <a:schemeClr val="tx2">
                    <a:lumMod val="75000"/>
                  </a:schemeClr>
                </a:solidFill>
                <a:latin typeface="Cambria" panose="02040503050406030204" pitchFamily="18" charset="0"/>
                <a:ea typeface="Arial Unicode MS"/>
                <a:cs typeface="Times New Roman"/>
              </a:rPr>
              <a:t>mere</a:t>
            </a:r>
            <a:r>
              <a:rPr lang="en-US" sz="2400" dirty="0" smtClean="0">
                <a:solidFill>
                  <a:schemeClr val="tx2">
                    <a:lumMod val="75000"/>
                  </a:schemeClr>
                </a:solidFill>
                <a:latin typeface="Cambria" panose="02040503050406030204" pitchFamily="18" charset="0"/>
                <a:ea typeface="Arial Unicode MS"/>
                <a:cs typeface="Times New Roman"/>
              </a:rPr>
              <a:t> networking! </a:t>
            </a:r>
            <a:endParaRPr lang="en-US" sz="2400" dirty="0" smtClean="0">
              <a:solidFill>
                <a:schemeClr val="tx2">
                  <a:lumMod val="75000"/>
                </a:schemeClr>
              </a:solidFill>
              <a:latin typeface="Cambria" panose="02040503050406030204" pitchFamily="18" charset="0"/>
              <a:ea typeface="Arial Unicode MS"/>
              <a:cs typeface="Times New Roman"/>
            </a:endParaRP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Programme for funding initiatives which could be better funded by other instruments</a:t>
            </a:r>
            <a:endParaRPr lang="en-US" sz="2400"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What DTP is NOT!</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700564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988840"/>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DTP Priority Areas and S.O.s</a:t>
            </a:r>
            <a:endParaRPr lang="en-GB" sz="3000" dirty="0">
              <a:solidFill>
                <a:srgbClr val="4F81BD">
                  <a:lumMod val="75000"/>
                </a:srgbClr>
              </a:solidFill>
              <a:latin typeface="Cambria" panose="02040503050406030204" pitchFamily="18" charset="0"/>
            </a:endParaRPr>
          </a:p>
        </p:txBody>
      </p:sp>
      <p:sp>
        <p:nvSpPr>
          <p:cNvPr id="9" name="Oval 8"/>
          <p:cNvSpPr/>
          <p:nvPr/>
        </p:nvSpPr>
        <p:spPr>
          <a:xfrm>
            <a:off x="717383" y="1427076"/>
            <a:ext cx="1368152" cy="136815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93" y="1674306"/>
            <a:ext cx="833252" cy="873691"/>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685582608"/>
              </p:ext>
            </p:extLst>
          </p:nvPr>
        </p:nvGraphicFramePr>
        <p:xfrm>
          <a:off x="299864" y="2939245"/>
          <a:ext cx="1967880" cy="3277845"/>
        </p:xfrm>
        <a:graphic>
          <a:graphicData uri="http://schemas.openxmlformats.org/drawingml/2006/table">
            <a:tbl>
              <a:tblPr firstRow="1" bandRow="1">
                <a:tableStyleId>{5C22544A-7EE6-4342-B048-85BDC9FD1C3A}</a:tableStyleId>
              </a:tblPr>
              <a:tblGrid>
                <a:gridCol w="1967880">
                  <a:extLst>
                    <a:ext uri="{9D8B030D-6E8A-4147-A177-3AD203B41FA5}">
                      <a16:colId xmlns:a16="http://schemas.microsoft.com/office/drawing/2014/main" xmlns="" val="20000"/>
                    </a:ext>
                  </a:extLst>
                </a:gridCol>
              </a:tblGrid>
              <a:tr h="1872099">
                <a:tc>
                  <a:txBody>
                    <a:bodyPr/>
                    <a:lstStyle/>
                    <a:p>
                      <a:pPr algn="ctr"/>
                      <a:r>
                        <a:rPr lang="en-GB" sz="1600" dirty="0">
                          <a:solidFill>
                            <a:srgbClr val="FFC000"/>
                          </a:solidFill>
                          <a:latin typeface="Cambria" panose="02040503050406030204" pitchFamily="18" charset="0"/>
                        </a:rPr>
                        <a:t>Innovative and socially responsible </a:t>
                      </a:r>
                      <a:r>
                        <a:rPr lang="en-GB" sz="1600" dirty="0" smtClean="0">
                          <a:solidFill>
                            <a:srgbClr val="FFC000"/>
                          </a:solidFill>
                          <a:latin typeface="Cambria" panose="02040503050406030204" pitchFamily="18" charset="0"/>
                        </a:rPr>
                        <a:t>Danube</a:t>
                      </a:r>
                      <a:r>
                        <a:rPr lang="en-GB" sz="1600" baseline="0" dirty="0" smtClean="0">
                          <a:solidFill>
                            <a:srgbClr val="FFC000"/>
                          </a:solidFill>
                          <a:latin typeface="Cambria" panose="02040503050406030204" pitchFamily="18" charset="0"/>
                        </a:rPr>
                        <a:t> Region</a:t>
                      </a:r>
                    </a:p>
                    <a:p>
                      <a:pPr algn="l"/>
                      <a:endParaRPr lang="en-US" sz="1400" b="0" baseline="0" dirty="0" smtClean="0">
                        <a:solidFill>
                          <a:schemeClr val="tx2">
                            <a:lumMod val="75000"/>
                          </a:schemeClr>
                        </a:solidFill>
                        <a:latin typeface="Cambria" panose="02040503050406030204" pitchFamily="18" charset="0"/>
                      </a:endParaRPr>
                    </a:p>
                    <a:p>
                      <a:pPr algn="l"/>
                      <a:r>
                        <a:rPr lang="en-US" sz="1400" b="0" baseline="0" dirty="0" smtClean="0">
                          <a:solidFill>
                            <a:schemeClr val="tx2">
                              <a:lumMod val="75000"/>
                            </a:schemeClr>
                          </a:solidFill>
                          <a:latin typeface="Cambria" panose="02040503050406030204" pitchFamily="18" charset="0"/>
                        </a:rPr>
                        <a:t>1.1: Improve framework conditions for innovation</a:t>
                      </a:r>
                    </a:p>
                    <a:p>
                      <a:pPr algn="l"/>
                      <a:r>
                        <a:rPr lang="en-US" sz="1400" b="0" baseline="0" dirty="0" smtClean="0">
                          <a:solidFill>
                            <a:schemeClr val="tx2">
                              <a:lumMod val="75000"/>
                            </a:schemeClr>
                          </a:solidFill>
                          <a:latin typeface="Cambria" panose="02040503050406030204" pitchFamily="18" charset="0"/>
                        </a:rPr>
                        <a:t>1.2: Increase competences for business and social innovation</a:t>
                      </a:r>
                      <a:endParaRPr lang="en-GB" sz="1400" b="0" dirty="0">
                        <a:solidFill>
                          <a:schemeClr val="tx2">
                            <a:lumMod val="75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504165">
                <a:tc>
                  <a:txBody>
                    <a:bodyPr/>
                    <a:lstStyle/>
                    <a:p>
                      <a:pPr algn="l"/>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609575"/>
            <a:ext cx="996320" cy="1026379"/>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735125740"/>
              </p:ext>
            </p:extLst>
          </p:nvPr>
        </p:nvGraphicFramePr>
        <p:xfrm>
          <a:off x="2267744" y="2939244"/>
          <a:ext cx="2304256" cy="4510519"/>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20000"/>
                    </a:ext>
                  </a:extLst>
                </a:gridCol>
              </a:tblGrid>
              <a:tr h="3248717">
                <a:tc>
                  <a:txBody>
                    <a:bodyPr/>
                    <a:lstStyle/>
                    <a:p>
                      <a:pPr algn="ctr"/>
                      <a:r>
                        <a:rPr lang="en-GB" sz="1600" dirty="0">
                          <a:solidFill>
                            <a:srgbClr val="92D050"/>
                          </a:solidFill>
                          <a:latin typeface="Cambria" panose="02040503050406030204" pitchFamily="18" charset="0"/>
                        </a:rPr>
                        <a:t>Environment and culture responsible </a:t>
                      </a:r>
                      <a:r>
                        <a:rPr lang="en-GB" sz="1600" dirty="0" smtClean="0">
                          <a:solidFill>
                            <a:srgbClr val="92D050"/>
                          </a:solidFill>
                          <a:latin typeface="Cambria" panose="02040503050406030204" pitchFamily="18" charset="0"/>
                        </a:rPr>
                        <a:t>Danube</a:t>
                      </a:r>
                      <a:r>
                        <a:rPr lang="en-GB" sz="1600" baseline="0" dirty="0" smtClean="0">
                          <a:solidFill>
                            <a:srgbClr val="92D050"/>
                          </a:solidFill>
                          <a:latin typeface="Cambria" panose="02040503050406030204" pitchFamily="18" charset="0"/>
                        </a:rPr>
                        <a:t> Region</a:t>
                      </a:r>
                    </a:p>
                    <a:p>
                      <a:pPr algn="ctr"/>
                      <a:endParaRPr lang="en-US" sz="1600" baseline="0" dirty="0" smtClean="0">
                        <a:solidFill>
                          <a:srgbClr val="92D050"/>
                        </a:solidFill>
                        <a:latin typeface="Cambria" panose="02040503050406030204" pitchFamily="18" charset="0"/>
                      </a:endParaRPr>
                    </a:p>
                    <a:p>
                      <a:pPr algn="l"/>
                      <a:r>
                        <a:rPr lang="en-US" sz="1400" b="0" baseline="0" dirty="0" smtClean="0">
                          <a:solidFill>
                            <a:schemeClr val="tx2">
                              <a:lumMod val="75000"/>
                            </a:schemeClr>
                          </a:solidFill>
                          <a:latin typeface="Cambria" panose="02040503050406030204" pitchFamily="18" charset="0"/>
                        </a:rPr>
                        <a:t>2.1: Strengthen transnational water management and flood risk prevention</a:t>
                      </a:r>
                    </a:p>
                    <a:p>
                      <a:pPr algn="l"/>
                      <a:r>
                        <a:rPr lang="en-US" sz="1400" b="0" baseline="0" dirty="0" smtClean="0">
                          <a:solidFill>
                            <a:schemeClr val="tx2">
                              <a:lumMod val="75000"/>
                            </a:schemeClr>
                          </a:solidFill>
                          <a:latin typeface="Cambria" panose="02040503050406030204" pitchFamily="18" charset="0"/>
                        </a:rPr>
                        <a:t>2.2: Foster sustainable use of natural and cultural heritage and resources</a:t>
                      </a:r>
                    </a:p>
                    <a:p>
                      <a:pPr algn="l"/>
                      <a:r>
                        <a:rPr lang="en-US" sz="1400" b="0" baseline="0" dirty="0" smtClean="0">
                          <a:solidFill>
                            <a:schemeClr val="tx2">
                              <a:lumMod val="75000"/>
                            </a:schemeClr>
                          </a:solidFill>
                          <a:latin typeface="Cambria" panose="02040503050406030204" pitchFamily="18" charset="0"/>
                        </a:rPr>
                        <a:t>2.3: Foster the restoration and management of ecological corridors </a:t>
                      </a:r>
                    </a:p>
                    <a:p>
                      <a:pPr algn="l"/>
                      <a:r>
                        <a:rPr lang="en-US" sz="1400" b="0" baseline="0" dirty="0" smtClean="0">
                          <a:solidFill>
                            <a:schemeClr val="tx2">
                              <a:lumMod val="75000"/>
                            </a:schemeClr>
                          </a:solidFill>
                          <a:latin typeface="Cambria" panose="02040503050406030204" pitchFamily="18" charset="0"/>
                        </a:rPr>
                        <a:t>2.4: Improve preparedness for environmental risk management</a:t>
                      </a:r>
                      <a:endParaRPr lang="en-GB" sz="1400" b="0" dirty="0">
                        <a:solidFill>
                          <a:schemeClr val="tx2">
                            <a:lumMod val="75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670039">
                <a:tc>
                  <a:txBody>
                    <a:bodyPr/>
                    <a:lstStyle/>
                    <a:p>
                      <a:pPr algn="l"/>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sp>
        <p:nvSpPr>
          <p:cNvPr id="14" name="Oval 13"/>
          <p:cNvSpPr/>
          <p:nvPr/>
        </p:nvSpPr>
        <p:spPr>
          <a:xfrm>
            <a:off x="2729900" y="1438688"/>
            <a:ext cx="1368152" cy="136815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438480090"/>
              </p:ext>
            </p:extLst>
          </p:nvPr>
        </p:nvGraphicFramePr>
        <p:xfrm>
          <a:off x="4644008" y="2939243"/>
          <a:ext cx="2111896" cy="3078480"/>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09333">
                <a:tc>
                  <a:txBody>
                    <a:bodyPr/>
                    <a:lstStyle/>
                    <a:p>
                      <a:pPr algn="ctr"/>
                      <a:r>
                        <a:rPr lang="en-GB" sz="1600" dirty="0">
                          <a:solidFill>
                            <a:schemeClr val="tx1">
                              <a:lumMod val="50000"/>
                              <a:lumOff val="50000"/>
                            </a:schemeClr>
                          </a:solidFill>
                          <a:latin typeface="Cambria" panose="02040503050406030204" pitchFamily="18" charset="0"/>
                        </a:rPr>
                        <a:t>Better connected</a:t>
                      </a:r>
                      <a:r>
                        <a:rPr lang="en-GB" sz="1600" baseline="0" dirty="0">
                          <a:solidFill>
                            <a:schemeClr val="tx1">
                              <a:lumMod val="50000"/>
                              <a:lumOff val="50000"/>
                            </a:schemeClr>
                          </a:solidFill>
                          <a:latin typeface="Cambria" panose="02040503050406030204" pitchFamily="18" charset="0"/>
                        </a:rPr>
                        <a:t> and energy </a:t>
                      </a:r>
                      <a:r>
                        <a:rPr lang="en-GB" sz="1600" dirty="0">
                          <a:solidFill>
                            <a:schemeClr val="tx1">
                              <a:lumMod val="50000"/>
                              <a:lumOff val="50000"/>
                            </a:schemeClr>
                          </a:solidFill>
                          <a:latin typeface="Cambria" panose="02040503050406030204" pitchFamily="18" charset="0"/>
                        </a:rPr>
                        <a:t>responsible </a:t>
                      </a:r>
                      <a:r>
                        <a:rPr lang="en-GB" sz="1600" dirty="0" smtClean="0">
                          <a:solidFill>
                            <a:schemeClr val="tx1">
                              <a:lumMod val="50000"/>
                              <a:lumOff val="50000"/>
                            </a:schemeClr>
                          </a:solidFill>
                          <a:latin typeface="Cambria" panose="02040503050406030204" pitchFamily="18" charset="0"/>
                        </a:rPr>
                        <a:t>Danube</a:t>
                      </a:r>
                      <a:r>
                        <a:rPr lang="en-GB" sz="1600" baseline="0" dirty="0" smtClean="0">
                          <a:solidFill>
                            <a:schemeClr val="tx1">
                              <a:lumMod val="50000"/>
                              <a:lumOff val="50000"/>
                            </a:schemeClr>
                          </a:solidFill>
                          <a:latin typeface="Cambria" panose="02040503050406030204" pitchFamily="18" charset="0"/>
                        </a:rPr>
                        <a:t> Region</a:t>
                      </a:r>
                      <a:endParaRPr lang="en-GB" sz="1600" dirty="0">
                        <a:solidFill>
                          <a:schemeClr val="tx1">
                            <a:lumMod val="50000"/>
                            <a:lumOff val="50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r>
                        <a:rPr lang="en-US" sz="1400" b="0" kern="1200" dirty="0" smtClean="0">
                          <a:solidFill>
                            <a:schemeClr val="tx2">
                              <a:lumMod val="75000"/>
                            </a:schemeClr>
                          </a:solidFill>
                          <a:latin typeface="Cambria" panose="02040503050406030204" pitchFamily="18" charset="0"/>
                          <a:ea typeface="+mn-ea"/>
                          <a:cs typeface="+mn-cs"/>
                        </a:rPr>
                        <a:t>3.1: Support environmentally-friendly and</a:t>
                      </a:r>
                      <a:r>
                        <a:rPr lang="en-US" sz="1400" b="0" kern="1200" baseline="0" dirty="0" smtClean="0">
                          <a:solidFill>
                            <a:schemeClr val="tx2">
                              <a:lumMod val="75000"/>
                            </a:schemeClr>
                          </a:solidFill>
                          <a:latin typeface="Cambria" panose="02040503050406030204" pitchFamily="18" charset="0"/>
                          <a:ea typeface="+mn-ea"/>
                          <a:cs typeface="+mn-cs"/>
                        </a:rPr>
                        <a:t> safe transport systems and balanced accessibility of urban and rural areas</a:t>
                      </a:r>
                    </a:p>
                    <a:p>
                      <a:r>
                        <a:rPr lang="en-US" sz="1400" b="0" kern="1200" baseline="0" dirty="0" smtClean="0">
                          <a:solidFill>
                            <a:schemeClr val="tx2">
                              <a:lumMod val="75000"/>
                            </a:schemeClr>
                          </a:solidFill>
                          <a:latin typeface="Cambria" panose="02040503050406030204" pitchFamily="18" charset="0"/>
                          <a:ea typeface="+mn-ea"/>
                          <a:cs typeface="+mn-cs"/>
                        </a:rPr>
                        <a:t>3.2: Improve energy security and energy efficiency</a:t>
                      </a:r>
                      <a:endParaRPr lang="en-GB" sz="1400" b="0"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0193" y="1513271"/>
            <a:ext cx="398147" cy="1123459"/>
          </a:xfrm>
          <a:prstGeom prst="rect">
            <a:avLst/>
          </a:prstGeom>
        </p:spPr>
      </p:pic>
      <p:sp>
        <p:nvSpPr>
          <p:cNvPr id="17" name="Oval 16"/>
          <p:cNvSpPr/>
          <p:nvPr/>
        </p:nvSpPr>
        <p:spPr>
          <a:xfrm>
            <a:off x="4975190" y="1427075"/>
            <a:ext cx="1368152" cy="136815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656565190"/>
              </p:ext>
            </p:extLst>
          </p:nvPr>
        </p:nvGraphicFramePr>
        <p:xfrm>
          <a:off x="6660232" y="2939244"/>
          <a:ext cx="2111896" cy="3291448"/>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92088">
                <a:tc>
                  <a:txBody>
                    <a:bodyPr/>
                    <a:lstStyle/>
                    <a:p>
                      <a:pPr algn="ctr"/>
                      <a:r>
                        <a:rPr lang="en-GB" sz="1600" dirty="0" smtClean="0">
                          <a:solidFill>
                            <a:schemeClr val="accent1">
                              <a:lumMod val="75000"/>
                            </a:schemeClr>
                          </a:solidFill>
                          <a:latin typeface="Cambria" panose="02040503050406030204" pitchFamily="18" charset="0"/>
                        </a:rPr>
                        <a:t>Well </a:t>
                      </a:r>
                      <a:r>
                        <a:rPr lang="en-GB" sz="1600" dirty="0">
                          <a:solidFill>
                            <a:schemeClr val="accent1">
                              <a:lumMod val="75000"/>
                            </a:schemeClr>
                          </a:solidFill>
                          <a:latin typeface="Cambria" panose="02040503050406030204" pitchFamily="18" charset="0"/>
                        </a:rPr>
                        <a:t>governed </a:t>
                      </a:r>
                      <a:r>
                        <a:rPr lang="en-GB" sz="1600" dirty="0" smtClean="0">
                          <a:solidFill>
                            <a:schemeClr val="accent1">
                              <a:lumMod val="75000"/>
                            </a:schemeClr>
                          </a:solidFill>
                          <a:latin typeface="Cambria" panose="02040503050406030204" pitchFamily="18" charset="0"/>
                        </a:rPr>
                        <a:t>Danube</a:t>
                      </a:r>
                      <a:r>
                        <a:rPr lang="en-GB" sz="1600" baseline="0" dirty="0" smtClean="0">
                          <a:solidFill>
                            <a:schemeClr val="accent1">
                              <a:lumMod val="75000"/>
                            </a:schemeClr>
                          </a:solidFill>
                          <a:latin typeface="Cambria" panose="02040503050406030204" pitchFamily="18" charset="0"/>
                        </a:rPr>
                        <a:t> Region</a:t>
                      </a:r>
                      <a:endParaRPr lang="en-GB" sz="1600" dirty="0">
                        <a:solidFill>
                          <a:schemeClr val="accent1">
                            <a:lumMod val="75000"/>
                          </a:schemeClr>
                        </a:solidFill>
                        <a:latin typeface="Cambria" panose="02040503050406030204" pitchFamily="18" charset="0"/>
                      </a:endParaRPr>
                    </a:p>
                    <a:p>
                      <a:pPr algn="l"/>
                      <a:endParaRPr lang="en-US" sz="1400" b="0" dirty="0" smtClean="0">
                        <a:solidFill>
                          <a:schemeClr val="tx2">
                            <a:lumMod val="75000"/>
                          </a:schemeClr>
                        </a:solidFill>
                        <a:latin typeface="Cambria" panose="02040503050406030204" pitchFamily="18" charset="0"/>
                      </a:endParaRPr>
                    </a:p>
                    <a:p>
                      <a:pPr algn="l"/>
                      <a:endParaRPr lang="en-US" sz="1400" b="0" dirty="0" smtClean="0">
                        <a:solidFill>
                          <a:schemeClr val="tx2">
                            <a:lumMod val="75000"/>
                          </a:schemeClr>
                        </a:solidFill>
                        <a:latin typeface="Cambria" panose="02040503050406030204" pitchFamily="18" charset="0"/>
                      </a:endParaRPr>
                    </a:p>
                    <a:p>
                      <a:pPr algn="l"/>
                      <a:r>
                        <a:rPr lang="en-US" sz="1400" b="0" dirty="0" smtClean="0">
                          <a:solidFill>
                            <a:schemeClr val="tx2">
                              <a:lumMod val="75000"/>
                            </a:schemeClr>
                          </a:solidFill>
                          <a:latin typeface="Cambria" panose="02040503050406030204" pitchFamily="18" charset="0"/>
                        </a:rPr>
                        <a:t>4.1:Improve</a:t>
                      </a:r>
                      <a:r>
                        <a:rPr lang="en-US" sz="1400" b="0" baseline="0" dirty="0" smtClean="0">
                          <a:solidFill>
                            <a:schemeClr val="tx2">
                              <a:lumMod val="75000"/>
                            </a:schemeClr>
                          </a:solidFill>
                          <a:latin typeface="Cambria" panose="02040503050406030204" pitchFamily="18" charset="0"/>
                        </a:rPr>
                        <a:t> institutional capacities to tackle major societal challenges</a:t>
                      </a:r>
                      <a:endParaRPr lang="en-US" sz="1400" b="0" i="1" baseline="0" dirty="0" smtClean="0">
                        <a:solidFill>
                          <a:schemeClr val="tx2">
                            <a:lumMod val="75000"/>
                          </a:schemeClr>
                        </a:solidFill>
                        <a:latin typeface="Cambria" panose="02040503050406030204" pitchFamily="18" charset="0"/>
                      </a:endParaRPr>
                    </a:p>
                    <a:p>
                      <a:pPr algn="l"/>
                      <a:r>
                        <a:rPr lang="en-US" sz="1400" b="0" i="1" baseline="0" dirty="0" smtClean="0">
                          <a:solidFill>
                            <a:schemeClr val="tx2">
                              <a:lumMod val="75000"/>
                            </a:schemeClr>
                          </a:solidFill>
                          <a:latin typeface="Cambria" panose="02040503050406030204" pitchFamily="18" charset="0"/>
                        </a:rPr>
                        <a:t>4.2: Support the governance and implementation of the EUSDR</a:t>
                      </a:r>
                      <a:endParaRPr lang="en-GB" sz="1400" b="0" i="1" dirty="0">
                        <a:solidFill>
                          <a:schemeClr val="tx2">
                            <a:lumMod val="75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9844" y="1513271"/>
            <a:ext cx="986835" cy="1034726"/>
          </a:xfrm>
          <a:prstGeom prst="rect">
            <a:avLst/>
          </a:prstGeom>
        </p:spPr>
      </p:pic>
      <p:sp>
        <p:nvSpPr>
          <p:cNvPr id="20" name="Oval 19"/>
          <p:cNvSpPr/>
          <p:nvPr/>
        </p:nvSpPr>
        <p:spPr>
          <a:xfrm>
            <a:off x="6959186" y="1427075"/>
            <a:ext cx="1368152" cy="1368152"/>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588255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GB" sz="1600" b="1" dirty="0">
              <a:solidFill>
                <a:srgbClr val="244061"/>
              </a:solidFill>
              <a:latin typeface="Cambria"/>
              <a:ea typeface="Arial Unicode MS"/>
              <a:cs typeface="Times New Roman"/>
            </a:endParaRPr>
          </a:p>
          <a:p>
            <a:pPr algn="l"/>
            <a:endParaRPr lang="en-US" sz="2400"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Eligible Costs</a:t>
            </a:r>
            <a:endParaRPr lang="en-GB" sz="3000" dirty="0">
              <a:solidFill>
                <a:srgbClr val="4F81BD">
                  <a:lumMod val="75000"/>
                </a:srgbClr>
              </a:solidFill>
              <a:latin typeface="Cambria" panose="02040503050406030204" pitchFamily="18" charset="0"/>
            </a:endParaRPr>
          </a:p>
        </p:txBody>
      </p:sp>
      <p:grpSp>
        <p:nvGrpSpPr>
          <p:cNvPr id="5" name="Group 4"/>
          <p:cNvGrpSpPr/>
          <p:nvPr/>
        </p:nvGrpSpPr>
        <p:grpSpPr>
          <a:xfrm>
            <a:off x="639389" y="1872244"/>
            <a:ext cx="3797971" cy="1186866"/>
            <a:chOff x="250865" y="518432"/>
            <a:chExt cx="3797971" cy="1186866"/>
          </a:xfrm>
          <a:scene3d>
            <a:camera prst="orthographicFront"/>
            <a:lightRig rig="flat" dir="t"/>
          </a:scene3d>
        </p:grpSpPr>
        <p:sp>
          <p:nvSpPr>
            <p:cNvPr id="25" name="Rectangle 24"/>
            <p:cNvSpPr/>
            <p:nvPr/>
          </p:nvSpPr>
          <p:spPr>
            <a:xfrm>
              <a:off x="250865" y="518432"/>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250865" y="518432"/>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68580" rIns="68580" bIns="68580" numCol="1" spcCol="1270" anchor="t" anchorCtr="0">
              <a:noAutofit/>
            </a:bodyPr>
            <a:lstStyle/>
            <a:p>
              <a:pPr defTabSz="800100">
                <a:lnSpc>
                  <a:spcPct val="90000"/>
                </a:lnSpc>
                <a:spcBef>
                  <a:spcPct val="0"/>
                </a:spcBef>
                <a:spcAft>
                  <a:spcPct val="35000"/>
                </a:spcAft>
              </a:pPr>
              <a:r>
                <a:rPr lang="hu-HU" b="1" dirty="0" smtClean="0">
                  <a:solidFill>
                    <a:srgbClr val="1F497D">
                      <a:lumMod val="75000"/>
                    </a:srgbClr>
                  </a:solidFill>
                </a:rPr>
                <a:t>1.</a:t>
              </a:r>
              <a:r>
                <a:rPr lang="en-US" b="1" dirty="0" smtClean="0">
                  <a:solidFill>
                    <a:srgbClr val="1F497D">
                      <a:lumMod val="75000"/>
                    </a:srgbClr>
                  </a:solidFill>
                </a:rPr>
                <a:t> </a:t>
              </a:r>
              <a:r>
                <a:rPr lang="en-GB" b="1" dirty="0" smtClean="0">
                  <a:solidFill>
                    <a:srgbClr val="1F497D">
                      <a:lumMod val="75000"/>
                    </a:srgbClr>
                  </a:solidFill>
                  <a:latin typeface="Cambria" panose="02040503050406030204" pitchFamily="18" charset="0"/>
                </a:rPr>
                <a:t>Staff cost</a:t>
              </a:r>
              <a:endParaRPr lang="hu-HU" dirty="0">
                <a:solidFill>
                  <a:srgbClr val="1F497D">
                    <a:lumMod val="75000"/>
                  </a:srgbClr>
                </a:solidFill>
                <a:latin typeface="Cambria" panose="02040503050406030204" pitchFamily="18" charset="0"/>
              </a:endParaRPr>
            </a:p>
            <a:p>
              <a:pPr marL="114300" lvl="1" indent="-114300" defTabSz="622300">
                <a:lnSpc>
                  <a:spcPct val="90000"/>
                </a:lnSpc>
                <a:spcBef>
                  <a:spcPct val="0"/>
                </a:spcBef>
                <a:spcAft>
                  <a:spcPct val="15000"/>
                </a:spcAft>
                <a:buFontTx/>
                <a:buChar char="••"/>
              </a:pPr>
              <a:r>
                <a:rPr lang="en-GB" sz="1400" b="1" dirty="0" smtClean="0">
                  <a:solidFill>
                    <a:srgbClr val="1F497D">
                      <a:lumMod val="75000"/>
                    </a:srgbClr>
                  </a:solidFill>
                  <a:latin typeface="Cambria" panose="02040503050406030204" pitchFamily="18" charset="0"/>
                </a:rPr>
                <a:t>Real cost</a:t>
              </a:r>
              <a:r>
                <a:rPr lang="hu-HU" sz="1400" b="1" dirty="0" smtClean="0">
                  <a:solidFill>
                    <a:srgbClr val="1F497D">
                      <a:lumMod val="75000"/>
                    </a:srgbClr>
                  </a:solidFill>
                  <a:latin typeface="Cambria" panose="02040503050406030204" pitchFamily="18" charset="0"/>
                </a:rPr>
                <a:t> OR</a:t>
              </a:r>
              <a:endParaRPr lang="hu-HU" sz="1400" dirty="0">
                <a:solidFill>
                  <a:srgbClr val="1F497D">
                    <a:lumMod val="75000"/>
                  </a:srgbClr>
                </a:solidFill>
                <a:latin typeface="Cambria" panose="02040503050406030204" pitchFamily="18" charset="0"/>
              </a:endParaRPr>
            </a:p>
            <a:p>
              <a:pPr marL="114300" lvl="1" indent="-114300" defTabSz="622300">
                <a:lnSpc>
                  <a:spcPct val="90000"/>
                </a:lnSpc>
                <a:spcBef>
                  <a:spcPct val="0"/>
                </a:spcBef>
                <a:spcAft>
                  <a:spcPct val="15000"/>
                </a:spcAft>
                <a:buFontTx/>
                <a:buChar char="••"/>
              </a:pPr>
              <a:r>
                <a:rPr lang="en-GB" sz="1400" b="1" dirty="0" smtClean="0">
                  <a:solidFill>
                    <a:srgbClr val="1F497D">
                      <a:lumMod val="75000"/>
                    </a:srgbClr>
                  </a:solidFill>
                  <a:latin typeface="Cambria" panose="02040503050406030204" pitchFamily="18" charset="0"/>
                </a:rPr>
                <a:t>Flat</a:t>
              </a:r>
              <a:r>
                <a:rPr lang="hu-HU" sz="1400" b="1" dirty="0" smtClean="0">
                  <a:solidFill>
                    <a:srgbClr val="1F497D">
                      <a:lumMod val="75000"/>
                    </a:srgbClr>
                  </a:solidFill>
                  <a:latin typeface="Cambria" panose="02040503050406030204" pitchFamily="18" charset="0"/>
                </a:rPr>
                <a:t> </a:t>
              </a:r>
              <a:r>
                <a:rPr lang="en-GB" sz="1400" b="1" dirty="0" smtClean="0">
                  <a:solidFill>
                    <a:srgbClr val="1F497D">
                      <a:lumMod val="75000"/>
                    </a:srgbClr>
                  </a:solidFill>
                  <a:latin typeface="Cambria" panose="02040503050406030204" pitchFamily="18" charset="0"/>
                </a:rPr>
                <a:t>rate (up to 20% of the direct cost</a:t>
              </a:r>
              <a:r>
                <a:rPr lang="en-GB" sz="1000" b="1" dirty="0" smtClean="0">
                  <a:solidFill>
                    <a:srgbClr val="1F497D">
                      <a:lumMod val="75000"/>
                    </a:srgbClr>
                  </a:solidFill>
                  <a:latin typeface="Cambria" panose="02040503050406030204" pitchFamily="18" charset="0"/>
                </a:rPr>
                <a:t>)</a:t>
              </a:r>
              <a:endParaRPr lang="hu-HU" sz="1000" dirty="0">
                <a:solidFill>
                  <a:srgbClr val="1F497D">
                    <a:lumMod val="75000"/>
                  </a:srgbClr>
                </a:solidFill>
                <a:latin typeface="Cambria" panose="02040503050406030204" pitchFamily="18" charset="0"/>
              </a:endParaRPr>
            </a:p>
          </p:txBody>
        </p:sp>
      </p:grpSp>
      <p:grpSp>
        <p:nvGrpSpPr>
          <p:cNvPr id="9" name="Group 8"/>
          <p:cNvGrpSpPr/>
          <p:nvPr/>
        </p:nvGrpSpPr>
        <p:grpSpPr>
          <a:xfrm>
            <a:off x="4921465" y="1836282"/>
            <a:ext cx="3797971" cy="1186866"/>
            <a:chOff x="4532941" y="482470"/>
            <a:chExt cx="3797971" cy="1186866"/>
          </a:xfrm>
          <a:scene3d>
            <a:camera prst="orthographicFront"/>
            <a:lightRig rig="flat" dir="t"/>
          </a:scene3d>
        </p:grpSpPr>
        <p:sp>
          <p:nvSpPr>
            <p:cNvPr id="23" name="Rectangle 22"/>
            <p:cNvSpPr/>
            <p:nvPr/>
          </p:nvSpPr>
          <p:spPr>
            <a:xfrm>
              <a:off x="4532941" y="482470"/>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4532941" y="482470"/>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49530" rIns="49530" bIns="49530" numCol="1" spcCol="1270" anchor="t" anchorCtr="0">
              <a:noAutofit/>
            </a:bodyPr>
            <a:lstStyle/>
            <a:p>
              <a:pPr defTabSz="577850">
                <a:lnSpc>
                  <a:spcPct val="90000"/>
                </a:lnSpc>
                <a:spcBef>
                  <a:spcPct val="0"/>
                </a:spcBef>
                <a:spcAft>
                  <a:spcPct val="35000"/>
                </a:spcAft>
              </a:pPr>
              <a:endParaRPr lang="hu-HU" sz="1300" b="1" dirty="0" smtClean="0">
                <a:solidFill>
                  <a:prstClr val="black">
                    <a:hueOff val="0"/>
                    <a:satOff val="0"/>
                    <a:lumOff val="0"/>
                    <a:alphaOff val="0"/>
                  </a:prstClr>
                </a:solidFill>
              </a:endParaRPr>
            </a:p>
            <a:p>
              <a:pPr defTabSz="577850">
                <a:lnSpc>
                  <a:spcPct val="90000"/>
                </a:lnSpc>
                <a:spcBef>
                  <a:spcPct val="0"/>
                </a:spcBef>
                <a:spcAft>
                  <a:spcPct val="35000"/>
                </a:spcAft>
              </a:pPr>
              <a:r>
                <a:rPr lang="hu-HU" b="1" dirty="0" smtClean="0">
                  <a:solidFill>
                    <a:srgbClr val="1F497D">
                      <a:lumMod val="75000"/>
                    </a:srgbClr>
                  </a:solidFill>
                  <a:latin typeface="Cambria" panose="02040503050406030204" pitchFamily="18" charset="0"/>
                </a:rPr>
                <a:t>2.</a:t>
              </a:r>
              <a:r>
                <a:rPr lang="en-US" b="1" dirty="0" smtClean="0">
                  <a:solidFill>
                    <a:srgbClr val="1F497D">
                      <a:lumMod val="75000"/>
                    </a:srgbClr>
                  </a:solidFill>
                  <a:latin typeface="Cambria" panose="02040503050406030204" pitchFamily="18" charset="0"/>
                </a:rPr>
                <a:t> </a:t>
              </a:r>
              <a:r>
                <a:rPr lang="en-GB" b="1" dirty="0" smtClean="0">
                  <a:solidFill>
                    <a:srgbClr val="1F497D">
                      <a:lumMod val="75000"/>
                    </a:srgbClr>
                  </a:solidFill>
                  <a:latin typeface="Cambria" panose="02040503050406030204" pitchFamily="18" charset="0"/>
                </a:rPr>
                <a:t>Office and admin</a:t>
              </a:r>
              <a:r>
                <a:rPr lang="hu-HU" b="1" dirty="0" smtClean="0">
                  <a:solidFill>
                    <a:srgbClr val="1F497D">
                      <a:lumMod val="75000"/>
                    </a:srgbClr>
                  </a:solidFill>
                  <a:latin typeface="Cambria" panose="02040503050406030204" pitchFamily="18" charset="0"/>
                </a:rPr>
                <a:t>. </a:t>
              </a:r>
              <a:endParaRPr lang="hu-HU" dirty="0">
                <a:solidFill>
                  <a:srgbClr val="1F497D">
                    <a:lumMod val="75000"/>
                  </a:srgbClr>
                </a:solidFill>
                <a:latin typeface="Cambria" panose="02040503050406030204" pitchFamily="18" charset="0"/>
              </a:endParaRPr>
            </a:p>
            <a:p>
              <a:pPr marL="114300" lvl="1" indent="-114300" defTabSz="622300">
                <a:lnSpc>
                  <a:spcPct val="90000"/>
                </a:lnSpc>
                <a:spcBef>
                  <a:spcPct val="0"/>
                </a:spcBef>
                <a:spcAft>
                  <a:spcPct val="15000"/>
                </a:spcAft>
                <a:buFontTx/>
                <a:buChar char="••"/>
              </a:pPr>
              <a:r>
                <a:rPr lang="en-GB" sz="1400" b="1" dirty="0" smtClean="0">
                  <a:solidFill>
                    <a:srgbClr val="1F497D">
                      <a:lumMod val="75000"/>
                    </a:srgbClr>
                  </a:solidFill>
                  <a:latin typeface="Cambria" panose="02040503050406030204" pitchFamily="18" charset="0"/>
                </a:rPr>
                <a:t>Flat</a:t>
              </a:r>
              <a:r>
                <a:rPr lang="hu-HU" sz="1400" b="1" smtClean="0">
                  <a:solidFill>
                    <a:srgbClr val="1F497D">
                      <a:lumMod val="75000"/>
                    </a:srgbClr>
                  </a:solidFill>
                  <a:latin typeface="Cambria" panose="02040503050406030204" pitchFamily="18" charset="0"/>
                </a:rPr>
                <a:t> </a:t>
              </a:r>
              <a:r>
                <a:rPr lang="en-GB" sz="1400" b="1" smtClean="0">
                  <a:solidFill>
                    <a:srgbClr val="1F497D">
                      <a:lumMod val="75000"/>
                    </a:srgbClr>
                  </a:solidFill>
                  <a:latin typeface="Cambria" panose="02040503050406030204" pitchFamily="18" charset="0"/>
                </a:rPr>
                <a:t>rate </a:t>
              </a:r>
              <a:r>
                <a:rPr lang="en-GB" sz="1400" b="1" dirty="0" smtClean="0">
                  <a:solidFill>
                    <a:srgbClr val="1F497D">
                      <a:lumMod val="75000"/>
                    </a:srgbClr>
                  </a:solidFill>
                  <a:latin typeface="Cambria" panose="02040503050406030204" pitchFamily="18" charset="0"/>
                </a:rPr>
                <a:t>(15% of staff cost)</a:t>
              </a:r>
              <a:endParaRPr lang="hu-HU" sz="1400" dirty="0">
                <a:solidFill>
                  <a:srgbClr val="1F497D">
                    <a:lumMod val="75000"/>
                  </a:srgbClr>
                </a:solidFill>
                <a:latin typeface="Cambria" panose="02040503050406030204" pitchFamily="18" charset="0"/>
              </a:endParaRPr>
            </a:p>
          </p:txBody>
        </p:sp>
      </p:grpSp>
      <p:grpSp>
        <p:nvGrpSpPr>
          <p:cNvPr id="11" name="Group 10"/>
          <p:cNvGrpSpPr/>
          <p:nvPr/>
        </p:nvGrpSpPr>
        <p:grpSpPr>
          <a:xfrm>
            <a:off x="669250" y="3366376"/>
            <a:ext cx="3797971" cy="1186866"/>
            <a:chOff x="280726" y="2012564"/>
            <a:chExt cx="3797971" cy="1186866"/>
          </a:xfrm>
          <a:scene3d>
            <a:camera prst="orthographicFront"/>
            <a:lightRig rig="flat" dir="t"/>
          </a:scene3d>
        </p:grpSpPr>
        <p:sp>
          <p:nvSpPr>
            <p:cNvPr id="21" name="Rectangle 20"/>
            <p:cNvSpPr/>
            <p:nvPr/>
          </p:nvSpPr>
          <p:spPr>
            <a:xfrm>
              <a:off x="280726" y="2012564"/>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280726" y="2012564"/>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68580" rIns="68580" bIns="68580" numCol="1" spcCol="1270" anchor="ctr" anchorCtr="0">
              <a:noAutofit/>
            </a:bodyPr>
            <a:lstStyle/>
            <a:p>
              <a:pPr defTabSz="800100">
                <a:lnSpc>
                  <a:spcPct val="90000"/>
                </a:lnSpc>
                <a:spcBef>
                  <a:spcPct val="0"/>
                </a:spcBef>
                <a:spcAft>
                  <a:spcPct val="35000"/>
                </a:spcAft>
              </a:pPr>
              <a:r>
                <a:rPr lang="hu-HU" b="1" dirty="0" smtClean="0">
                  <a:solidFill>
                    <a:srgbClr val="1F497D">
                      <a:lumMod val="75000"/>
                    </a:srgbClr>
                  </a:solidFill>
                  <a:latin typeface="Cambria" panose="02040503050406030204" pitchFamily="18" charset="0"/>
                </a:rPr>
                <a:t>3.</a:t>
              </a:r>
              <a:r>
                <a:rPr lang="en-US" b="1" dirty="0" smtClean="0">
                  <a:solidFill>
                    <a:srgbClr val="1F497D">
                      <a:lumMod val="75000"/>
                    </a:srgbClr>
                  </a:solidFill>
                  <a:latin typeface="Cambria" panose="02040503050406030204" pitchFamily="18" charset="0"/>
                </a:rPr>
                <a:t> </a:t>
              </a:r>
              <a:r>
                <a:rPr lang="en-GB" b="1" dirty="0" smtClean="0">
                  <a:solidFill>
                    <a:srgbClr val="1F497D">
                      <a:lumMod val="75000"/>
                    </a:srgbClr>
                  </a:solidFill>
                  <a:latin typeface="Cambria" panose="02040503050406030204" pitchFamily="18" charset="0"/>
                </a:rPr>
                <a:t>Travel </a:t>
              </a:r>
              <a:r>
                <a:rPr lang="hu-HU" b="1" dirty="0" smtClean="0">
                  <a:solidFill>
                    <a:srgbClr val="1F497D">
                      <a:lumMod val="75000"/>
                    </a:srgbClr>
                  </a:solidFill>
                  <a:latin typeface="Cambria" panose="02040503050406030204" pitchFamily="18" charset="0"/>
                </a:rPr>
                <a:t>&amp;</a:t>
              </a:r>
              <a:r>
                <a:rPr lang="en-GB" b="1" dirty="0" smtClean="0">
                  <a:solidFill>
                    <a:srgbClr val="1F497D">
                      <a:lumMod val="75000"/>
                    </a:srgbClr>
                  </a:solidFill>
                  <a:latin typeface="Cambria" panose="02040503050406030204" pitchFamily="18" charset="0"/>
                </a:rPr>
                <a:t> accommodation</a:t>
              </a:r>
              <a:endParaRPr lang="hu-HU" dirty="0">
                <a:solidFill>
                  <a:srgbClr val="1F497D">
                    <a:lumMod val="75000"/>
                  </a:srgbClr>
                </a:solidFill>
              </a:endParaRPr>
            </a:p>
          </p:txBody>
        </p:sp>
      </p:grpSp>
      <p:grpSp>
        <p:nvGrpSpPr>
          <p:cNvPr id="13" name="Group 12"/>
          <p:cNvGrpSpPr/>
          <p:nvPr/>
        </p:nvGrpSpPr>
        <p:grpSpPr>
          <a:xfrm>
            <a:off x="4928297" y="3366376"/>
            <a:ext cx="3797971" cy="1186866"/>
            <a:chOff x="4539773" y="2012564"/>
            <a:chExt cx="3797971" cy="1186866"/>
          </a:xfrm>
          <a:scene3d>
            <a:camera prst="orthographicFront"/>
            <a:lightRig rig="flat" dir="t"/>
          </a:scene3d>
        </p:grpSpPr>
        <p:sp>
          <p:nvSpPr>
            <p:cNvPr id="19" name="Rectangle 18"/>
            <p:cNvSpPr/>
            <p:nvPr/>
          </p:nvSpPr>
          <p:spPr>
            <a:xfrm>
              <a:off x="4539773" y="2012564"/>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4539773" y="2012564"/>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68580" rIns="68580" bIns="68580" numCol="1" spcCol="1270" anchor="ctr" anchorCtr="0">
              <a:noAutofit/>
            </a:bodyPr>
            <a:lstStyle/>
            <a:p>
              <a:pPr defTabSz="800100">
                <a:lnSpc>
                  <a:spcPct val="90000"/>
                </a:lnSpc>
                <a:spcBef>
                  <a:spcPct val="0"/>
                </a:spcBef>
                <a:spcAft>
                  <a:spcPct val="35000"/>
                </a:spcAft>
              </a:pPr>
              <a:r>
                <a:rPr lang="hu-HU" b="1" dirty="0" smtClean="0">
                  <a:solidFill>
                    <a:srgbClr val="1F497D">
                      <a:lumMod val="75000"/>
                    </a:srgbClr>
                  </a:solidFill>
                  <a:latin typeface="Cambria" panose="02040503050406030204" pitchFamily="18" charset="0"/>
                </a:rPr>
                <a:t>4.</a:t>
              </a:r>
              <a:r>
                <a:rPr lang="en-US" b="1" dirty="0" smtClean="0">
                  <a:solidFill>
                    <a:srgbClr val="1F497D">
                      <a:lumMod val="75000"/>
                    </a:srgbClr>
                  </a:solidFill>
                  <a:latin typeface="Cambria" panose="02040503050406030204" pitchFamily="18" charset="0"/>
                </a:rPr>
                <a:t> </a:t>
              </a:r>
              <a:r>
                <a:rPr lang="en-GB" b="1" dirty="0" smtClean="0">
                  <a:solidFill>
                    <a:srgbClr val="1F497D">
                      <a:lumMod val="75000"/>
                    </a:srgbClr>
                  </a:solidFill>
                  <a:latin typeface="Cambria" panose="02040503050406030204" pitchFamily="18" charset="0"/>
                </a:rPr>
                <a:t>External expertise </a:t>
              </a:r>
              <a:r>
                <a:rPr lang="hu-HU" b="1" dirty="0" smtClean="0">
                  <a:solidFill>
                    <a:srgbClr val="1F497D">
                      <a:lumMod val="75000"/>
                    </a:srgbClr>
                  </a:solidFill>
                  <a:latin typeface="Cambria" panose="02040503050406030204" pitchFamily="18" charset="0"/>
                </a:rPr>
                <a:t>&amp;</a:t>
              </a:r>
              <a:r>
                <a:rPr lang="en-GB" b="1" dirty="0" smtClean="0">
                  <a:solidFill>
                    <a:srgbClr val="1F497D">
                      <a:lumMod val="75000"/>
                    </a:srgbClr>
                  </a:solidFill>
                  <a:latin typeface="Cambria" panose="02040503050406030204" pitchFamily="18" charset="0"/>
                </a:rPr>
                <a:t> services </a:t>
              </a:r>
              <a:endParaRPr lang="hu-HU" dirty="0">
                <a:solidFill>
                  <a:srgbClr val="1F497D">
                    <a:lumMod val="75000"/>
                  </a:srgbClr>
                </a:solidFill>
                <a:latin typeface="Cambria" panose="02040503050406030204" pitchFamily="18" charset="0"/>
              </a:endParaRPr>
            </a:p>
          </p:txBody>
        </p:sp>
      </p:grpSp>
      <p:grpSp>
        <p:nvGrpSpPr>
          <p:cNvPr id="15" name="Group 14"/>
          <p:cNvGrpSpPr/>
          <p:nvPr/>
        </p:nvGrpSpPr>
        <p:grpSpPr>
          <a:xfrm>
            <a:off x="4942321" y="4860509"/>
            <a:ext cx="3797971" cy="1186866"/>
            <a:chOff x="4553797" y="3506697"/>
            <a:chExt cx="3797971" cy="1186866"/>
          </a:xfrm>
          <a:scene3d>
            <a:camera prst="orthographicFront"/>
            <a:lightRig rig="flat" dir="t"/>
          </a:scene3d>
        </p:grpSpPr>
        <p:sp>
          <p:nvSpPr>
            <p:cNvPr id="17" name="Rectangle 16"/>
            <p:cNvSpPr/>
            <p:nvPr/>
          </p:nvSpPr>
          <p:spPr>
            <a:xfrm>
              <a:off x="4553797" y="3506697"/>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4553797" y="3506697"/>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68580" rIns="68580" bIns="68580" numCol="1" spcCol="1270" anchor="ctr" anchorCtr="0">
              <a:noAutofit/>
            </a:bodyPr>
            <a:lstStyle/>
            <a:p>
              <a:pPr defTabSz="800100">
                <a:lnSpc>
                  <a:spcPct val="90000"/>
                </a:lnSpc>
                <a:spcBef>
                  <a:spcPct val="0"/>
                </a:spcBef>
                <a:spcAft>
                  <a:spcPct val="35000"/>
                </a:spcAft>
              </a:pPr>
              <a:r>
                <a:rPr lang="hu-HU" b="1" dirty="0" smtClean="0">
                  <a:solidFill>
                    <a:srgbClr val="1F497D">
                      <a:lumMod val="75000"/>
                    </a:srgbClr>
                  </a:solidFill>
                  <a:latin typeface="Cambria" panose="02040503050406030204" pitchFamily="18" charset="0"/>
                </a:rPr>
                <a:t>6.</a:t>
              </a:r>
              <a:r>
                <a:rPr lang="en-US" b="1" dirty="0" smtClean="0">
                  <a:solidFill>
                    <a:srgbClr val="1F497D">
                      <a:lumMod val="75000"/>
                    </a:srgbClr>
                  </a:solidFill>
                  <a:latin typeface="Cambria" panose="02040503050406030204" pitchFamily="18" charset="0"/>
                </a:rPr>
                <a:t> </a:t>
              </a:r>
              <a:r>
                <a:rPr lang="en-GB" b="1" dirty="0" err="1" smtClean="0">
                  <a:solidFill>
                    <a:srgbClr val="1F497D">
                      <a:lumMod val="75000"/>
                    </a:srgbClr>
                  </a:solidFill>
                  <a:latin typeface="Cambria" panose="02040503050406030204" pitchFamily="18" charset="0"/>
                </a:rPr>
                <a:t>Infrast</a:t>
              </a:r>
              <a:r>
                <a:rPr lang="hu-HU" b="1" dirty="0" smtClean="0">
                  <a:solidFill>
                    <a:srgbClr val="1F497D">
                      <a:lumMod val="75000"/>
                    </a:srgbClr>
                  </a:solidFill>
                  <a:latin typeface="Cambria" panose="02040503050406030204" pitchFamily="18" charset="0"/>
                </a:rPr>
                <a:t>ructure &amp;</a:t>
              </a:r>
              <a:r>
                <a:rPr lang="en-GB" b="1" dirty="0" smtClean="0">
                  <a:solidFill>
                    <a:srgbClr val="1F497D">
                      <a:lumMod val="75000"/>
                    </a:srgbClr>
                  </a:solidFill>
                  <a:latin typeface="Cambria" panose="02040503050406030204" pitchFamily="18" charset="0"/>
                </a:rPr>
                <a:t> works</a:t>
              </a:r>
              <a:endParaRPr lang="hu-HU" dirty="0">
                <a:solidFill>
                  <a:srgbClr val="1F497D">
                    <a:lumMod val="75000"/>
                  </a:srgbClr>
                </a:solidFill>
                <a:latin typeface="Cambria" panose="02040503050406030204" pitchFamily="18" charset="0"/>
              </a:endParaRPr>
            </a:p>
          </p:txBody>
        </p:sp>
      </p:grpSp>
      <p:grpSp>
        <p:nvGrpSpPr>
          <p:cNvPr id="27" name="Group 26"/>
          <p:cNvGrpSpPr/>
          <p:nvPr/>
        </p:nvGrpSpPr>
        <p:grpSpPr>
          <a:xfrm>
            <a:off x="630013" y="4860509"/>
            <a:ext cx="3797971" cy="1186866"/>
            <a:chOff x="260633" y="3506697"/>
            <a:chExt cx="3797971" cy="1186866"/>
          </a:xfrm>
          <a:scene3d>
            <a:camera prst="orthographicFront"/>
            <a:lightRig rig="flat" dir="t"/>
          </a:scene3d>
        </p:grpSpPr>
        <p:sp>
          <p:nvSpPr>
            <p:cNvPr id="29" name="Rectangle 28"/>
            <p:cNvSpPr/>
            <p:nvPr/>
          </p:nvSpPr>
          <p:spPr>
            <a:xfrm>
              <a:off x="260633" y="3506697"/>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30" name="Rectangle 29"/>
            <p:cNvSpPr/>
            <p:nvPr/>
          </p:nvSpPr>
          <p:spPr>
            <a:xfrm>
              <a:off x="260633" y="3506697"/>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68580" rIns="68580" bIns="68580" numCol="1" spcCol="1270" anchor="ctr" anchorCtr="0">
              <a:noAutofit/>
            </a:bodyPr>
            <a:lstStyle/>
            <a:p>
              <a:pPr defTabSz="800100">
                <a:lnSpc>
                  <a:spcPct val="90000"/>
                </a:lnSpc>
                <a:spcBef>
                  <a:spcPct val="0"/>
                </a:spcBef>
                <a:spcAft>
                  <a:spcPct val="35000"/>
                </a:spcAft>
              </a:pPr>
              <a:r>
                <a:rPr lang="hu-HU" b="1" dirty="0" smtClean="0">
                  <a:solidFill>
                    <a:srgbClr val="1F497D">
                      <a:lumMod val="75000"/>
                    </a:srgbClr>
                  </a:solidFill>
                  <a:latin typeface="Cambria" panose="02040503050406030204" pitchFamily="18" charset="0"/>
                </a:rPr>
                <a:t>5.</a:t>
              </a:r>
              <a:r>
                <a:rPr lang="en-US" b="1" dirty="0" smtClean="0">
                  <a:solidFill>
                    <a:srgbClr val="1F497D">
                      <a:lumMod val="75000"/>
                    </a:srgbClr>
                  </a:solidFill>
                  <a:latin typeface="Cambria" panose="02040503050406030204" pitchFamily="18" charset="0"/>
                </a:rPr>
                <a:t> </a:t>
              </a:r>
              <a:r>
                <a:rPr lang="en-GB" b="1" dirty="0" smtClean="0">
                  <a:solidFill>
                    <a:srgbClr val="1F497D">
                      <a:lumMod val="75000"/>
                    </a:srgbClr>
                  </a:solidFill>
                  <a:latin typeface="Cambria" panose="02040503050406030204" pitchFamily="18" charset="0"/>
                </a:rPr>
                <a:t>Equipment </a:t>
              </a:r>
              <a:endParaRPr lang="hu-HU" dirty="0">
                <a:solidFill>
                  <a:srgbClr val="1F497D">
                    <a:lumMod val="75000"/>
                  </a:srgbClr>
                </a:solidFill>
                <a:latin typeface="Cambria" panose="02040503050406030204" pitchFamily="18" charset="0"/>
              </a:endParaRPr>
            </a:p>
          </p:txBody>
        </p:sp>
      </p:grpSp>
    </p:spTree>
    <p:extLst>
      <p:ext uri="{BB962C8B-B14F-4D97-AF65-F5344CB8AC3E}">
        <p14:creationId xmlns:p14="http://schemas.microsoft.com/office/powerpoint/2010/main" val="3484249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ím 1"/>
          <p:cNvSpPr txBox="1">
            <a:spLocks/>
          </p:cNvSpPr>
          <p:nvPr/>
        </p:nvSpPr>
        <p:spPr>
          <a:xfrm>
            <a:off x="727670" y="2996952"/>
            <a:ext cx="6181470" cy="3024336"/>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smtClean="0">
                <a:solidFill>
                  <a:srgbClr val="4F81BD"/>
                </a:solidFill>
                <a:latin typeface="Cambria" panose="02040503050406030204" pitchFamily="18" charset="0"/>
              </a:rPr>
              <a:t>Two step approach</a:t>
            </a:r>
            <a:r>
              <a:rPr lang="en-GB" sz="2200" dirty="0" smtClean="0">
                <a:solidFill>
                  <a:srgbClr val="1F497D">
                    <a:lumMod val="75000"/>
                  </a:srgbClr>
                </a:solidFill>
                <a:latin typeface="Cambria" panose="02040503050406030204" pitchFamily="18" charset="0"/>
              </a:rPr>
              <a:t>:</a:t>
            </a:r>
          </a:p>
          <a:p>
            <a:pPr algn="l"/>
            <a:endParaRPr lang="en-GB" sz="2200" dirty="0" smtClean="0">
              <a:solidFill>
                <a:srgbClr val="1F497D">
                  <a:lumMod val="75000"/>
                </a:srgbClr>
              </a:solidFill>
              <a:latin typeface="Cambria" panose="02040503050406030204" pitchFamily="18" charset="0"/>
            </a:endParaRPr>
          </a:p>
          <a:p>
            <a:pPr marL="342900" indent="-342900" algn="l">
              <a:buFont typeface="Wingdings" panose="05000000000000000000" pitchFamily="2" charset="2"/>
              <a:buChar char="v"/>
            </a:pPr>
            <a:r>
              <a:rPr lang="en-GB" sz="2200" dirty="0" smtClean="0">
                <a:solidFill>
                  <a:srgbClr val="1F497D">
                    <a:lumMod val="75000"/>
                  </a:srgbClr>
                </a:solidFill>
                <a:latin typeface="Cambria" panose="02040503050406030204" pitchFamily="18" charset="0"/>
              </a:rPr>
              <a:t>1</a:t>
            </a:r>
            <a:r>
              <a:rPr lang="en-GB" sz="2200" baseline="30000" dirty="0" smtClean="0">
                <a:solidFill>
                  <a:srgbClr val="1F497D">
                    <a:lumMod val="75000"/>
                  </a:srgbClr>
                </a:solidFill>
                <a:latin typeface="Cambria" panose="02040503050406030204" pitchFamily="18" charset="0"/>
              </a:rPr>
              <a:t>st</a:t>
            </a:r>
            <a:r>
              <a:rPr lang="en-GB" sz="2200" dirty="0" smtClean="0">
                <a:solidFill>
                  <a:srgbClr val="1F497D">
                    <a:lumMod val="75000"/>
                  </a:srgbClr>
                </a:solidFill>
                <a:latin typeface="Cambria" panose="02040503050406030204" pitchFamily="18" charset="0"/>
              </a:rPr>
              <a:t> step: submission of a short Expression of Interest</a:t>
            </a:r>
          </a:p>
          <a:p>
            <a:pPr algn="l"/>
            <a:r>
              <a:rPr lang="en-GB" sz="2200" dirty="0">
                <a:solidFill>
                  <a:srgbClr val="1F497D">
                    <a:lumMod val="75000"/>
                  </a:srgbClr>
                </a:solidFill>
                <a:latin typeface="Cambria" panose="02040503050406030204" pitchFamily="18" charset="0"/>
              </a:rPr>
              <a:t>	</a:t>
            </a:r>
            <a:r>
              <a:rPr lang="en-GB" sz="2200" dirty="0" smtClean="0">
                <a:solidFill>
                  <a:srgbClr val="1F497D">
                    <a:lumMod val="75000"/>
                  </a:srgbClr>
                </a:solidFill>
                <a:latin typeface="Cambria" panose="02040503050406030204" pitchFamily="18" charset="0"/>
              </a:rPr>
              <a:t>	</a:t>
            </a:r>
            <a:r>
              <a:rPr lang="en-GB" sz="2200" i="1" dirty="0" smtClean="0">
                <a:solidFill>
                  <a:srgbClr val="1F497D">
                    <a:lumMod val="75000"/>
                  </a:srgbClr>
                </a:solidFill>
                <a:latin typeface="Cambria" panose="02040503050406030204" pitchFamily="18" charset="0"/>
              </a:rPr>
              <a:t>(</a:t>
            </a:r>
            <a:r>
              <a:rPr lang="en-GB" sz="2000" i="1" dirty="0" smtClean="0">
                <a:solidFill>
                  <a:srgbClr val="1F497D">
                    <a:lumMod val="75000"/>
                  </a:srgbClr>
                </a:solidFill>
                <a:latin typeface="Cambria" panose="02040503050406030204" pitchFamily="18" charset="0"/>
              </a:rPr>
              <a:t>and if successful)</a:t>
            </a:r>
          </a:p>
          <a:p>
            <a:pPr marL="342900" indent="-342900" algn="l">
              <a:buFont typeface="Wingdings" panose="05000000000000000000" pitchFamily="2" charset="2"/>
              <a:buChar char="v"/>
            </a:pPr>
            <a:r>
              <a:rPr lang="en-GB" sz="2200" dirty="0" smtClean="0">
                <a:solidFill>
                  <a:srgbClr val="1F497D">
                    <a:lumMod val="75000"/>
                  </a:srgbClr>
                </a:solidFill>
                <a:latin typeface="Cambria" panose="02040503050406030204" pitchFamily="18" charset="0"/>
              </a:rPr>
              <a:t>2</a:t>
            </a:r>
            <a:r>
              <a:rPr lang="en-GB" sz="2200" baseline="30000" dirty="0" smtClean="0">
                <a:solidFill>
                  <a:srgbClr val="1F497D">
                    <a:lumMod val="75000"/>
                  </a:srgbClr>
                </a:solidFill>
                <a:latin typeface="Cambria" panose="02040503050406030204" pitchFamily="18" charset="0"/>
              </a:rPr>
              <a:t>nd</a:t>
            </a:r>
            <a:r>
              <a:rPr lang="en-GB" sz="2200" dirty="0" smtClean="0">
                <a:solidFill>
                  <a:srgbClr val="1F497D">
                    <a:lumMod val="75000"/>
                  </a:srgbClr>
                </a:solidFill>
                <a:latin typeface="Cambria" panose="02040503050406030204" pitchFamily="18" charset="0"/>
              </a:rPr>
              <a:t> step: submission of a complete Application Form</a:t>
            </a:r>
          </a:p>
          <a:p>
            <a:pPr algn="l"/>
            <a:endParaRPr lang="en-GB" sz="2200" dirty="0">
              <a:solidFill>
                <a:srgbClr val="1F497D">
                  <a:lumMod val="75000"/>
                </a:srgbClr>
              </a:solidFill>
              <a:latin typeface="Cambria" panose="02040503050406030204" pitchFamily="18" charset="0"/>
            </a:endParaRPr>
          </a:p>
          <a:p>
            <a:pPr algn="l"/>
            <a:r>
              <a:rPr lang="en-GB" sz="2200" dirty="0" smtClean="0">
                <a:solidFill>
                  <a:srgbClr val="1F497D">
                    <a:lumMod val="75000"/>
                  </a:srgbClr>
                </a:solidFill>
                <a:latin typeface="Cambria" panose="02040503050406030204" pitchFamily="18" charset="0"/>
              </a:rPr>
              <a:t>Call budget: up to </a:t>
            </a:r>
            <a:r>
              <a:rPr lang="en-GB" sz="2200" b="1" dirty="0" smtClean="0">
                <a:solidFill>
                  <a:srgbClr val="4F81BD"/>
                </a:solidFill>
                <a:latin typeface="Cambria" panose="02040503050406030204" pitchFamily="18" charset="0"/>
              </a:rPr>
              <a:t>60M EUR </a:t>
            </a:r>
            <a:r>
              <a:rPr lang="en-GB" sz="2200" dirty="0" smtClean="0">
                <a:solidFill>
                  <a:srgbClr val="1F497D">
                    <a:lumMod val="75000"/>
                  </a:srgbClr>
                </a:solidFill>
                <a:latin typeface="Cambria" panose="02040503050406030204" pitchFamily="18" charset="0"/>
              </a:rPr>
              <a:t>(ERDF, IPA, ENI)</a:t>
            </a:r>
          </a:p>
          <a:p>
            <a:pPr algn="l"/>
            <a:endParaRPr lang="en-GB" sz="2200" dirty="0">
              <a:solidFill>
                <a:srgbClr val="1F497D">
                  <a:lumMod val="75000"/>
                </a:srgbClr>
              </a:solidFill>
              <a:latin typeface="Cambria" panose="02040503050406030204" pitchFamily="18" charset="0"/>
            </a:endParaRPr>
          </a:p>
          <a:p>
            <a:pPr algn="l"/>
            <a:r>
              <a:rPr lang="en-GB" sz="2200" dirty="0" smtClean="0">
                <a:solidFill>
                  <a:srgbClr val="1F497D">
                    <a:lumMod val="75000"/>
                  </a:srgbClr>
                </a:solidFill>
                <a:latin typeface="Cambria" panose="02040503050406030204" pitchFamily="18" charset="0"/>
              </a:rPr>
              <a:t>Max project duration: </a:t>
            </a:r>
            <a:r>
              <a:rPr lang="en-GB" sz="2200" b="1" dirty="0" smtClean="0">
                <a:solidFill>
                  <a:srgbClr val="4F81BD"/>
                </a:solidFill>
                <a:latin typeface="Cambria" panose="02040503050406030204" pitchFamily="18" charset="0"/>
              </a:rPr>
              <a:t>30 months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680" y="1844824"/>
            <a:ext cx="2000250" cy="407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4"/>
          <a:srcRect l="41999" t="17725" r="20301" b="50529"/>
          <a:stretch/>
        </p:blipFill>
        <p:spPr bwMode="auto">
          <a:xfrm>
            <a:off x="4705191" y="1412776"/>
            <a:ext cx="2171065" cy="11430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694786" y="1844824"/>
            <a:ext cx="4608512" cy="892552"/>
          </a:xfrm>
          <a:prstGeom prst="rect">
            <a:avLst/>
          </a:prstGeom>
          <a:noFill/>
        </p:spPr>
        <p:txBody>
          <a:bodyPr wrap="square" rtlCol="0">
            <a:spAutoFit/>
          </a:bodyPr>
          <a:lstStyle/>
          <a:p>
            <a:r>
              <a:rPr lang="en-GB" sz="2800" b="1" dirty="0" smtClean="0">
                <a:solidFill>
                  <a:srgbClr val="4F81BD"/>
                </a:solidFill>
                <a:latin typeface="Cambria" panose="02040503050406030204" pitchFamily="18" charset="0"/>
              </a:rPr>
              <a:t>3</a:t>
            </a:r>
            <a:r>
              <a:rPr lang="en-GB" sz="2800" b="1" baseline="30000" dirty="0" smtClean="0">
                <a:solidFill>
                  <a:srgbClr val="4F81BD"/>
                </a:solidFill>
                <a:latin typeface="Cambria" panose="02040503050406030204" pitchFamily="18" charset="0"/>
              </a:rPr>
              <a:t>rd</a:t>
            </a:r>
            <a:r>
              <a:rPr lang="en-GB" sz="2800" b="1" dirty="0" smtClean="0">
                <a:solidFill>
                  <a:srgbClr val="4F81BD"/>
                </a:solidFill>
                <a:latin typeface="Cambria" panose="02040503050406030204" pitchFamily="18" charset="0"/>
              </a:rPr>
              <a:t> Call for Proposals </a:t>
            </a:r>
          </a:p>
          <a:p>
            <a:r>
              <a:rPr lang="en-GB" sz="2400" b="1" dirty="0" smtClean="0">
                <a:solidFill>
                  <a:srgbClr val="1F497D">
                    <a:lumMod val="75000"/>
                  </a:srgbClr>
                </a:solidFill>
                <a:latin typeface="Cambria" panose="02040503050406030204" pitchFamily="18" charset="0"/>
              </a:rPr>
              <a:t>	To </a:t>
            </a:r>
            <a:r>
              <a:rPr lang="en-GB" sz="2400" b="1" dirty="0">
                <a:solidFill>
                  <a:srgbClr val="1F497D">
                    <a:lumMod val="75000"/>
                  </a:srgbClr>
                </a:solidFill>
                <a:latin typeface="Cambria" panose="02040503050406030204" pitchFamily="18" charset="0"/>
              </a:rPr>
              <a:t>be launched soon!</a:t>
            </a:r>
          </a:p>
        </p:txBody>
      </p:sp>
      <p:sp>
        <p:nvSpPr>
          <p:cNvPr id="10" name="Cím 1"/>
          <p:cNvSpPr txBox="1">
            <a:spLocks/>
          </p:cNvSpPr>
          <p:nvPr/>
        </p:nvSpPr>
        <p:spPr>
          <a:xfrm>
            <a:off x="345584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356374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r>
              <a:rPr lang="en-US" sz="2000" b="1" dirty="0" smtClean="0">
                <a:solidFill>
                  <a:srgbClr val="244061"/>
                </a:solidFill>
                <a:latin typeface="Cambria"/>
                <a:ea typeface="Arial Unicode MS"/>
                <a:cs typeface="Times New Roman"/>
              </a:rPr>
              <a:t>Budget</a:t>
            </a:r>
            <a:r>
              <a:rPr lang="en-US" sz="2000" b="1" dirty="0" smtClean="0">
                <a:solidFill>
                  <a:srgbClr val="FF0000"/>
                </a:solidFill>
                <a:latin typeface="Cambria"/>
                <a:ea typeface="Arial Unicode MS"/>
                <a:cs typeface="Times New Roman"/>
              </a:rPr>
              <a:t>*</a:t>
            </a:r>
            <a:r>
              <a:rPr lang="en-US" sz="2000" b="1" dirty="0" smtClean="0">
                <a:solidFill>
                  <a:srgbClr val="244061"/>
                </a:solidFill>
                <a:latin typeface="Cambria"/>
                <a:ea typeface="Arial Unicode MS"/>
                <a:cs typeface="Times New Roman"/>
              </a:rPr>
              <a:t> of the 3</a:t>
            </a:r>
            <a:r>
              <a:rPr lang="en-US" sz="2000" b="1" baseline="30000" dirty="0" smtClean="0">
                <a:solidFill>
                  <a:srgbClr val="244061"/>
                </a:solidFill>
                <a:latin typeface="Cambria"/>
                <a:ea typeface="Arial Unicode MS"/>
                <a:cs typeface="Times New Roman"/>
              </a:rPr>
              <a:t>rd</a:t>
            </a:r>
            <a:r>
              <a:rPr lang="en-US" sz="2000" b="1" dirty="0" smtClean="0">
                <a:solidFill>
                  <a:srgbClr val="244061"/>
                </a:solidFill>
                <a:latin typeface="Cambria"/>
                <a:ea typeface="Arial Unicode MS"/>
                <a:cs typeface="Times New Roman"/>
              </a:rPr>
              <a:t> Call for Proposals</a:t>
            </a:r>
            <a:r>
              <a:rPr lang="hu-HU" sz="2000" b="1" dirty="0" smtClean="0">
                <a:solidFill>
                  <a:srgbClr val="244061"/>
                </a:solidFill>
                <a:latin typeface="Cambria"/>
                <a:ea typeface="Arial Unicode MS"/>
                <a:cs typeface="Times New Roman"/>
              </a:rPr>
              <a:t> </a:t>
            </a:r>
            <a:r>
              <a:rPr lang="hu-HU" sz="2000" b="1" dirty="0" err="1" smtClean="0">
                <a:solidFill>
                  <a:srgbClr val="244061"/>
                </a:solidFill>
                <a:latin typeface="Cambria"/>
                <a:ea typeface="Arial Unicode MS"/>
                <a:cs typeface="Times New Roman"/>
              </a:rPr>
              <a:t>in</a:t>
            </a:r>
            <a:r>
              <a:rPr lang="hu-HU" sz="2000" b="1" dirty="0" smtClean="0">
                <a:solidFill>
                  <a:srgbClr val="244061"/>
                </a:solidFill>
                <a:latin typeface="Cambria"/>
                <a:ea typeface="Arial Unicode MS"/>
                <a:cs typeface="Times New Roman"/>
              </a:rPr>
              <a:t> EUR</a:t>
            </a:r>
            <a:endParaRPr lang="en-GB" sz="2000" b="1" dirty="0" smtClean="0">
              <a:solidFill>
                <a:srgbClr val="244061"/>
              </a:solidFill>
              <a:latin typeface="Cambria"/>
              <a:ea typeface="Arial Unicode MS"/>
              <a:cs typeface="Times New Roman"/>
            </a:endParaRPr>
          </a:p>
          <a:p>
            <a:endParaRPr lang="en-GB" sz="2000" b="1" dirty="0">
              <a:solidFill>
                <a:srgbClr val="244061"/>
              </a:solidFill>
              <a:latin typeface="Cambria"/>
              <a:ea typeface="Arial Unicode MS"/>
              <a:cs typeface="Times New Roman"/>
            </a:endParaRPr>
          </a:p>
          <a:p>
            <a:endParaRPr lang="en-GB" sz="2000" b="1" dirty="0" smtClean="0">
              <a:solidFill>
                <a:srgbClr val="244061"/>
              </a:solidFill>
              <a:latin typeface="Cambria"/>
              <a:ea typeface="Arial Unicode MS"/>
              <a:cs typeface="Times New Roman"/>
            </a:endParaRPr>
          </a:p>
          <a:p>
            <a:endParaRPr lang="en-GB" sz="2000" b="1" dirty="0">
              <a:solidFill>
                <a:srgbClr val="244061"/>
              </a:solidFill>
              <a:latin typeface="Cambria"/>
              <a:ea typeface="Arial Unicode MS"/>
              <a:cs typeface="Times New Roman"/>
            </a:endParaRPr>
          </a:p>
          <a:p>
            <a:endParaRPr lang="en-GB" sz="2000" b="1" dirty="0" smtClean="0">
              <a:solidFill>
                <a:srgbClr val="244061"/>
              </a:solidFill>
              <a:latin typeface="Cambria"/>
              <a:ea typeface="Arial Unicode MS"/>
              <a:cs typeface="Times New Roman"/>
            </a:endParaRPr>
          </a:p>
          <a:p>
            <a:endParaRPr lang="en-GB" sz="2000" b="1" dirty="0">
              <a:solidFill>
                <a:srgbClr val="244061"/>
              </a:solidFill>
              <a:latin typeface="Cambria"/>
              <a:ea typeface="Arial Unicode MS"/>
              <a:cs typeface="Times New Roman"/>
            </a:endParaRPr>
          </a:p>
          <a:p>
            <a:endParaRPr lang="en-GB" sz="2000" b="1" dirty="0" smtClean="0">
              <a:solidFill>
                <a:srgbClr val="244061"/>
              </a:solidFill>
              <a:latin typeface="Cambria"/>
              <a:ea typeface="Arial Unicode MS"/>
              <a:cs typeface="Times New Roman"/>
            </a:endParaRPr>
          </a:p>
          <a:p>
            <a:endParaRPr lang="en-GB" sz="2000" b="1" dirty="0">
              <a:solidFill>
                <a:srgbClr val="244061"/>
              </a:solidFill>
              <a:latin typeface="Cambria"/>
              <a:ea typeface="Arial Unicode MS"/>
              <a:cs typeface="Times New Roman"/>
            </a:endParaRPr>
          </a:p>
          <a:p>
            <a:endParaRPr lang="en-GB" sz="2000" b="1" dirty="0" smtClean="0">
              <a:solidFill>
                <a:srgbClr val="244061"/>
              </a:solidFill>
              <a:latin typeface="Cambria"/>
              <a:ea typeface="Arial Unicode MS"/>
              <a:cs typeface="Times New Roman"/>
            </a:endParaRPr>
          </a:p>
          <a:p>
            <a:r>
              <a:rPr lang="en-GB" sz="2000" b="1" i="1" dirty="0" smtClean="0">
                <a:solidFill>
                  <a:srgbClr val="FF0000"/>
                </a:solidFill>
                <a:latin typeface="Cambria"/>
                <a:ea typeface="Arial Unicode MS"/>
                <a:cs typeface="Times New Roman"/>
              </a:rPr>
              <a:t>* All amounts in the table are subject to MC approval.</a:t>
            </a:r>
            <a:endParaRPr lang="en-US" sz="2000" b="1" i="1" dirty="0" smtClean="0">
              <a:solidFill>
                <a:srgbClr val="FF0000"/>
              </a:solidFill>
              <a:latin typeface="Cambria"/>
              <a:ea typeface="Arial Unicode MS"/>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2630001552"/>
              </p:ext>
            </p:extLst>
          </p:nvPr>
        </p:nvGraphicFramePr>
        <p:xfrm>
          <a:off x="683568" y="2492896"/>
          <a:ext cx="7776864" cy="1981200"/>
        </p:xfrm>
        <a:graphic>
          <a:graphicData uri="http://schemas.openxmlformats.org/drawingml/2006/table">
            <a:tbl>
              <a:tblPr firstRow="1" bandRow="1">
                <a:tableStyleId>{5C22544A-7EE6-4342-B048-85BDC9FD1C3A}</a:tableStyleId>
              </a:tblPr>
              <a:tblGrid>
                <a:gridCol w="1296144"/>
                <a:gridCol w="1296144"/>
                <a:gridCol w="1296144"/>
                <a:gridCol w="1296144"/>
                <a:gridCol w="1224136"/>
                <a:gridCol w="1368152"/>
              </a:tblGrid>
              <a:tr h="370840">
                <a:tc>
                  <a:txBody>
                    <a:bodyPr/>
                    <a:lstStyle/>
                    <a:p>
                      <a:pPr algn="ctr"/>
                      <a:r>
                        <a:rPr lang="en-US" sz="2000" dirty="0" smtClean="0">
                          <a:latin typeface="Cambria" panose="02040503050406030204" pitchFamily="18" charset="0"/>
                        </a:rPr>
                        <a:t>PA</a:t>
                      </a:r>
                      <a:endParaRPr lang="en-GB"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ERDF</a:t>
                      </a:r>
                      <a:endParaRPr lang="en-GB"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IPA</a:t>
                      </a:r>
                      <a:endParaRPr lang="en-GB"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ENI MD</a:t>
                      </a:r>
                      <a:endParaRPr lang="en-GB"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ENI UA</a:t>
                      </a:r>
                      <a:endParaRPr lang="en-GB"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Total</a:t>
                      </a:r>
                      <a:endParaRPr lang="en-GB" sz="2000" dirty="0">
                        <a:latin typeface="Cambria" panose="02040503050406030204" pitchFamily="18" charset="0"/>
                      </a:endParaRPr>
                    </a:p>
                  </a:txBody>
                  <a:tcPr/>
                </a:tc>
              </a:tr>
              <a:tr h="370840">
                <a:tc>
                  <a:txBody>
                    <a:bodyPr/>
                    <a:lstStyle/>
                    <a:p>
                      <a:r>
                        <a:rPr lang="en-US" sz="2000" dirty="0" smtClean="0">
                          <a:solidFill>
                            <a:schemeClr val="tx2">
                              <a:lumMod val="75000"/>
                            </a:schemeClr>
                          </a:solidFill>
                          <a:latin typeface="Cambria" panose="02040503050406030204" pitchFamily="18" charset="0"/>
                        </a:rPr>
                        <a:t>PA1</a:t>
                      </a:r>
                      <a:endParaRPr lang="en-GB" sz="20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13,463,630.97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795,801.87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594,479.00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648,471.95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b="1" dirty="0" smtClean="0">
                          <a:solidFill>
                            <a:schemeClr val="tx2">
                              <a:lumMod val="75000"/>
                            </a:schemeClr>
                          </a:solidFill>
                          <a:latin typeface="Cambria" panose="02040503050406030204" pitchFamily="18" charset="0"/>
                        </a:rPr>
                        <a:t>15,502,383.79</a:t>
                      </a:r>
                      <a:endParaRPr lang="en-GB" sz="1400" b="1" dirty="0">
                        <a:solidFill>
                          <a:schemeClr val="tx2">
                            <a:lumMod val="75000"/>
                          </a:schemeClr>
                        </a:solidFill>
                        <a:latin typeface="Cambria" panose="02040503050406030204" pitchFamily="18" charset="0"/>
                      </a:endParaRPr>
                    </a:p>
                  </a:txBody>
                  <a:tcPr/>
                </a:tc>
              </a:tr>
              <a:tr h="370840">
                <a:tc>
                  <a:txBody>
                    <a:bodyPr/>
                    <a:lstStyle/>
                    <a:p>
                      <a:r>
                        <a:rPr lang="en-US" sz="2000" dirty="0" smtClean="0">
                          <a:solidFill>
                            <a:schemeClr val="tx2">
                              <a:lumMod val="75000"/>
                            </a:schemeClr>
                          </a:solidFill>
                          <a:latin typeface="Cambria" panose="02040503050406030204" pitchFamily="18" charset="0"/>
                        </a:rPr>
                        <a:t>PA2</a:t>
                      </a:r>
                      <a:endParaRPr lang="en-GB" sz="20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16,460,009.81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974,337.27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743,098.00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810,590.70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b="1" dirty="0" smtClean="0">
                          <a:solidFill>
                            <a:schemeClr val="tx2">
                              <a:lumMod val="75000"/>
                            </a:schemeClr>
                          </a:solidFill>
                          <a:latin typeface="Cambria" panose="02040503050406030204" pitchFamily="18" charset="0"/>
                        </a:rPr>
                        <a:t>18,988,035.78</a:t>
                      </a:r>
                      <a:endParaRPr lang="en-GB" sz="1400" b="1" dirty="0">
                        <a:solidFill>
                          <a:schemeClr val="tx2">
                            <a:lumMod val="75000"/>
                          </a:schemeClr>
                        </a:solidFill>
                        <a:latin typeface="Cambria" panose="02040503050406030204" pitchFamily="18" charset="0"/>
                      </a:endParaRPr>
                    </a:p>
                  </a:txBody>
                  <a:tcPr/>
                </a:tc>
              </a:tr>
              <a:tr h="370840">
                <a:tc>
                  <a:txBody>
                    <a:bodyPr/>
                    <a:lstStyle/>
                    <a:p>
                      <a:r>
                        <a:rPr lang="en-US" sz="2000" dirty="0" smtClean="0">
                          <a:solidFill>
                            <a:schemeClr val="tx2">
                              <a:lumMod val="75000"/>
                            </a:schemeClr>
                          </a:solidFill>
                          <a:latin typeface="Cambria" panose="02040503050406030204" pitchFamily="18" charset="0"/>
                        </a:rPr>
                        <a:t>PA3</a:t>
                      </a:r>
                      <a:endParaRPr lang="en-GB" sz="20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11,068,880.71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671,049.92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520,168.50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567,413.00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b="1" dirty="0" smtClean="0">
                          <a:solidFill>
                            <a:schemeClr val="tx2">
                              <a:lumMod val="75000"/>
                            </a:schemeClr>
                          </a:solidFill>
                          <a:latin typeface="Cambria" panose="02040503050406030204" pitchFamily="18" charset="0"/>
                        </a:rPr>
                        <a:t>12,827,512.13</a:t>
                      </a:r>
                      <a:endParaRPr lang="en-GB" sz="1400" b="1" dirty="0">
                        <a:solidFill>
                          <a:schemeClr val="tx2">
                            <a:lumMod val="75000"/>
                          </a:schemeClr>
                        </a:solidFill>
                        <a:latin typeface="Cambria" panose="02040503050406030204" pitchFamily="18" charset="0"/>
                      </a:endParaRPr>
                    </a:p>
                  </a:txBody>
                  <a:tcPr/>
                </a:tc>
              </a:tr>
              <a:tr h="370840">
                <a:tc>
                  <a:txBody>
                    <a:bodyPr/>
                    <a:lstStyle/>
                    <a:p>
                      <a:r>
                        <a:rPr lang="en-US" sz="2000" dirty="0" smtClean="0">
                          <a:solidFill>
                            <a:schemeClr val="tx2">
                              <a:lumMod val="75000"/>
                            </a:schemeClr>
                          </a:solidFill>
                          <a:latin typeface="Cambria" panose="02040503050406030204" pitchFamily="18" charset="0"/>
                        </a:rPr>
                        <a:t>PA4</a:t>
                      </a:r>
                      <a:endParaRPr lang="en-GB" sz="20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9,918,396.26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858,974.77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625,000.00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625,000.00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b="1" dirty="0" smtClean="0">
                          <a:solidFill>
                            <a:schemeClr val="tx2">
                              <a:lumMod val="75000"/>
                            </a:schemeClr>
                          </a:solidFill>
                          <a:latin typeface="Cambria" panose="02040503050406030204" pitchFamily="18" charset="0"/>
                        </a:rPr>
                        <a:t>12,027,371.03</a:t>
                      </a:r>
                      <a:endParaRPr lang="en-GB" sz="1400" b="1" dirty="0">
                        <a:solidFill>
                          <a:schemeClr val="tx2">
                            <a:lumMod val="75000"/>
                          </a:schemeClr>
                        </a:solidFill>
                        <a:latin typeface="Cambria" panose="02040503050406030204" pitchFamily="18" charset="0"/>
                      </a:endParaRPr>
                    </a:p>
                  </a:txBody>
                  <a:tcPr/>
                </a:tc>
              </a:tr>
            </a:tbl>
          </a:graphicData>
        </a:graphic>
      </p:graphicFrame>
      <p:sp>
        <p:nvSpPr>
          <p:cNvPr id="5" name="Cím 1"/>
          <p:cNvSpPr txBox="1">
            <a:spLocks/>
          </p:cNvSpPr>
          <p:nvPr/>
        </p:nvSpPr>
        <p:spPr>
          <a:xfrm>
            <a:off x="345584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978977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4104</TotalTime>
  <Words>928</Words>
  <Application>Microsoft Office PowerPoint</Application>
  <PresentationFormat>On-screen Show (4:3)</PresentationFormat>
  <Paragraphs>280</Paragraphs>
  <Slides>20</Slides>
  <Notes>1</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Office Theme</vt:lpstr>
      <vt:lpstr>1_Office Theme</vt:lpstr>
      <vt:lpstr>Office-téma</vt:lpstr>
      <vt:lpstr>1_Office-téma</vt:lpstr>
      <vt:lpstr>2_Office-téma</vt:lpstr>
      <vt:lpstr>Early School Leaving and NEETs across the Danube Region – Towards new regional perspectives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Officer PA4 Johannes Gabriel johannes.gabriel@interreg-danube.eu +36 1 795 5886</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(Cambria 36-40)</dc:title>
  <dc:creator>Gábor Eszter</dc:creator>
  <cp:lastModifiedBy>Johannes Gabriel</cp:lastModifiedBy>
  <cp:revision>401</cp:revision>
  <dcterms:created xsi:type="dcterms:W3CDTF">2015-08-11T09:15:14Z</dcterms:created>
  <dcterms:modified xsi:type="dcterms:W3CDTF">2018-12-17T13:54:09Z</dcterms:modified>
</cp:coreProperties>
</file>