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AA3B2F0-E768-4D7D-A2BB-EFFB6E3757B5}" type="datetimeFigureOut">
              <a:rPr lang="en-US" smtClean="0"/>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DF87C-5BBC-4A91-A7D1-F47C8362228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A3B2F0-E768-4D7D-A2BB-EFFB6E3757B5}" type="datetimeFigureOut">
              <a:rPr lang="en-US" smtClean="0"/>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DF87C-5BBC-4A91-A7D1-F47C8362228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A3B2F0-E768-4D7D-A2BB-EFFB6E3757B5}" type="datetimeFigureOut">
              <a:rPr lang="en-US" smtClean="0"/>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DF87C-5BBC-4A91-A7D1-F47C8362228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AA3B2F0-E768-4D7D-A2BB-EFFB6E3757B5}" type="datetimeFigureOut">
              <a:rPr lang="en-US" smtClean="0"/>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DF87C-5BBC-4A91-A7D1-F47C8362228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EAA3B2F0-E768-4D7D-A2BB-EFFB6E3757B5}" type="datetimeFigureOut">
              <a:rPr lang="en-US" smtClean="0"/>
              <a:t>5/15/2015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DF87C-5BBC-4A91-A7D1-F47C8362228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AA3B2F0-E768-4D7D-A2BB-EFFB6E3757B5}" type="datetimeFigureOut">
              <a:rPr lang="en-US" smtClean="0"/>
              <a:t>5/15/2015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DF87C-5BBC-4A91-A7D1-F47C8362228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AA3B2F0-E768-4D7D-A2BB-EFFB6E3757B5}" type="datetimeFigureOut">
              <a:rPr lang="en-US" smtClean="0"/>
              <a:t>5/15/2015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3DF87C-5BBC-4A91-A7D1-F47C8362228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A3B2F0-E768-4D7D-A2BB-EFFB6E3757B5}" type="datetimeFigureOut">
              <a:rPr lang="en-US" smtClean="0"/>
              <a:t>5/15/2015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3DF87C-5BBC-4A91-A7D1-F47C836222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3B2F0-E768-4D7D-A2BB-EFFB6E3757B5}" type="datetimeFigureOut">
              <a:rPr lang="en-US" smtClean="0"/>
              <a:t>5/15/2015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3DF87C-5BBC-4A91-A7D1-F47C836222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EAA3B2F0-E768-4D7D-A2BB-EFFB6E3757B5}" type="datetimeFigureOut">
              <a:rPr lang="en-US" smtClean="0"/>
              <a:t>5/15/2015</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D23DF87C-5BBC-4A91-A7D1-F47C8362228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A3B2F0-E768-4D7D-A2BB-EFFB6E3757B5}" type="datetimeFigureOut">
              <a:rPr lang="en-US" smtClean="0"/>
              <a:t>5/15/2015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DF87C-5BBC-4A91-A7D1-F47C8362228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AA3B2F0-E768-4D7D-A2BB-EFFB6E3757B5}" type="datetimeFigureOut">
              <a:rPr lang="en-US" smtClean="0"/>
              <a:t>5/15/2015</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D23DF87C-5BBC-4A91-A7D1-F47C8362228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988289" y="1852423"/>
            <a:ext cx="5523067" cy="1018285"/>
          </a:xfrm>
        </p:spPr>
        <p:txBody>
          <a:bodyPr/>
          <a:lstStyle/>
          <a:p>
            <a:r>
              <a:rPr lang="en-US" b="1" dirty="0"/>
              <a:t>Funding opportunities for the WG project ideas and initiatives </a:t>
            </a:r>
            <a:endParaRPr lang="en-US" dirty="0"/>
          </a:p>
        </p:txBody>
      </p:sp>
      <p:sp>
        <p:nvSpPr>
          <p:cNvPr id="3" name="Subtitle 2"/>
          <p:cNvSpPr>
            <a:spLocks noGrp="1"/>
          </p:cNvSpPr>
          <p:nvPr>
            <p:ph type="subTitle" idx="1"/>
          </p:nvPr>
        </p:nvSpPr>
        <p:spPr/>
        <p:txBody>
          <a:bodyPr>
            <a:normAutofit fontScale="47500" lnSpcReduction="20000"/>
          </a:bodyPr>
          <a:lstStyle/>
          <a:p>
            <a:r>
              <a:rPr lang="en-US" dirty="0" smtClean="0"/>
              <a:t>WG3 Creativity and Entrepreneurship Meeting</a:t>
            </a:r>
          </a:p>
          <a:p>
            <a:r>
              <a:rPr lang="en-US" dirty="0" smtClean="0"/>
              <a:t>Bucharest 18.05.2015 </a:t>
            </a:r>
            <a:endParaRPr lang="en-US" dirty="0"/>
          </a:p>
        </p:txBody>
      </p:sp>
    </p:spTree>
    <p:extLst>
      <p:ext uri="{BB962C8B-B14F-4D97-AF65-F5344CB8AC3E}">
        <p14:creationId xmlns:p14="http://schemas.microsoft.com/office/powerpoint/2010/main" val="2228453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Danube </a:t>
            </a:r>
            <a:r>
              <a:rPr lang="en-US" dirty="0" err="1"/>
              <a:t>Programme</a:t>
            </a:r>
            <a:r>
              <a:rPr lang="en-US" dirty="0"/>
              <a:t> – thematic areas and priorities</a:t>
            </a:r>
          </a:p>
        </p:txBody>
      </p:sp>
      <p:sp>
        <p:nvSpPr>
          <p:cNvPr id="3" name="Content Placeholder 2"/>
          <p:cNvSpPr>
            <a:spLocks noGrp="1"/>
          </p:cNvSpPr>
          <p:nvPr>
            <p:ph idx="1"/>
          </p:nvPr>
        </p:nvSpPr>
        <p:spPr>
          <a:xfrm>
            <a:off x="251520" y="1100628"/>
            <a:ext cx="8712968" cy="3768532"/>
          </a:xfrm>
        </p:spPr>
        <p:txBody>
          <a:bodyPr>
            <a:normAutofit fontScale="85000" lnSpcReduction="20000"/>
          </a:bodyPr>
          <a:lstStyle/>
          <a:p>
            <a:r>
              <a:rPr lang="en-US" dirty="0" smtClean="0"/>
              <a:t>PRIORITY AXIS 1: INNOVATIVE AND SOCIALLY RESPONSIBLE DANUBE REGION: </a:t>
            </a:r>
          </a:p>
          <a:p>
            <a:r>
              <a:rPr lang="en-US" sz="1800" dirty="0" smtClean="0"/>
              <a:t>Investment Priority 1b, </a:t>
            </a:r>
            <a:r>
              <a:rPr lang="en-US" sz="1800" dirty="0"/>
              <a:t>Specific Objective 2: Increase competences for business and social </a:t>
            </a:r>
            <a:r>
              <a:rPr lang="en-US" sz="1800" dirty="0" smtClean="0"/>
              <a:t>innovation:</a:t>
            </a:r>
          </a:p>
          <a:p>
            <a:pPr>
              <a:buFont typeface="Arial" panose="020B0604020202020204" pitchFamily="34" charset="0"/>
              <a:buChar char="•"/>
            </a:pPr>
            <a:r>
              <a:rPr lang="en-US" sz="1800" dirty="0"/>
              <a:t>Develop and implement strategies in order to motivate youth to engage in science and innovation and promoting youth entrepreneurship (“innovative youth”; empowering young people</a:t>
            </a:r>
            <a:r>
              <a:rPr lang="en-US" sz="1800" dirty="0" smtClean="0"/>
              <a:t>);</a:t>
            </a:r>
          </a:p>
          <a:p>
            <a:pPr>
              <a:buFont typeface="Arial" panose="020B0604020202020204" pitchFamily="34" charset="0"/>
              <a:buChar char="•"/>
            </a:pPr>
            <a:r>
              <a:rPr lang="en-US" sz="1800" dirty="0"/>
              <a:t>Support the joint development of skills and knowledge for implementation of social innovation, innovative learning systems in the area of social services; dual professional education in social professions, e.g. for elderly care and people with special needs; skills development and innovative services in fields of general interest such as migration, health and ageing; business incubation, workplace innovation</a:t>
            </a:r>
            <a:r>
              <a:rPr lang="en-US" sz="1800" dirty="0" smtClean="0"/>
              <a:t>.</a:t>
            </a:r>
          </a:p>
          <a:p>
            <a:pPr>
              <a:buFont typeface="Arial" panose="020B0604020202020204" pitchFamily="34" charset="0"/>
              <a:buChar char="•"/>
            </a:pPr>
            <a:r>
              <a:rPr lang="en-US" sz="1800" dirty="0"/>
              <a:t>Build up cross-disciplinary networks and joint transnational information and training actions for enhancing future needed job qualifications and competences</a:t>
            </a:r>
            <a:r>
              <a:rPr lang="en-US" sz="1800" dirty="0" smtClean="0"/>
              <a:t>.</a:t>
            </a:r>
          </a:p>
          <a:p>
            <a:pPr>
              <a:buFont typeface="Arial" panose="020B0604020202020204" pitchFamily="34" charset="0"/>
              <a:buChar char="•"/>
            </a:pPr>
            <a:r>
              <a:rPr lang="en-US" sz="1800" dirty="0"/>
              <a:t>Develop joint tools and services to improve competences for innovative entrepreneurship, improving the innovation culture and innovation management skills, capacity building for start ups</a:t>
            </a:r>
            <a:r>
              <a:rPr lang="en-US" sz="1800" dirty="0" smtClean="0"/>
              <a:t>.</a:t>
            </a:r>
          </a:p>
          <a:p>
            <a:pPr>
              <a:buFont typeface="Arial" panose="020B0604020202020204" pitchFamily="34" charset="0"/>
              <a:buChar char="•"/>
            </a:pPr>
            <a:r>
              <a:rPr lang="en-US" sz="1800" dirty="0"/>
              <a:t>Raise awareness on learning systems for development of open innovation</a:t>
            </a:r>
            <a:r>
              <a:rPr lang="en-US" sz="1800" dirty="0" smtClean="0"/>
              <a:t>.</a:t>
            </a:r>
          </a:p>
          <a:p>
            <a:pPr>
              <a:buFont typeface="Arial" panose="020B0604020202020204" pitchFamily="34" charset="0"/>
              <a:buChar char="•"/>
            </a:pPr>
            <a:r>
              <a:rPr lang="en-US" sz="1800" dirty="0"/>
              <a:t>Support strategic approaches of transnational educational and training networks in higher education to better linking academic and business qualifications.</a:t>
            </a:r>
          </a:p>
        </p:txBody>
      </p:sp>
    </p:spTree>
    <p:extLst>
      <p:ext uri="{BB962C8B-B14F-4D97-AF65-F5344CB8AC3E}">
        <p14:creationId xmlns:p14="http://schemas.microsoft.com/office/powerpoint/2010/main" val="2716307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65760"/>
            <a:ext cx="8568952" cy="548640"/>
          </a:xfrm>
        </p:spPr>
        <p:txBody>
          <a:bodyPr/>
          <a:lstStyle/>
          <a:p>
            <a:r>
              <a:rPr lang="en-US" sz="2400" dirty="0"/>
              <a:t>H2020-SEAC-2015-1: CALL FOR MAKING SCIENCE EDUCATION AND CAREERS ATTRACTIVE FOR YOUNG PEOPLE</a:t>
            </a:r>
          </a:p>
        </p:txBody>
      </p:sp>
      <p:sp>
        <p:nvSpPr>
          <p:cNvPr id="3" name="Content Placeholder 2"/>
          <p:cNvSpPr>
            <a:spLocks noGrp="1"/>
          </p:cNvSpPr>
          <p:nvPr>
            <p:ph idx="1"/>
          </p:nvPr>
        </p:nvSpPr>
        <p:spPr>
          <a:xfrm>
            <a:off x="323528" y="1100628"/>
            <a:ext cx="8568952" cy="3768532"/>
          </a:xfrm>
        </p:spPr>
        <p:txBody>
          <a:bodyPr>
            <a:normAutofit fontScale="92500" lnSpcReduction="10000"/>
          </a:bodyPr>
          <a:lstStyle/>
          <a:p>
            <a:pPr>
              <a:buFont typeface="Arial" panose="020B0604020202020204" pitchFamily="34" charset="0"/>
              <a:buChar char="•"/>
            </a:pPr>
            <a:r>
              <a:rPr lang="en-US" dirty="0" smtClean="0"/>
              <a:t>Aims </a:t>
            </a:r>
            <a:r>
              <a:rPr lang="en-US" dirty="0"/>
              <a:t>at bringing both girls and boys into the scientific world via formal and informal teaching and learning and to orient them towards undertaking scientific </a:t>
            </a:r>
            <a:r>
              <a:rPr lang="en-US" dirty="0" smtClean="0"/>
              <a:t>careers;</a:t>
            </a:r>
          </a:p>
          <a:p>
            <a:pPr>
              <a:buFont typeface="Arial" panose="020B0604020202020204" pitchFamily="34" charset="0"/>
              <a:buChar char="•"/>
            </a:pPr>
            <a:r>
              <a:rPr lang="en-US" dirty="0"/>
              <a:t>In order to be more attractive, research careers should also be more closely linked to </a:t>
            </a:r>
            <a:r>
              <a:rPr lang="en-US" dirty="0" err="1"/>
              <a:t>labour</a:t>
            </a:r>
            <a:r>
              <a:rPr lang="en-US" dirty="0"/>
              <a:t> market needs. In this context, the potential orientation towards more entrepreneurial and multidisciplinary research careers should be </a:t>
            </a:r>
            <a:r>
              <a:rPr lang="en-US" dirty="0" err="1"/>
              <a:t>recognised</a:t>
            </a:r>
            <a:r>
              <a:rPr lang="en-US" dirty="0"/>
              <a:t>. </a:t>
            </a:r>
            <a:endParaRPr lang="en-US" dirty="0" smtClean="0"/>
          </a:p>
          <a:p>
            <a:pPr>
              <a:buFont typeface="Arial" panose="020B0604020202020204" pitchFamily="34" charset="0"/>
              <a:buChar char="•"/>
            </a:pPr>
            <a:r>
              <a:rPr lang="en-US" dirty="0"/>
              <a:t>The proposals shall focus on innovative, forward-looking science education methods and/or on incentives and measures to make scientific and technological careers attractive to young </a:t>
            </a:r>
            <a:r>
              <a:rPr lang="en-US" dirty="0" smtClean="0"/>
              <a:t>students.</a:t>
            </a:r>
          </a:p>
          <a:p>
            <a:pPr>
              <a:buFont typeface="Arial" panose="020B0604020202020204" pitchFamily="34" charset="0"/>
              <a:buChar char="•"/>
            </a:pPr>
            <a:r>
              <a:rPr lang="en-US" dirty="0"/>
              <a:t>They may inter alia make young people work with open-access educational resources; become familiar with the use of science media; make the link between creativity and </a:t>
            </a:r>
            <a:r>
              <a:rPr lang="en-US" dirty="0" smtClean="0"/>
              <a:t>science.</a:t>
            </a:r>
          </a:p>
          <a:p>
            <a:pPr>
              <a:buFont typeface="Arial" panose="020B0604020202020204" pitchFamily="34" charset="0"/>
              <a:buChar char="•"/>
            </a:pPr>
            <a:r>
              <a:rPr lang="en-US" dirty="0"/>
              <a:t>The proposals shall also foster sustainable and cross-cutting interaction between the different levels of the education system, research institutions and other establishments, industry, Civil Society </a:t>
            </a:r>
            <a:r>
              <a:rPr lang="en-US" dirty="0" err="1"/>
              <a:t>Organisations</a:t>
            </a:r>
            <a:r>
              <a:rPr lang="en-US" dirty="0"/>
              <a:t> (CSOs</a:t>
            </a:r>
            <a:r>
              <a:rPr lang="en-US" dirty="0" smtClean="0"/>
              <a:t>).</a:t>
            </a:r>
          </a:p>
          <a:p>
            <a:pPr>
              <a:buFont typeface="Arial" panose="020B0604020202020204" pitchFamily="34" charset="0"/>
              <a:buChar char="•"/>
            </a:pPr>
            <a:r>
              <a:rPr lang="en-US" dirty="0" smtClean="0"/>
              <a:t>PROJECT IDEA: GAME DESIGN FOR INTRODUCTION OF CREATIVE THINKING METHODS IN SCIENCE EDUCATION (WORKING TITLE) </a:t>
            </a:r>
            <a:endParaRPr lang="en-US" dirty="0"/>
          </a:p>
        </p:txBody>
      </p:sp>
    </p:spTree>
    <p:extLst>
      <p:ext uri="{BB962C8B-B14F-4D97-AF65-F5344CB8AC3E}">
        <p14:creationId xmlns:p14="http://schemas.microsoft.com/office/powerpoint/2010/main" val="2283622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65760"/>
            <a:ext cx="8208912" cy="614968"/>
          </a:xfrm>
        </p:spPr>
        <p:txBody>
          <a:bodyPr/>
          <a:lstStyle/>
          <a:p>
            <a:r>
              <a:rPr lang="en-US" dirty="0" smtClean="0"/>
              <a:t>H2020-ISSI-2015-1: CALL </a:t>
            </a:r>
            <a:r>
              <a:rPr lang="en-US" dirty="0"/>
              <a:t>FOR INTEGRATING SOCIETY IN SCIENCE AND INNOVATION</a:t>
            </a:r>
          </a:p>
        </p:txBody>
      </p:sp>
      <p:sp>
        <p:nvSpPr>
          <p:cNvPr id="3" name="Content Placeholder 2"/>
          <p:cNvSpPr>
            <a:spLocks noGrp="1"/>
          </p:cNvSpPr>
          <p:nvPr>
            <p:ph idx="1"/>
          </p:nvPr>
        </p:nvSpPr>
        <p:spPr>
          <a:xfrm>
            <a:off x="251520" y="1100628"/>
            <a:ext cx="8712968" cy="3768532"/>
          </a:xfrm>
        </p:spPr>
        <p:txBody>
          <a:bodyPr>
            <a:normAutofit/>
          </a:bodyPr>
          <a:lstStyle/>
          <a:p>
            <a:pPr>
              <a:buFont typeface="Arial" panose="020B0604020202020204" pitchFamily="34" charset="0"/>
              <a:buChar char="•"/>
            </a:pPr>
            <a:r>
              <a:rPr lang="en-US" dirty="0"/>
              <a:t>This topic will </a:t>
            </a:r>
            <a:r>
              <a:rPr lang="en-US" dirty="0" err="1"/>
              <a:t>organise</a:t>
            </a:r>
            <a:r>
              <a:rPr lang="en-US" dirty="0"/>
              <a:t> public outreach exhibitions and participatory events throughout the whole of Europe to engage citizens in </a:t>
            </a:r>
            <a:r>
              <a:rPr lang="en-US" dirty="0" smtClean="0"/>
              <a:t>science;</a:t>
            </a:r>
          </a:p>
          <a:p>
            <a:pPr>
              <a:buFont typeface="Arial" panose="020B0604020202020204" pitchFamily="34" charset="0"/>
              <a:buChar char="•"/>
            </a:pPr>
            <a:r>
              <a:rPr lang="en-US" dirty="0"/>
              <a:t>Exhibits shall provide material for dissemination and make use of existing multimedia and other relevant technology (e.g.: social media, virtual reality, scenarios, gaming, etc.) and shall employ inclusive participatory techniques to engage with multiple publics (children, youth, women, adults, and other relevant stakeholders). </a:t>
            </a:r>
            <a:endParaRPr lang="en-US" dirty="0" smtClean="0"/>
          </a:p>
          <a:p>
            <a:pPr>
              <a:buFont typeface="Arial" panose="020B0604020202020204" pitchFamily="34" charset="0"/>
              <a:buChar char="•"/>
            </a:pPr>
            <a:r>
              <a:rPr lang="en-US" dirty="0"/>
              <a:t>In the short term, this action will increase public awareness of science and of Responsible Research and Innovation. In the medium term, it will build capacity of local science actors and public authorities to engage with citizens on science and innovation, leading to more public engagement activities after the end of the project. Equally, it will directly encourage more citizens, including women, to participate in science</a:t>
            </a:r>
            <a:r>
              <a:rPr lang="en-US" dirty="0" smtClean="0"/>
              <a:t>.</a:t>
            </a:r>
          </a:p>
          <a:p>
            <a:pPr>
              <a:buFont typeface="Arial" panose="020B0604020202020204" pitchFamily="34" charset="0"/>
              <a:buChar char="•"/>
            </a:pPr>
            <a:r>
              <a:rPr lang="en-US" dirty="0" smtClean="0"/>
              <a:t>PROJECT IDEA: SCIENCE IS ATTRACTIVE – COMMUNITY IS MEETING THE SCIENCE (WORKING TITLE)</a:t>
            </a:r>
            <a:endParaRPr lang="en-US" dirty="0"/>
          </a:p>
        </p:txBody>
      </p:sp>
    </p:spTree>
    <p:extLst>
      <p:ext uri="{BB962C8B-B14F-4D97-AF65-F5344CB8AC3E}">
        <p14:creationId xmlns:p14="http://schemas.microsoft.com/office/powerpoint/2010/main" val="3665795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65760"/>
            <a:ext cx="8496944" cy="614968"/>
          </a:xfrm>
        </p:spPr>
        <p:txBody>
          <a:bodyPr/>
          <a:lstStyle/>
          <a:p>
            <a:r>
              <a:rPr lang="en-US" sz="2000" dirty="0"/>
              <a:t>H2020-GARRI-2015-1:  Call for developing governance for the advancement of Responsible Research and Innovation</a:t>
            </a:r>
          </a:p>
        </p:txBody>
      </p:sp>
      <p:sp>
        <p:nvSpPr>
          <p:cNvPr id="3" name="Content Placeholder 2"/>
          <p:cNvSpPr>
            <a:spLocks noGrp="1"/>
          </p:cNvSpPr>
          <p:nvPr>
            <p:ph idx="1"/>
          </p:nvPr>
        </p:nvSpPr>
        <p:spPr>
          <a:xfrm>
            <a:off x="323528" y="1100628"/>
            <a:ext cx="8568952" cy="3768532"/>
          </a:xfrm>
        </p:spPr>
        <p:txBody>
          <a:bodyPr/>
          <a:lstStyle/>
          <a:p>
            <a:pPr>
              <a:buFont typeface="Arial" panose="020B0604020202020204" pitchFamily="34" charset="0"/>
              <a:buChar char="•"/>
            </a:pPr>
            <a:r>
              <a:rPr lang="en-US" dirty="0"/>
              <a:t>This action will support projects that demonstrate how to implement RRI in process development (via stakeholder involvement, taking account of gender differences, Corporate Social Responsibility, etc.) </a:t>
            </a:r>
            <a:r>
              <a:rPr lang="en-US" dirty="0" smtClean="0"/>
              <a:t>;</a:t>
            </a:r>
          </a:p>
          <a:p>
            <a:pPr>
              <a:buFont typeface="Arial" panose="020B0604020202020204" pitchFamily="34" charset="0"/>
              <a:buChar char="•"/>
            </a:pPr>
            <a:r>
              <a:rPr lang="en-US" dirty="0"/>
              <a:t>The proposals shall foster collaboration between actors from industry, research and civil society to jointly define and implement a concrete roadmap for the responsible development of particular technologies, products or services within up to three specific research/innovation </a:t>
            </a:r>
            <a:r>
              <a:rPr lang="en-US" dirty="0" smtClean="0"/>
              <a:t>fields;</a:t>
            </a:r>
          </a:p>
          <a:p>
            <a:pPr>
              <a:buFont typeface="Arial" panose="020B0604020202020204" pitchFamily="34" charset="0"/>
              <a:buChar char="•"/>
            </a:pPr>
            <a:r>
              <a:rPr lang="en-US" dirty="0"/>
              <a:t>It can for example develop an RRI-inspired ‘CSR 2.0’ roadmap and implementation plan that is demonstrated, tested, and assessed by the partners involved in the action</a:t>
            </a:r>
            <a:r>
              <a:rPr lang="en-US" dirty="0" smtClean="0"/>
              <a:t>.</a:t>
            </a:r>
          </a:p>
          <a:p>
            <a:pPr>
              <a:buFont typeface="Arial" panose="020B0604020202020204" pitchFamily="34" charset="0"/>
              <a:buChar char="•"/>
            </a:pPr>
            <a:r>
              <a:rPr lang="en-US" dirty="0"/>
              <a:t>T</a:t>
            </a:r>
            <a:r>
              <a:rPr lang="en-US" dirty="0" smtClean="0"/>
              <a:t>he </a:t>
            </a:r>
            <a:r>
              <a:rPr lang="en-US" dirty="0"/>
              <a:t>proposals shall pilot and demonstrate how industry and societal actors can work productively together according to the </a:t>
            </a:r>
            <a:r>
              <a:rPr lang="en-US" dirty="0" smtClean="0"/>
              <a:t>Responsible </a:t>
            </a:r>
            <a:r>
              <a:rPr lang="en-US" dirty="0"/>
              <a:t>Research and Innovation </a:t>
            </a:r>
            <a:r>
              <a:rPr lang="en-US" dirty="0" smtClean="0"/>
              <a:t>approach.</a:t>
            </a:r>
          </a:p>
          <a:p>
            <a:pPr>
              <a:buFont typeface="Arial" panose="020B0604020202020204" pitchFamily="34" charset="0"/>
              <a:buChar char="•"/>
            </a:pPr>
            <a:r>
              <a:rPr lang="en-US" dirty="0" smtClean="0"/>
              <a:t>PROJECT IDEA: RESPONSIBLE ENTREPRENEURISHIP IN CROSS-INNOVATION FOR THE SECTORS OF TOURISM, CREATIVE INDUSTRIES AND FOOD (WORKING TITLE)</a:t>
            </a:r>
            <a:endParaRPr lang="en-US" dirty="0"/>
          </a:p>
        </p:txBody>
      </p:sp>
    </p:spTree>
    <p:extLst>
      <p:ext uri="{BB962C8B-B14F-4D97-AF65-F5344CB8AC3E}">
        <p14:creationId xmlns:p14="http://schemas.microsoft.com/office/powerpoint/2010/main" val="1161927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CREATIVE EUROPE PROGRAMME AND ERASMUS +</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endParaRPr lang="en-US" sz="2000" dirty="0" smtClean="0"/>
          </a:p>
          <a:p>
            <a:pPr>
              <a:buFont typeface="Arial" panose="020B0604020202020204" pitchFamily="34" charset="0"/>
              <a:buChar char="•"/>
            </a:pPr>
            <a:r>
              <a:rPr lang="en-US" sz="2000" dirty="0" smtClean="0"/>
              <a:t>CREATIVE </a:t>
            </a:r>
            <a:r>
              <a:rPr lang="en-US" sz="2000" dirty="0"/>
              <a:t>EUROPE cooperation </a:t>
            </a:r>
            <a:r>
              <a:rPr lang="en-US" sz="2000" dirty="0" smtClean="0"/>
              <a:t>projects support project that have to demonstrate improved </a:t>
            </a:r>
            <a:r>
              <a:rPr lang="en-US" sz="2000" dirty="0"/>
              <a:t>access to European culture and creative works and to promote innovation and </a:t>
            </a:r>
            <a:r>
              <a:rPr lang="en-US" sz="2000" dirty="0" smtClean="0"/>
              <a:t>creativity;</a:t>
            </a:r>
          </a:p>
          <a:p>
            <a:pPr>
              <a:buFont typeface="Arial" panose="020B0604020202020204" pitchFamily="34" charset="0"/>
              <a:buChar char="•"/>
            </a:pPr>
            <a:r>
              <a:rPr lang="en-US" sz="2000" dirty="0" smtClean="0"/>
              <a:t>ERASMUS + - Key Action 2: Knowledge Alliances and Sector Skills Alliances (call closed in </a:t>
            </a:r>
            <a:r>
              <a:rPr lang="en-US" sz="2000" dirty="0"/>
              <a:t>F</a:t>
            </a:r>
            <a:r>
              <a:rPr lang="en-US" sz="2000" dirty="0" smtClean="0"/>
              <a:t>ebruary 2015 but expected again for next year);</a:t>
            </a:r>
            <a:endParaRPr lang="en-US" sz="2000" dirty="0"/>
          </a:p>
        </p:txBody>
      </p:sp>
    </p:spTree>
    <p:extLst>
      <p:ext uri="{BB962C8B-B14F-4D97-AF65-F5344CB8AC3E}">
        <p14:creationId xmlns:p14="http://schemas.microsoft.com/office/powerpoint/2010/main" val="168053316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53</TotalTime>
  <Words>804</Words>
  <Application>Microsoft Office PowerPoint</Application>
  <PresentationFormat>On-screen Show (4:3)</PresentationFormat>
  <Paragraphs>34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Angles</vt:lpstr>
      <vt:lpstr>Funding opportunities for the WG project ideas and initiatives </vt:lpstr>
      <vt:lpstr>Danube Programme – thematic areas and priorities</vt:lpstr>
      <vt:lpstr>H2020-SEAC-2015-1: CALL FOR MAKING SCIENCE EDUCATION AND CAREERS ATTRACTIVE FOR YOUNG PEOPLE</vt:lpstr>
      <vt:lpstr>H2020-ISSI-2015-1: CALL FOR INTEGRATING SOCIETY IN SCIENCE AND INNOVATION</vt:lpstr>
      <vt:lpstr>H2020-GARRI-2015-1:  Call for developing governance for the advancement of Responsible Research and Innovation</vt:lpstr>
      <vt:lpstr>CREATIVE EUROPE PROGRAMME AND ERASMUS +</vt:lpstr>
    </vt:vector>
  </TitlesOfParts>
  <Company>BSCSME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Funding opportunities for the WG project ideas and initiatives</dc:title>
  <dc:creator>Hristina Kasparyan</dc:creator>
  <cp:lastModifiedBy>Hristina Kasparyan</cp:lastModifiedBy>
  <cp:revision>8</cp:revision>
  <dcterms:created xsi:type="dcterms:W3CDTF">2015-05-15T07:46:13Z</dcterms:created>
  <dcterms:modified xsi:type="dcterms:W3CDTF">2015-05-15T08:39:33Z</dcterms:modified>
</cp:coreProperties>
</file>