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Default Extension="wmf" ContentType="image/x-wmf"/>
  <Override PartName="/ppt/theme/theme2.xml" ContentType="application/vnd.openxmlformats-officedocument.theme+xml"/>
  <Override PartName="/docProps/core.xml" ContentType="application/vnd.openxmlformats-package.core-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presentation.xml" ContentType="application/vnd.openxmlformats-officedocument.presentationml.presentation.main+xml"/>
  <Override PartName="/ppt/handoutMasters/handoutMaster1.xml" ContentType="application/vnd.openxmlformats-officedocument.presentationml.handoutMaster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797675" cy="9928225"/>
  <p:defaultTextStyle>
    <a:defPPr>
      <a:defRPr lang="de-DE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808080"/>
    <a:srgbClr val="B01E2D"/>
    <a:srgbClr val="861626"/>
  </p:clrMru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0126" autoAdjust="0"/>
    <p:restoredTop sz="71747" autoAdjust="0"/>
  </p:normalViewPr>
  <p:slideViewPr>
    <p:cSldViewPr>
      <p:cViewPr varScale="1">
        <p:scale>
          <a:sx n="86" d="100"/>
          <a:sy n="86" d="100"/>
        </p:scale>
        <p:origin x="-180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1" d="100"/>
          <a:sy n="51" d="100"/>
        </p:scale>
        <p:origin x="-3006" y="-10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4" rIns="91426" bIns="45714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4" rIns="91426" bIns="45714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AT" dirty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4" rIns="91426" bIns="45714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4" rIns="91426" bIns="4571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9F4489-042B-4F02-817E-F0996D634FAC}" type="slidenum">
              <a:rPr lang="de-AT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708164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4" rIns="91426" bIns="45714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4" rIns="91426" bIns="45714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034F735-BBF1-4BCD-9989-2EF235BFEB12}" type="datetime7">
              <a:rPr lang="de-DE"/>
              <a:pPr/>
              <a:t>05-15</a:t>
            </a:fld>
            <a:endParaRPr lang="de-AT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4" rIns="91426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smtClean="0"/>
              <a:t>Klicken Sie, um die Formate des Vorlagentextes zu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4" rIns="91426" bIns="45714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4" rIns="91426" bIns="4571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01CC536-55BD-402F-9283-6A45EFCAC835}" type="slidenum">
              <a:rPr lang="de-AT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7286272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w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9" name="Rectangle 13"/>
          <p:cNvSpPr>
            <a:spLocks noChangeArrowheads="1"/>
          </p:cNvSpPr>
          <p:nvPr/>
        </p:nvSpPr>
        <p:spPr bwMode="auto">
          <a:xfrm>
            <a:off x="0" y="2590800"/>
            <a:ext cx="9144000" cy="261938"/>
          </a:xfrm>
          <a:prstGeom prst="rect">
            <a:avLst/>
          </a:prstGeom>
          <a:solidFill>
            <a:srgbClr val="B01E2D"/>
          </a:solidFill>
          <a:ln>
            <a:noFill/>
          </a:ln>
          <a:effectLst/>
          <a:extLs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de-AT"/>
          </a:p>
        </p:txBody>
      </p:sp>
      <p:sp>
        <p:nvSpPr>
          <p:cNvPr id="142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984375"/>
            <a:ext cx="7772400" cy="427038"/>
          </a:xfrm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</a:extLst>
        </p:spPr>
        <p:txBody>
          <a:bodyPr anchor="b">
            <a:spAutoFit/>
          </a:bodyPr>
          <a:lstStyle>
            <a:lvl1pPr algn="ctr">
              <a:defRPr sz="2800">
                <a:solidFill>
                  <a:srgbClr val="808080"/>
                </a:solidFill>
              </a:defRPr>
            </a:lvl1pPr>
          </a:lstStyle>
          <a:p>
            <a:pPr lvl="0"/>
            <a:r>
              <a:rPr lang="de-DE" noProof="0" smtClean="0"/>
              <a:t>Titelmasterformat durch Klicken bearbeiten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47700" y="3033713"/>
            <a:ext cx="7773988" cy="304800"/>
          </a:xfrm>
        </p:spPr>
        <p:txBody>
          <a:bodyPr>
            <a:spAutoFit/>
          </a:bodyPr>
          <a:lstStyle>
            <a:lvl1pPr marL="0" indent="0" algn="ctr">
              <a:buFont typeface="Wingdings" pitchFamily="2" charset="2"/>
              <a:buNone/>
              <a:defRPr>
                <a:solidFill>
                  <a:srgbClr val="808080"/>
                </a:solidFill>
              </a:defRPr>
            </a:lvl1pPr>
          </a:lstStyle>
          <a:p>
            <a:pPr lvl="0"/>
            <a:r>
              <a:rPr lang="de-DE" noProof="0" smtClean="0"/>
              <a:t>Formatvorlage des Untertitelmasters durch Klicken bearbeiten</a:t>
            </a:r>
          </a:p>
        </p:txBody>
      </p:sp>
      <p:sp>
        <p:nvSpPr>
          <p:cNvPr id="142347" name="Rectangle 11"/>
          <p:cNvSpPr>
            <a:spLocks noChangeArrowheads="1"/>
          </p:cNvSpPr>
          <p:nvPr/>
        </p:nvSpPr>
        <p:spPr bwMode="auto">
          <a:xfrm>
            <a:off x="0" y="1773238"/>
            <a:ext cx="9144000" cy="508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AT"/>
          </a:p>
        </p:txBody>
      </p:sp>
      <p:pic>
        <p:nvPicPr>
          <p:cNvPr id="142356" name="Picture 20"/>
          <p:cNvPicPr preferRelativeResize="0"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47700" y="6237288"/>
            <a:ext cx="40005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2357" name="Rectangle 21"/>
          <p:cNvSpPr>
            <a:spLocks noChangeArrowheads="1"/>
          </p:cNvSpPr>
          <p:nvPr userDrawn="1"/>
        </p:nvSpPr>
        <p:spPr bwMode="auto">
          <a:xfrm>
            <a:off x="1150938" y="6200775"/>
            <a:ext cx="2232025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l" defTabSz="968375" eaLnBrk="0" hangingPunct="0">
              <a:spcBef>
                <a:spcPts val="3600"/>
              </a:spcBef>
            </a:pPr>
            <a:r>
              <a:rPr lang="de-AT" sz="1600" b="1">
                <a:solidFill>
                  <a:srgbClr val="808080"/>
                </a:solidFill>
                <a:latin typeface="Arial" charset="0"/>
              </a:rPr>
              <a:t>L&amp;R Sozialforschung</a:t>
            </a:r>
          </a:p>
        </p:txBody>
      </p:sp>
      <p:pic>
        <p:nvPicPr>
          <p:cNvPr id="8" name="Bild 7" descr="Logo-09_people+skills"/>
          <p:cNvPicPr/>
          <p:nvPr userDrawn="1"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mo="http://schemas.microsoft.com/office/mac/office/2008/main" xmlns:mv="urn:schemas-microsoft-com:mac:vml" xmlns:pic="http://schemas.openxmlformats.org/drawingml/2006/picture" xmlns:a="http://schemas.openxmlformats.org/drawingml/2006/main" xmlns:wne="http://schemas.microsoft.com/office/word/2006/wordml" xmlns:wp="http://schemas.openxmlformats.org/drawingml/2006/wordprocessingDrawing" xmlns:m="http://schemas.openxmlformats.org/officeDocument/2006/math" xmlns:r="http://schemas.openxmlformats.org/officeDocument/2006/relationships" xmlns:ve="http://schemas.openxmlformats.org/markup-compatibility/2006" xmlns:p="http://schemas.openxmlformats.org/presentationml/2006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8600"/>
            <a:ext cx="1777042" cy="724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rafik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6781800" y="533400"/>
            <a:ext cx="1682744" cy="6426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9265FA7-ACC0-49FB-AEB9-06E9E96B673E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68202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61150" y="188913"/>
            <a:ext cx="2051050" cy="547211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188913"/>
            <a:ext cx="6005512" cy="5472112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346650-B4D6-4EC0-82BF-8CCDEB99C722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31750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F9B516E-F739-48DC-AD14-540C525E073F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37914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ECCA8C8-47DF-4994-8C19-7058F4851251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02124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268413"/>
            <a:ext cx="401002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65663" y="1268413"/>
            <a:ext cx="401002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DFC3111-AFD9-430A-8BC0-59B35409CF08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51943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C045049-DE43-48B0-A608-F84BF93F7649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46038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CFF1D6F-CEF0-4081-8016-A3499CF32A23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34683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3812A9E-5208-4752-836E-24AB8A7D7218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99681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04BF6E0-06B8-4F88-8A5A-19D1DBB7EF2A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59825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3C78CA2-38FE-4330-A8B5-CC9ACFA1F35F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69892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Rectangle 48"/>
          <p:cNvSpPr>
            <a:spLocks noChangeArrowheads="1"/>
          </p:cNvSpPr>
          <p:nvPr/>
        </p:nvSpPr>
        <p:spPr bwMode="auto">
          <a:xfrm>
            <a:off x="0" y="6057900"/>
            <a:ext cx="9144000" cy="7143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de-AT"/>
          </a:p>
        </p:txBody>
      </p:sp>
      <p:sp>
        <p:nvSpPr>
          <p:cNvPr id="1071" name="Rectangle 47"/>
          <p:cNvSpPr>
            <a:spLocks noChangeArrowheads="1"/>
          </p:cNvSpPr>
          <p:nvPr/>
        </p:nvSpPr>
        <p:spPr bwMode="auto">
          <a:xfrm>
            <a:off x="0" y="0"/>
            <a:ext cx="9144000" cy="981075"/>
          </a:xfrm>
          <a:prstGeom prst="rect">
            <a:avLst/>
          </a:prstGeom>
          <a:solidFill>
            <a:srgbClr val="B01E2D"/>
          </a:solidFill>
          <a:ln>
            <a:noFill/>
          </a:ln>
          <a:effectLst/>
          <a:extLs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de-AT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188913"/>
            <a:ext cx="82089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bg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268413"/>
            <a:ext cx="8172450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73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27988" y="6416675"/>
            <a:ext cx="612775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600" b="1">
                <a:solidFill>
                  <a:srgbClr val="808080"/>
                </a:solidFill>
                <a:latin typeface="Arial" charset="0"/>
              </a:defRPr>
            </a:lvl1pPr>
          </a:lstStyle>
          <a:p>
            <a:fld id="{BB0C0BD6-2A12-43ED-BE9B-4F41A8591B03}" type="slidenum">
              <a:rPr lang="de-DE"/>
              <a:pPr/>
              <a:t>‹Nr.›</a:t>
            </a:fld>
            <a:endParaRPr lang="de-DE"/>
          </a:p>
        </p:txBody>
      </p:sp>
      <p:pic>
        <p:nvPicPr>
          <p:cNvPr id="1075" name="Picture 51"/>
          <p:cNvPicPr preferRelativeResize="0"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03238" y="6237288"/>
            <a:ext cx="40005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76" name="Rectangle 52"/>
          <p:cNvSpPr>
            <a:spLocks noChangeArrowheads="1"/>
          </p:cNvSpPr>
          <p:nvPr/>
        </p:nvSpPr>
        <p:spPr bwMode="auto">
          <a:xfrm>
            <a:off x="1006475" y="6381750"/>
            <a:ext cx="2232025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l" defTabSz="968375" eaLnBrk="0" hangingPunct="0">
              <a:spcBef>
                <a:spcPts val="3600"/>
              </a:spcBef>
            </a:pPr>
            <a:r>
              <a:rPr lang="de-AT" sz="1600" b="1">
                <a:solidFill>
                  <a:srgbClr val="808080"/>
                </a:solidFill>
                <a:latin typeface="Arial" charset="0"/>
              </a:rPr>
              <a:t>L&amp;R Sozialforschung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 Narrow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 Narrow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 Narrow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 Narrow" pitchFamily="34" charset="0"/>
        </a:defRPr>
      </a:lvl9pPr>
    </p:titleStyle>
    <p:bodyStyle>
      <a:lvl1pPr marL="185738" indent="-185738" algn="l" rtl="0" eaLnBrk="1" fontAlgn="base" hangingPunct="1">
        <a:spcBef>
          <a:spcPct val="20000"/>
        </a:spcBef>
        <a:spcAft>
          <a:spcPct val="0"/>
        </a:spcAft>
        <a:buClr>
          <a:srgbClr val="B01E2D"/>
        </a:buClr>
        <a:buSzPct val="13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630238" indent="-265113" algn="l" rtl="0" eaLnBrk="1" fontAlgn="base" hangingPunct="1">
        <a:spcBef>
          <a:spcPct val="20000"/>
        </a:spcBef>
        <a:spcAft>
          <a:spcPct val="0"/>
        </a:spcAft>
        <a:buClr>
          <a:srgbClr val="B01E2D"/>
        </a:buClr>
        <a:buSzPct val="13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2pPr>
      <a:lvl3pPr marL="989013" indent="-179388" algn="l" rtl="0" eaLnBrk="1" fontAlgn="base" hangingPunct="1">
        <a:spcBef>
          <a:spcPct val="20000"/>
        </a:spcBef>
        <a:spcAft>
          <a:spcPct val="0"/>
        </a:spcAft>
        <a:buClr>
          <a:srgbClr val="B01E2D"/>
        </a:buClr>
        <a:buSzPct val="13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3pPr>
      <a:lvl4pPr marL="1433513" indent="-265113" algn="l" rtl="0" eaLnBrk="1" fontAlgn="base" hangingPunct="1">
        <a:spcBef>
          <a:spcPct val="20000"/>
        </a:spcBef>
        <a:spcAft>
          <a:spcPct val="0"/>
        </a:spcAft>
        <a:buClr>
          <a:srgbClr val="B01E2D"/>
        </a:buClr>
        <a:buSzPct val="13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878013" indent="-265113" algn="l" rtl="0" eaLnBrk="1" fontAlgn="base" hangingPunct="1">
        <a:spcBef>
          <a:spcPct val="20000"/>
        </a:spcBef>
        <a:spcAft>
          <a:spcPct val="0"/>
        </a:spcAft>
        <a:buClr>
          <a:srgbClr val="B01E2D"/>
        </a:buClr>
        <a:buSzPct val="13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335213" indent="-265113" algn="l" rtl="0" eaLnBrk="1" fontAlgn="base" hangingPunct="1">
        <a:spcBef>
          <a:spcPct val="20000"/>
        </a:spcBef>
        <a:spcAft>
          <a:spcPct val="0"/>
        </a:spcAft>
        <a:buClr>
          <a:srgbClr val="B01E2D"/>
        </a:buClr>
        <a:buSzPct val="13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792413" indent="-265113" algn="l" rtl="0" eaLnBrk="1" fontAlgn="base" hangingPunct="1">
        <a:spcBef>
          <a:spcPct val="20000"/>
        </a:spcBef>
        <a:spcAft>
          <a:spcPct val="0"/>
        </a:spcAft>
        <a:buClr>
          <a:srgbClr val="B01E2D"/>
        </a:buClr>
        <a:buSzPct val="13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249613" indent="-265113" algn="l" rtl="0" eaLnBrk="1" fontAlgn="base" hangingPunct="1">
        <a:spcBef>
          <a:spcPct val="20000"/>
        </a:spcBef>
        <a:spcAft>
          <a:spcPct val="0"/>
        </a:spcAft>
        <a:buClr>
          <a:srgbClr val="B01E2D"/>
        </a:buClr>
        <a:buSzPct val="13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706813" indent="-265113" algn="l" rtl="0" eaLnBrk="1" fontAlgn="base" hangingPunct="1">
        <a:spcBef>
          <a:spcPct val="20000"/>
        </a:spcBef>
        <a:spcAft>
          <a:spcPct val="0"/>
        </a:spcAft>
        <a:buClr>
          <a:srgbClr val="B01E2D"/>
        </a:buClr>
        <a:buSzPct val="13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980526"/>
            <a:ext cx="7772400" cy="430887"/>
          </a:xfrm>
        </p:spPr>
        <p:txBody>
          <a:bodyPr/>
          <a:lstStyle/>
          <a:p>
            <a:r>
              <a:rPr lang="en-GB" dirty="0" smtClean="0"/>
              <a:t>Bilateral Labour Market Cooperation </a:t>
            </a:r>
            <a:r>
              <a:rPr lang="en-GB" dirty="0"/>
              <a:t>Austria-Moldova</a:t>
            </a:r>
            <a:endParaRPr lang="de-DE" dirty="0">
              <a:solidFill>
                <a:srgbClr val="B01E2D"/>
              </a:solidFill>
            </a:endParaRPr>
          </a:p>
        </p:txBody>
      </p:sp>
      <p:sp>
        <p:nvSpPr>
          <p:cNvPr id="3328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47700" y="3957638"/>
            <a:ext cx="7773988" cy="304800"/>
          </a:xfrm>
          <a:noFill/>
        </p:spPr>
        <p:txBody>
          <a:bodyPr/>
          <a:lstStyle/>
          <a:p>
            <a:pPr algn="l"/>
            <a:r>
              <a:rPr lang="de-DE" dirty="0" err="1" smtClean="0"/>
              <a:t>Projectmanager</a:t>
            </a:r>
            <a:r>
              <a:rPr lang="de-DE" dirty="0" smtClean="0"/>
              <a:t>: Walter Reiter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C408A6-66C0-4959-9F5B-45E764714EC8}" type="slidenum">
              <a:rPr lang="de-DE"/>
              <a:pPr/>
              <a:t>2</a:t>
            </a:fld>
            <a:endParaRPr lang="de-DE"/>
          </a:p>
        </p:txBody>
      </p:sp>
      <p:sp>
        <p:nvSpPr>
          <p:cNvPr id="334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sz="2400" dirty="0" smtClean="0"/>
              <a:t>Stucture and Targets</a:t>
            </a:r>
            <a:endParaRPr lang="de-DE" sz="2400" dirty="0"/>
          </a:p>
        </p:txBody>
      </p:sp>
      <p:sp>
        <p:nvSpPr>
          <p:cNvPr id="334852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de-DE" dirty="0" smtClean="0"/>
              <a:t>Projektpartners:</a:t>
            </a:r>
          </a:p>
          <a:p>
            <a:r>
              <a:rPr lang="de-DE" dirty="0" smtClean="0"/>
              <a:t>L&amp;R </a:t>
            </a:r>
            <a:r>
              <a:rPr lang="de-DE" dirty="0" err="1" smtClean="0"/>
              <a:t>Social</a:t>
            </a:r>
            <a:r>
              <a:rPr lang="de-DE" dirty="0" smtClean="0"/>
              <a:t> Research (</a:t>
            </a:r>
            <a:r>
              <a:rPr lang="de-DE" dirty="0" err="1" smtClean="0"/>
              <a:t>Lead</a:t>
            </a:r>
            <a:r>
              <a:rPr lang="de-DE" dirty="0" smtClean="0"/>
              <a:t> Partner)</a:t>
            </a:r>
          </a:p>
          <a:p>
            <a:r>
              <a:rPr lang="de-DE" dirty="0" smtClean="0"/>
              <a:t>BFI Burgenland (Training Center)</a:t>
            </a:r>
          </a:p>
          <a:p>
            <a:r>
              <a:rPr lang="de-DE" dirty="0" smtClean="0"/>
              <a:t>WIFI </a:t>
            </a:r>
            <a:r>
              <a:rPr lang="de-DE" dirty="0" err="1" smtClean="0"/>
              <a:t>Croatia/Serbia</a:t>
            </a:r>
            <a:endParaRPr lang="de-DE" dirty="0" smtClean="0"/>
          </a:p>
          <a:p>
            <a:r>
              <a:rPr lang="de-DE" dirty="0" smtClean="0"/>
              <a:t>NGO Concordia</a:t>
            </a:r>
          </a:p>
          <a:p>
            <a:endParaRPr lang="de-DE" dirty="0" smtClean="0"/>
          </a:p>
          <a:p>
            <a:pPr>
              <a:buNone/>
            </a:pPr>
            <a:r>
              <a:rPr lang="de-DE" dirty="0" err="1" smtClean="0"/>
              <a:t>Financed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Austrian</a:t>
            </a:r>
            <a:r>
              <a:rPr lang="de-DE" dirty="0" smtClean="0"/>
              <a:t> </a:t>
            </a:r>
            <a:r>
              <a:rPr lang="de-DE" dirty="0" err="1" smtClean="0"/>
              <a:t>Ministry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Labour, </a:t>
            </a:r>
            <a:r>
              <a:rPr lang="de-DE" dirty="0" err="1" smtClean="0"/>
              <a:t>Social</a:t>
            </a:r>
            <a:r>
              <a:rPr lang="de-DE" dirty="0" smtClean="0"/>
              <a:t> </a:t>
            </a:r>
            <a:r>
              <a:rPr lang="de-DE" dirty="0" err="1" smtClean="0"/>
              <a:t>Affaires</a:t>
            </a:r>
            <a:r>
              <a:rPr lang="de-DE" dirty="0" smtClean="0"/>
              <a:t> and </a:t>
            </a:r>
            <a:r>
              <a:rPr lang="de-DE" dirty="0" err="1" smtClean="0"/>
              <a:t>Consumer</a:t>
            </a:r>
            <a:r>
              <a:rPr lang="de-DE" dirty="0" smtClean="0"/>
              <a:t> </a:t>
            </a:r>
            <a:r>
              <a:rPr lang="de-DE" dirty="0" err="1" smtClean="0"/>
              <a:t>Protection</a:t>
            </a:r>
            <a:endParaRPr lang="de-DE" dirty="0" smtClean="0"/>
          </a:p>
          <a:p>
            <a:pPr>
              <a:buNone/>
            </a:pPr>
            <a:endParaRPr lang="de-DE" dirty="0" smtClean="0"/>
          </a:p>
          <a:p>
            <a:r>
              <a:rPr lang="de-DE" dirty="0" err="1" smtClean="0"/>
              <a:t>Targets</a:t>
            </a:r>
            <a:r>
              <a:rPr lang="de-DE" dirty="0" smtClean="0"/>
              <a:t>:</a:t>
            </a:r>
          </a:p>
          <a:p>
            <a:r>
              <a:rPr lang="de-DE" dirty="0" smtClean="0"/>
              <a:t>Information of </a:t>
            </a:r>
            <a:r>
              <a:rPr lang="de-DE" dirty="0" err="1" smtClean="0"/>
              <a:t>the</a:t>
            </a:r>
            <a:r>
              <a:rPr lang="de-DE" dirty="0" smtClean="0"/>
              <a:t> relevant </a:t>
            </a:r>
            <a:r>
              <a:rPr lang="de-DE" dirty="0" err="1"/>
              <a:t>a</a:t>
            </a:r>
            <a:r>
              <a:rPr lang="de-DE" dirty="0" err="1" smtClean="0"/>
              <a:t>ctors</a:t>
            </a:r>
            <a:r>
              <a:rPr lang="de-DE" dirty="0" smtClean="0"/>
              <a:t> in </a:t>
            </a:r>
            <a:r>
              <a:rPr lang="de-DE" dirty="0" err="1" smtClean="0"/>
              <a:t>Moldova</a:t>
            </a:r>
            <a:r>
              <a:rPr lang="de-DE" dirty="0" smtClean="0"/>
              <a:t> </a:t>
            </a:r>
            <a:r>
              <a:rPr lang="de-DE" dirty="0" err="1" smtClean="0"/>
              <a:t>about</a:t>
            </a:r>
            <a:r>
              <a:rPr lang="de-DE" dirty="0" smtClean="0"/>
              <a:t> </a:t>
            </a:r>
            <a:r>
              <a:rPr lang="de-DE" dirty="0" err="1" smtClean="0"/>
              <a:t>labour</a:t>
            </a:r>
            <a:r>
              <a:rPr lang="de-DE" dirty="0" smtClean="0"/>
              <a:t> </a:t>
            </a:r>
            <a:r>
              <a:rPr lang="de-DE" dirty="0" err="1" smtClean="0"/>
              <a:t>market</a:t>
            </a:r>
            <a:r>
              <a:rPr lang="de-DE" dirty="0" smtClean="0"/>
              <a:t> </a:t>
            </a:r>
            <a:r>
              <a:rPr lang="de-DE" dirty="0" err="1" smtClean="0"/>
              <a:t>structures</a:t>
            </a:r>
            <a:endParaRPr lang="de-DE" dirty="0" smtClean="0"/>
          </a:p>
          <a:p>
            <a:r>
              <a:rPr lang="de-DE" dirty="0" err="1" smtClean="0"/>
              <a:t>Improvement</a:t>
            </a:r>
            <a:r>
              <a:rPr lang="de-DE" dirty="0" smtClean="0"/>
              <a:t> of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general</a:t>
            </a:r>
            <a:r>
              <a:rPr lang="de-DE" dirty="0" smtClean="0"/>
              <a:t> </a:t>
            </a:r>
            <a:r>
              <a:rPr lang="de-DE" dirty="0" err="1" smtClean="0"/>
              <a:t>conditions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investors</a:t>
            </a:r>
            <a:endParaRPr lang="de-DE" dirty="0" smtClean="0"/>
          </a:p>
          <a:p>
            <a:r>
              <a:rPr lang="de-DE" dirty="0" smtClean="0"/>
              <a:t>Higher </a:t>
            </a:r>
            <a:r>
              <a:rPr lang="de-DE" dirty="0" err="1" smtClean="0"/>
              <a:t>chances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unemployed</a:t>
            </a:r>
            <a:r>
              <a:rPr lang="de-DE" dirty="0" smtClean="0"/>
              <a:t> </a:t>
            </a:r>
            <a:r>
              <a:rPr lang="de-DE" dirty="0" err="1" smtClean="0"/>
              <a:t>people</a:t>
            </a:r>
            <a:r>
              <a:rPr lang="de-DE" dirty="0" smtClean="0"/>
              <a:t> in </a:t>
            </a:r>
            <a:r>
              <a:rPr lang="de-DE" dirty="0" err="1" smtClean="0"/>
              <a:t>Moldova</a:t>
            </a:r>
            <a:r>
              <a:rPr lang="de-DE" dirty="0" smtClean="0"/>
              <a:t> </a:t>
            </a:r>
            <a:r>
              <a:rPr lang="de-DE" dirty="0" err="1" smtClean="0"/>
              <a:t>through</a:t>
            </a:r>
            <a:r>
              <a:rPr lang="de-DE" dirty="0" smtClean="0"/>
              <a:t> </a:t>
            </a:r>
            <a:r>
              <a:rPr lang="de-DE" dirty="0" err="1" smtClean="0"/>
              <a:t>qualification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building</a:t>
            </a:r>
            <a:r>
              <a:rPr lang="de-DE" dirty="0" smtClean="0"/>
              <a:t> </a:t>
            </a:r>
            <a:r>
              <a:rPr lang="de-DE" dirty="0" err="1" smtClean="0"/>
              <a:t>sector</a:t>
            </a:r>
            <a:endParaRPr lang="de-DE" dirty="0" smtClean="0"/>
          </a:p>
          <a:p>
            <a:pPr>
              <a:buFont typeface="Wingdings" pitchFamily="2" charset="2"/>
              <a:buNone/>
            </a:pP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C408A6-66C0-4959-9F5B-45E764714EC8}" type="slidenum">
              <a:rPr lang="de-DE"/>
              <a:pPr/>
              <a:t>3</a:t>
            </a:fld>
            <a:endParaRPr lang="de-DE"/>
          </a:p>
        </p:txBody>
      </p:sp>
      <p:sp>
        <p:nvSpPr>
          <p:cNvPr id="334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sz="2400" dirty="0" smtClean="0"/>
              <a:t>Topics of the Know How Transfer</a:t>
            </a:r>
            <a:endParaRPr lang="de-DE" sz="2400" dirty="0"/>
          </a:p>
        </p:txBody>
      </p:sp>
      <p:sp>
        <p:nvSpPr>
          <p:cNvPr id="334852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de-DE" dirty="0" err="1" smtClean="0"/>
              <a:t>Cooperation</a:t>
            </a:r>
            <a:r>
              <a:rPr lang="de-DE" dirty="0" smtClean="0"/>
              <a:t> </a:t>
            </a:r>
            <a:r>
              <a:rPr lang="de-DE" dirty="0" err="1" smtClean="0"/>
              <a:t>between</a:t>
            </a:r>
            <a:r>
              <a:rPr lang="de-DE" dirty="0" smtClean="0"/>
              <a:t> </a:t>
            </a:r>
            <a:r>
              <a:rPr lang="de-DE" dirty="0" err="1" smtClean="0"/>
              <a:t>enterprises</a:t>
            </a:r>
            <a:r>
              <a:rPr lang="de-DE" dirty="0" smtClean="0"/>
              <a:t> and </a:t>
            </a:r>
            <a:r>
              <a:rPr lang="de-DE" dirty="0" err="1" smtClean="0"/>
              <a:t>public</a:t>
            </a:r>
            <a:r>
              <a:rPr lang="de-DE" dirty="0" smtClean="0"/>
              <a:t> </a:t>
            </a:r>
            <a:r>
              <a:rPr lang="de-DE" dirty="0" err="1" smtClean="0"/>
              <a:t>employment</a:t>
            </a:r>
            <a:r>
              <a:rPr lang="de-DE" dirty="0" smtClean="0"/>
              <a:t> </a:t>
            </a:r>
            <a:r>
              <a:rPr lang="de-DE" dirty="0" err="1" smtClean="0"/>
              <a:t>services</a:t>
            </a:r>
            <a:endParaRPr lang="de-DE" dirty="0" smtClean="0"/>
          </a:p>
          <a:p>
            <a:r>
              <a:rPr lang="de-DE" dirty="0" err="1" smtClean="0"/>
              <a:t>Apprenticeship</a:t>
            </a:r>
            <a:endParaRPr lang="de-DE" dirty="0" smtClean="0"/>
          </a:p>
          <a:p>
            <a:r>
              <a:rPr lang="de-DE" dirty="0" err="1" smtClean="0"/>
              <a:t>Vocational</a:t>
            </a:r>
            <a:r>
              <a:rPr lang="de-DE" dirty="0" smtClean="0"/>
              <a:t> Trainings (ÜBA)</a:t>
            </a:r>
          </a:p>
          <a:p>
            <a:endParaRPr lang="de-DE" dirty="0" smtClean="0"/>
          </a:p>
          <a:p>
            <a:r>
              <a:rPr lang="de-DE" dirty="0" err="1" smtClean="0"/>
              <a:t>Measures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young</a:t>
            </a:r>
            <a:r>
              <a:rPr lang="de-DE" dirty="0" smtClean="0"/>
              <a:t> </a:t>
            </a:r>
            <a:r>
              <a:rPr lang="de-DE" dirty="0" err="1" smtClean="0"/>
              <a:t>unemployed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disablities</a:t>
            </a:r>
            <a:r>
              <a:rPr lang="de-DE" dirty="0" smtClean="0"/>
              <a:t> (</a:t>
            </a:r>
            <a:r>
              <a:rPr lang="de-DE" dirty="0" err="1" smtClean="0"/>
              <a:t>vocational</a:t>
            </a:r>
            <a:r>
              <a:rPr lang="de-DE" dirty="0" smtClean="0"/>
              <a:t> </a:t>
            </a:r>
            <a:r>
              <a:rPr lang="de-DE" dirty="0" err="1" smtClean="0"/>
              <a:t>training</a:t>
            </a:r>
            <a:r>
              <a:rPr lang="de-DE" dirty="0" smtClean="0"/>
              <a:t> </a:t>
            </a:r>
            <a:r>
              <a:rPr lang="de-DE" dirty="0" err="1" smtClean="0"/>
              <a:t>support</a:t>
            </a:r>
            <a:r>
              <a:rPr lang="de-DE" dirty="0" smtClean="0"/>
              <a:t>)</a:t>
            </a:r>
          </a:p>
          <a:p>
            <a:r>
              <a:rPr lang="de-DE" dirty="0" smtClean="0"/>
              <a:t>Quality </a:t>
            </a:r>
            <a:r>
              <a:rPr lang="de-DE" dirty="0" err="1" smtClean="0"/>
              <a:t>management</a:t>
            </a:r>
            <a:r>
              <a:rPr lang="de-DE" dirty="0" smtClean="0"/>
              <a:t> in </a:t>
            </a:r>
            <a:r>
              <a:rPr lang="de-DE" dirty="0" err="1" smtClean="0"/>
              <a:t>vocational</a:t>
            </a:r>
            <a:r>
              <a:rPr lang="de-DE" dirty="0" smtClean="0"/>
              <a:t> </a:t>
            </a:r>
            <a:r>
              <a:rPr lang="de-DE" dirty="0" err="1" smtClean="0"/>
              <a:t>trainings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qualifications</a:t>
            </a:r>
            <a:endParaRPr lang="de-DE" dirty="0" smtClean="0"/>
          </a:p>
          <a:p>
            <a:endParaRPr lang="de-DE" dirty="0" smtClean="0"/>
          </a:p>
          <a:p>
            <a:r>
              <a:rPr lang="de-AT" dirty="0" smtClean="0"/>
              <a:t>The partners in Moldova will choose 4 to 5 topics to work further on. This project is quite flexible to react on strategic needs of the partners.</a:t>
            </a:r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1522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C408A6-66C0-4959-9F5B-45E764714EC8}" type="slidenum">
              <a:rPr lang="de-DE"/>
              <a:pPr/>
              <a:t>4</a:t>
            </a:fld>
            <a:endParaRPr lang="de-DE"/>
          </a:p>
        </p:txBody>
      </p:sp>
      <p:sp>
        <p:nvSpPr>
          <p:cNvPr id="334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sz="2400" dirty="0" smtClean="0"/>
              <a:t>Instruments </a:t>
            </a:r>
            <a:r>
              <a:rPr lang="de-AT" sz="2400" dirty="0" err="1" smtClean="0"/>
              <a:t>of</a:t>
            </a:r>
            <a:r>
              <a:rPr lang="de-AT" sz="2400" dirty="0" smtClean="0"/>
              <a:t> </a:t>
            </a:r>
            <a:r>
              <a:rPr lang="de-AT" sz="2400" dirty="0" err="1" smtClean="0"/>
              <a:t>the</a:t>
            </a:r>
            <a:r>
              <a:rPr lang="de-AT" sz="2400" dirty="0" smtClean="0"/>
              <a:t> </a:t>
            </a:r>
            <a:r>
              <a:rPr lang="de-AT" sz="2400" dirty="0" err="1" smtClean="0"/>
              <a:t>Cooperation</a:t>
            </a:r>
            <a:endParaRPr lang="de-DE" sz="2400" dirty="0"/>
          </a:p>
        </p:txBody>
      </p:sp>
      <p:sp>
        <p:nvSpPr>
          <p:cNvPr id="334852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de-DE" dirty="0" smtClean="0"/>
              <a:t>Workshops and </a:t>
            </a:r>
            <a:r>
              <a:rPr lang="de-DE" dirty="0" err="1" smtClean="0"/>
              <a:t>seminars</a:t>
            </a:r>
            <a:r>
              <a:rPr lang="de-DE" dirty="0" smtClean="0"/>
              <a:t>, e.g. </a:t>
            </a:r>
            <a:r>
              <a:rPr lang="de-DE" dirty="0" err="1" smtClean="0"/>
              <a:t>study</a:t>
            </a:r>
            <a:r>
              <a:rPr lang="de-DE" dirty="0" smtClean="0"/>
              <a:t> </a:t>
            </a:r>
            <a:r>
              <a:rPr lang="de-DE" dirty="0" err="1" smtClean="0"/>
              <a:t>visits</a:t>
            </a:r>
            <a:endParaRPr lang="de-DE" dirty="0" smtClean="0"/>
          </a:p>
          <a:p>
            <a:r>
              <a:rPr lang="de-DE" dirty="0" err="1" smtClean="0"/>
              <a:t>trainings</a:t>
            </a:r>
            <a:endParaRPr lang="de-DE" dirty="0" smtClean="0"/>
          </a:p>
          <a:p>
            <a:r>
              <a:rPr lang="de-DE" dirty="0" err="1" smtClean="0"/>
              <a:t>networking</a:t>
            </a:r>
            <a:endParaRPr lang="de-DE" dirty="0" smtClean="0"/>
          </a:p>
          <a:p>
            <a:r>
              <a:rPr lang="de-DE" dirty="0" err="1" smtClean="0"/>
              <a:t>conferences</a:t>
            </a:r>
            <a:endParaRPr lang="de-DE" dirty="0" smtClean="0"/>
          </a:p>
          <a:p>
            <a:r>
              <a:rPr lang="de-DE" dirty="0" err="1" smtClean="0"/>
              <a:t>PR-Measures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For </a:t>
            </a:r>
            <a:r>
              <a:rPr lang="de-DE" dirty="0" err="1" smtClean="0"/>
              <a:t>Example</a:t>
            </a:r>
            <a:r>
              <a:rPr lang="de-DE" dirty="0" smtClean="0"/>
              <a:t>:</a:t>
            </a:r>
          </a:p>
          <a:p>
            <a:r>
              <a:rPr lang="de-DE" dirty="0" err="1" smtClean="0"/>
              <a:t>Conference</a:t>
            </a:r>
            <a:r>
              <a:rPr lang="de-DE" dirty="0" smtClean="0"/>
              <a:t> „</a:t>
            </a:r>
            <a:r>
              <a:rPr lang="de-DE" dirty="0" err="1" smtClean="0"/>
              <a:t>Vocational</a:t>
            </a:r>
            <a:r>
              <a:rPr lang="de-DE" dirty="0" smtClean="0"/>
              <a:t> Center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Construction Trade in </a:t>
            </a:r>
            <a:r>
              <a:rPr lang="de-DE" dirty="0" err="1" smtClean="0"/>
              <a:t>Moldova</a:t>
            </a:r>
            <a:r>
              <a:rPr lang="de-DE" smtClean="0"/>
              <a:t>“</a:t>
            </a:r>
          </a:p>
          <a:p>
            <a:r>
              <a:rPr lang="de-DE" dirty="0" smtClean="0"/>
              <a:t>Workshop </a:t>
            </a:r>
            <a:r>
              <a:rPr lang="de-DE" dirty="0" err="1" smtClean="0"/>
              <a:t>about</a:t>
            </a:r>
            <a:r>
              <a:rPr lang="de-DE" dirty="0" smtClean="0"/>
              <a:t> </a:t>
            </a:r>
            <a:r>
              <a:rPr lang="de-DE" dirty="0" err="1" smtClean="0"/>
              <a:t>vocational</a:t>
            </a:r>
            <a:r>
              <a:rPr lang="de-DE" dirty="0" smtClean="0"/>
              <a:t> </a:t>
            </a:r>
            <a:r>
              <a:rPr lang="de-DE" dirty="0" err="1" smtClean="0"/>
              <a:t>standards</a:t>
            </a:r>
            <a:r>
              <a:rPr lang="de-DE" dirty="0" smtClean="0"/>
              <a:t> in </a:t>
            </a:r>
            <a:r>
              <a:rPr lang="de-DE" dirty="0" err="1" smtClean="0"/>
              <a:t>Austria</a:t>
            </a:r>
            <a:r>
              <a:rPr lang="de-DE" dirty="0" smtClean="0"/>
              <a:t> (</a:t>
            </a:r>
            <a:r>
              <a:rPr lang="de-DE" dirty="0" err="1" smtClean="0"/>
              <a:t>apprenticeship</a:t>
            </a:r>
            <a:r>
              <a:rPr lang="de-DE" dirty="0" smtClean="0"/>
              <a:t> – </a:t>
            </a:r>
            <a:r>
              <a:rPr lang="de-DE" dirty="0" err="1" smtClean="0"/>
              <a:t>framework</a:t>
            </a:r>
            <a:r>
              <a:rPr lang="de-DE" dirty="0" smtClean="0"/>
              <a:t>, </a:t>
            </a:r>
            <a:r>
              <a:rPr lang="de-DE" dirty="0" err="1" smtClean="0"/>
              <a:t>curriculum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school</a:t>
            </a:r>
            <a:r>
              <a:rPr lang="de-DE" dirty="0" smtClean="0"/>
              <a:t> and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enterprise</a:t>
            </a:r>
            <a:r>
              <a:rPr lang="de-DE" dirty="0" smtClean="0"/>
              <a:t>, etc.)</a:t>
            </a:r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61017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C408A6-66C0-4959-9F5B-45E764714EC8}" type="slidenum">
              <a:rPr lang="de-DE"/>
              <a:pPr/>
              <a:t>5</a:t>
            </a:fld>
            <a:endParaRPr lang="de-DE"/>
          </a:p>
        </p:txBody>
      </p:sp>
      <p:sp>
        <p:nvSpPr>
          <p:cNvPr id="334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sz="2400" dirty="0" smtClean="0"/>
              <a:t>Further Information</a:t>
            </a:r>
            <a:endParaRPr lang="de-DE" sz="2400" dirty="0"/>
          </a:p>
        </p:txBody>
      </p:sp>
      <p:sp>
        <p:nvSpPr>
          <p:cNvPr id="334852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None/>
            </a:pPr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attention</a:t>
            </a:r>
            <a:r>
              <a:rPr lang="de-DE" dirty="0" smtClean="0"/>
              <a:t>!</a:t>
            </a:r>
          </a:p>
          <a:p>
            <a:pPr>
              <a:buNone/>
            </a:pP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For </a:t>
            </a:r>
            <a:r>
              <a:rPr lang="de-DE" dirty="0" err="1" smtClean="0"/>
              <a:t>further</a:t>
            </a:r>
            <a:r>
              <a:rPr lang="de-DE" dirty="0" smtClean="0"/>
              <a:t> </a:t>
            </a:r>
            <a:r>
              <a:rPr lang="de-DE" dirty="0" err="1" smtClean="0"/>
              <a:t>information</a:t>
            </a:r>
            <a:r>
              <a:rPr lang="de-DE" dirty="0" smtClean="0"/>
              <a:t> </a:t>
            </a:r>
            <a:r>
              <a:rPr lang="de-DE" dirty="0" err="1" smtClean="0"/>
              <a:t>please</a:t>
            </a:r>
            <a:r>
              <a:rPr lang="de-DE" dirty="0" smtClean="0"/>
              <a:t> </a:t>
            </a:r>
            <a:r>
              <a:rPr lang="de-DE" dirty="0" err="1" smtClean="0"/>
              <a:t>contact</a:t>
            </a:r>
            <a:r>
              <a:rPr lang="de-DE" dirty="0" smtClean="0"/>
              <a:t>:</a:t>
            </a:r>
          </a:p>
          <a:p>
            <a:endParaRPr lang="de-DE" dirty="0" smtClean="0"/>
          </a:p>
          <a:p>
            <a:r>
              <a:rPr lang="de-DE" dirty="0" smtClean="0"/>
              <a:t>Walter Reiter</a:t>
            </a:r>
            <a:br>
              <a:rPr lang="de-DE" dirty="0" smtClean="0"/>
            </a:br>
            <a:r>
              <a:rPr lang="de-DE" dirty="0" smtClean="0"/>
              <a:t>Tel.: +43 1 595 40 40 – 0</a:t>
            </a:r>
            <a:br>
              <a:rPr lang="de-DE" dirty="0" smtClean="0"/>
            </a:br>
            <a:r>
              <a:rPr lang="de-DE" dirty="0" smtClean="0"/>
              <a:t>Mail: </a:t>
            </a:r>
            <a:r>
              <a:rPr lang="de-DE" dirty="0" err="1" smtClean="0"/>
              <a:t>Reiter@LRsocialresearch.at</a:t>
            </a:r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61017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orlage L&amp;R 2014">
  <a:themeElements>
    <a:clrScheme name="">
      <a:dk1>
        <a:srgbClr val="000000"/>
      </a:dk1>
      <a:lt1>
        <a:srgbClr val="FFFFFF"/>
      </a:lt1>
      <a:dk2>
        <a:srgbClr val="A6173B"/>
      </a:dk2>
      <a:lt2>
        <a:srgbClr val="666369"/>
      </a:lt2>
      <a:accent1>
        <a:srgbClr val="DBDADC"/>
      </a:accent1>
      <a:accent2>
        <a:srgbClr val="D49486"/>
      </a:accent2>
      <a:accent3>
        <a:srgbClr val="FFFFFF"/>
      </a:accent3>
      <a:accent4>
        <a:srgbClr val="000000"/>
      </a:accent4>
      <a:accent5>
        <a:srgbClr val="EAEAEB"/>
      </a:accent5>
      <a:accent6>
        <a:srgbClr val="C08679"/>
      </a:accent6>
      <a:hlink>
        <a:srgbClr val="CCCCFF"/>
      </a:hlink>
      <a:folHlink>
        <a:srgbClr val="B5B3B7"/>
      </a:folHlink>
    </a:clrScheme>
    <a:fontScheme name="Vorlage L&amp;R 2008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="http://schemas.openxmlformats.org/drawingml/2006/main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="http://schemas.openxmlformats.org/drawingml/2006/main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="http://schemas.openxmlformats.org/drawingml/2006/main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="http://schemas.openxmlformats.org/drawingml/2006/main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="http://schemas.openxmlformats.org/drawingml/2006/main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="http://schemas.openxmlformats.org/drawingml/2006/main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Vorlage L&amp;R 2008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 L&amp;R 2008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 L&amp;R 2008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 L&amp;R 2008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 L&amp;R 2008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 L&amp;R 2008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 L&amp;R 2008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 L&amp;R 2008 8">
        <a:dk1>
          <a:srgbClr val="000000"/>
        </a:dk1>
        <a:lt1>
          <a:srgbClr val="FFFFFF"/>
        </a:lt1>
        <a:dk2>
          <a:srgbClr val="CE0025"/>
        </a:dk2>
        <a:lt2>
          <a:srgbClr val="464646"/>
        </a:lt2>
        <a:accent1>
          <a:srgbClr val="E1E1E1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EEEEEE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Vorlage L&amp;R 2014</Template>
  <TotalTime>0</TotalTime>
  <Words>240</Words>
  <Application>Microsoft Office PowerPoint</Application>
  <PresentationFormat>Bildschirmpräsentation (4:3)</PresentationFormat>
  <Paragraphs>48</Paragraphs>
  <Slides>5</Slides>
  <Notes>0</Notes>
  <HiddenSlides>0</HiddenSlides>
  <MMClips>0</MMClips>
  <ScaleCrop>false</ScaleCrop>
  <HeadingPairs>
    <vt:vector size="4" baseType="variant">
      <vt:variant>
        <vt:lpstr>Entwurfsvorlage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6" baseType="lpstr">
      <vt:lpstr>Vorlage L&amp;R 2014</vt:lpstr>
      <vt:lpstr>Bilateral Labour Market Cooperation Austria-Moldova</vt:lpstr>
      <vt:lpstr>Stucture and Targets</vt:lpstr>
      <vt:lpstr>Topics of the Know How Transfer</vt:lpstr>
      <vt:lpstr>Instruments of the Cooperation</vt:lpstr>
      <vt:lpstr>Further Information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Bilateral Labour Market Cooperation Austria-Moldova</dc:title>
  <dc:creator>Barbara Willsberger</dc:creator>
  <cp:keywords>v1.06</cp:keywords>
  <dc:description>erstellt von:_x000d_
L&amp;R Social Research Wien</dc:description>
  <cp:lastModifiedBy>Barbara Willsberger</cp:lastModifiedBy>
  <cp:revision>13</cp:revision>
  <cp:lastPrinted>2001-10-30T12:05:14Z</cp:lastPrinted>
  <dcterms:created xsi:type="dcterms:W3CDTF">2015-05-28T07:55:04Z</dcterms:created>
  <dcterms:modified xsi:type="dcterms:W3CDTF">2015-05-28T07:56:02Z</dcterms:modified>
  <cp:category>L&amp;R Präsentationsvorlage</cp:category>
</cp:coreProperties>
</file>