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4" r:id="rId2"/>
    <p:sldId id="291" r:id="rId3"/>
    <p:sldId id="328" r:id="rId4"/>
    <p:sldId id="331" r:id="rId5"/>
    <p:sldId id="332" r:id="rId6"/>
    <p:sldId id="334" r:id="rId7"/>
    <p:sldId id="335" r:id="rId8"/>
    <p:sldId id="330" r:id="rId9"/>
  </p:sldIdLst>
  <p:sldSz cx="9144000" cy="6858000" type="screen4x3"/>
  <p:notesSz cx="6797675" cy="9926638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294E"/>
    <a:srgbClr val="004B93"/>
    <a:srgbClr val="A3B1DD"/>
    <a:srgbClr val="898989"/>
    <a:srgbClr val="FFC000"/>
    <a:srgbClr val="4B4B4B"/>
    <a:srgbClr val="C9C9C9"/>
    <a:srgbClr val="FF9900"/>
    <a:srgbClr val="FFFF66"/>
    <a:srgbClr val="2533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9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5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3" d="100"/>
          <a:sy n="53" d="100"/>
        </p:scale>
        <p:origin x="-2868" y="-9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2" y="0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73015408-D9CE-497D-A0A4-7E78EB031779}" type="datetimeFigureOut">
              <a:rPr lang="de-AT" smtClean="0"/>
              <a:t>28.05.2015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2" y="9428583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217F46D0-0296-4771-93F2-44B5F123FE8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80636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6463A8CC-EF38-8040-8511-EE4C7EC789BF}" type="datetimeFigureOut">
              <a:rPr lang="de-DE" smtClean="0"/>
              <a:pPr/>
              <a:t>28.05.2015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2108" tIns="46054" rIns="92108" bIns="46054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2" y="9428583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1B60DB34-0BCB-9347-8784-0885E60B47D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3749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23" descr="ÖSB_PPP_UPDATE3.jpg"/>
          <p:cNvPicPr>
            <a:picLocks noChangeAspect="1"/>
          </p:cNvPicPr>
          <p:nvPr userDrawn="1"/>
        </p:nvPicPr>
        <p:blipFill>
          <a:blip r:embed="rId2"/>
          <a:srcRect r="8416"/>
          <a:stretch>
            <a:fillRect/>
          </a:stretch>
        </p:blipFill>
        <p:spPr>
          <a:xfrm>
            <a:off x="-33868" y="0"/>
            <a:ext cx="8882021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4E380160-7645-3C4F-BB23-2D91A13582AC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8" name="Bild 19" descr="02 ÖSB Consulting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95167" y="159096"/>
            <a:ext cx="982231" cy="5931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E8531DB-A679-45E1-9577-90ED4ADF968C}" type="datetime1">
              <a:rPr lang="de-DE" smtClean="0"/>
              <a:t>28.05.2015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F46680-0B29-4840-804E-AB73C4AED167}" type="datetime1">
              <a:rPr lang="de-DE" smtClean="0"/>
              <a:t>28.05.2015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64787CA-C84E-4DA5-8887-643A9CA4D6C6}" type="datetime1">
              <a:rPr lang="de-DE" smtClean="0"/>
              <a:t>28.05.2015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9DAF818-177F-4DD6-9070-471D3DFD257E}" type="datetime1">
              <a:rPr lang="de-DE" smtClean="0"/>
              <a:t>28.05.2015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30844A-2AEF-4CAA-80DE-4E2BA86F93F1}" type="datetime1">
              <a:rPr lang="de-DE" smtClean="0"/>
              <a:t>28.05.2015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7A6CFA-B866-4F63-AC62-E58DF378FA77}" type="datetime1">
              <a:rPr lang="de-DE" smtClean="0"/>
              <a:t>28.05.2015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D433C5-DF5A-415B-B1F9-6E3FD1EF5B91}" type="datetime1">
              <a:rPr lang="de-DE" smtClean="0"/>
              <a:t>28.05.2015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02232FD-85DA-47FD-A645-59FC5F9F1C13}" type="datetime1">
              <a:rPr lang="de-DE" smtClean="0"/>
              <a:t>28.05.2015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5289167" y="6504267"/>
            <a:ext cx="3429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898989"/>
                </a:solidFill>
              </a:defRPr>
            </a:lvl1pPr>
          </a:lstStyle>
          <a:p>
            <a:r>
              <a:rPr lang="de-DE" dirty="0" smtClean="0">
                <a:latin typeface="Verdana"/>
              </a:rPr>
              <a:t>© ÖSB Consulting GmbH | </a:t>
            </a:r>
            <a:fld id="{FCE51D34-7F7C-4C12-91CB-DB7CBF0A5DF8}" type="datetime4">
              <a:rPr lang="de-DE" smtClean="0">
                <a:latin typeface="Verdana"/>
              </a:rPr>
              <a:pPr/>
              <a:t>28. Mai 2015</a:t>
            </a:fld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8296833" y="6423585"/>
            <a:ext cx="645459" cy="365125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4E380160-7645-3C4F-BB23-2D91A13582A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Diagonal liegende Ecken des Rechtecks abrunden 4"/>
          <p:cNvSpPr/>
          <p:nvPr userDrawn="1"/>
        </p:nvSpPr>
        <p:spPr>
          <a:xfrm>
            <a:off x="262468" y="922866"/>
            <a:ext cx="8597998" cy="5541433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alpha val="5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Bild 14" descr="02 ÖSB Consulting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06268" y="153264"/>
            <a:ext cx="1054198" cy="636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4AB2EE-921A-442A-B17D-77B84019BAA2}" type="datetime1">
              <a:rPr lang="de-DE" smtClean="0"/>
              <a:t>28.05.2015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1344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D764B1-2968-46EA-83DE-F4B2EA37BA59}" type="datetime1">
              <a:rPr lang="de-DE" smtClean="0"/>
              <a:t>28.05.2015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ÖSB Consulting GmbH | 4. März 2014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80160-7645-3C4F-BB23-2D91A13582A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mailto:monika.natter@oesb.at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 12"/>
          <p:cNvSpPr>
            <a:spLocks noGrp="1"/>
          </p:cNvSpPr>
          <p:nvPr>
            <p:ph type="sldNum" sz="quarter" idx="12"/>
          </p:nvPr>
        </p:nvSpPr>
        <p:spPr>
          <a:xfrm>
            <a:off x="8483600" y="6464300"/>
            <a:ext cx="393699" cy="365125"/>
          </a:xfrm>
        </p:spPr>
        <p:txBody>
          <a:bodyPr/>
          <a:lstStyle/>
          <a:p>
            <a:fld id="{4E380160-7645-3C4F-BB23-2D91A13582AC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2093388" y="2507278"/>
            <a:ext cx="5357279" cy="1107996"/>
          </a:xfrm>
          <a:prstGeom prst="rect">
            <a:avLst/>
          </a:prstGeom>
          <a:solidFill>
            <a:srgbClr val="35488B">
              <a:alpha val="10980"/>
            </a:srgbClr>
          </a:solidFill>
        </p:spPr>
        <p:txBody>
          <a:bodyPr wrap="square" rtlCol="0">
            <a:spAutoFit/>
          </a:bodyPr>
          <a:lstStyle/>
          <a:p>
            <a:r>
              <a:rPr lang="de-DE" sz="2200" dirty="0" smtClean="0">
                <a:solidFill>
                  <a:schemeClr val="bg1"/>
                </a:solidFill>
                <a:latin typeface="Verdana"/>
              </a:rPr>
              <a:t>KOOP Austria-Ukraine</a:t>
            </a:r>
          </a:p>
          <a:p>
            <a:r>
              <a:rPr lang="de-DE" sz="2200" dirty="0" smtClean="0">
                <a:solidFill>
                  <a:schemeClr val="bg1"/>
                </a:solidFill>
                <a:latin typeface="Verdana"/>
              </a:rPr>
              <a:t>Bilateral Labour Market </a:t>
            </a:r>
            <a:r>
              <a:rPr lang="de-DE" sz="2200" dirty="0" err="1" smtClean="0">
                <a:solidFill>
                  <a:schemeClr val="bg1"/>
                </a:solidFill>
                <a:latin typeface="Verdana"/>
              </a:rPr>
              <a:t>Cooperation</a:t>
            </a:r>
            <a:endParaRPr lang="de-DE" sz="2200" dirty="0" smtClean="0">
              <a:solidFill>
                <a:schemeClr val="bg1"/>
              </a:solidFill>
              <a:latin typeface="Verdana"/>
            </a:endParaRPr>
          </a:p>
          <a:p>
            <a:r>
              <a:rPr lang="de-DE" sz="2200" dirty="0" smtClean="0">
                <a:solidFill>
                  <a:schemeClr val="bg1"/>
                </a:solidFill>
                <a:latin typeface="Verdana"/>
              </a:rPr>
              <a:t>2013-2015 </a:t>
            </a:r>
            <a:endParaRPr lang="de-DE" sz="2200" dirty="0">
              <a:solidFill>
                <a:schemeClr val="bg1"/>
              </a:solidFill>
              <a:latin typeface="Verdana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2131474" y="3852341"/>
            <a:ext cx="4667259" cy="1015663"/>
          </a:xfrm>
          <a:prstGeom prst="rect">
            <a:avLst/>
          </a:prstGeom>
          <a:solidFill>
            <a:srgbClr val="35488B">
              <a:alpha val="10980"/>
            </a:srgbClr>
          </a:solidFill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</a:rPr>
              <a:t>Monika Natter</a:t>
            </a:r>
          </a:p>
          <a:p>
            <a:r>
              <a:rPr lang="de-DE" sz="2000" dirty="0" err="1" smtClean="0">
                <a:solidFill>
                  <a:schemeClr val="bg1"/>
                </a:solidFill>
              </a:rPr>
              <a:t>Director</a:t>
            </a:r>
            <a:r>
              <a:rPr lang="de-DE" sz="2000" dirty="0" smtClean="0">
                <a:solidFill>
                  <a:schemeClr val="bg1"/>
                </a:solidFill>
              </a:rPr>
              <a:t> European </a:t>
            </a:r>
            <a:r>
              <a:rPr lang="de-DE" sz="2000" dirty="0" err="1" smtClean="0">
                <a:solidFill>
                  <a:schemeClr val="bg1"/>
                </a:solidFill>
              </a:rPr>
              <a:t>Policies</a:t>
            </a:r>
            <a:r>
              <a:rPr lang="de-DE" sz="2000" dirty="0" smtClean="0">
                <a:solidFill>
                  <a:schemeClr val="bg1"/>
                </a:solidFill>
              </a:rPr>
              <a:t/>
            </a:r>
            <a:br>
              <a:rPr lang="de-DE" sz="2000" dirty="0" smtClean="0">
                <a:solidFill>
                  <a:schemeClr val="bg1"/>
                </a:solidFill>
              </a:rPr>
            </a:br>
            <a:r>
              <a:rPr lang="de-DE" sz="2000" dirty="0" smtClean="0">
                <a:solidFill>
                  <a:schemeClr val="bg1"/>
                </a:solidFill>
              </a:rPr>
              <a:t>ÖSB Consulting, Vienna</a:t>
            </a:r>
          </a:p>
        </p:txBody>
      </p:sp>
      <p:sp>
        <p:nvSpPr>
          <p:cNvPr id="25" name="Rechteck 24"/>
          <p:cNvSpPr/>
          <p:nvPr/>
        </p:nvSpPr>
        <p:spPr>
          <a:xfrm>
            <a:off x="110066" y="6464300"/>
            <a:ext cx="39031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smtClean="0">
                <a:latin typeface="Verdana"/>
              </a:rPr>
              <a:t>Podgorica, May 2015</a:t>
            </a:r>
            <a:endParaRPr lang="de-DE" sz="1200" dirty="0">
              <a:latin typeface="Verdana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90" y="147082"/>
            <a:ext cx="2435583" cy="80541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55" y="5877347"/>
            <a:ext cx="1682744" cy="642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702262" y="1361986"/>
            <a:ext cx="792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 smtClean="0">
                <a:solidFill>
                  <a:srgbClr val="004B93"/>
                </a:solidFill>
                <a:latin typeface="Verdana"/>
              </a:rPr>
              <a:t>Cooperation</a:t>
            </a:r>
            <a:r>
              <a:rPr lang="de-DE" sz="2400" b="1" smtClean="0">
                <a:solidFill>
                  <a:srgbClr val="004B93"/>
                </a:solidFill>
                <a:latin typeface="Verdana"/>
              </a:rPr>
              <a:t> Partners</a:t>
            </a:r>
            <a:endParaRPr lang="de-DE" sz="2400" b="1" dirty="0" smtClean="0">
              <a:solidFill>
                <a:srgbClr val="004B93"/>
              </a:solidFill>
              <a:latin typeface="Verdana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898989"/>
                </a:solidFill>
                <a:latin typeface="Verdana"/>
              </a:rPr>
              <a:t>© ÖSB Consulting | May 2015</a:t>
            </a:r>
            <a:endParaRPr lang="de-DE" dirty="0">
              <a:solidFill>
                <a:srgbClr val="898989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49" y="67729"/>
            <a:ext cx="2435583" cy="80541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54" y="2858332"/>
            <a:ext cx="3799946" cy="145123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380" y="2687771"/>
            <a:ext cx="2412147" cy="179235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55" y="115416"/>
            <a:ext cx="1818137" cy="74391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011" y="4983146"/>
            <a:ext cx="1557978" cy="939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702262" y="1361986"/>
            <a:ext cx="792020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b="1" dirty="0" smtClean="0">
              <a:solidFill>
                <a:srgbClr val="004B93"/>
              </a:solidFill>
              <a:latin typeface="Verdana"/>
            </a:endParaRPr>
          </a:p>
          <a:p>
            <a:r>
              <a:rPr lang="en-GB" sz="2400" b="1" dirty="0" smtClean="0">
                <a:solidFill>
                  <a:srgbClr val="004B93"/>
                </a:solidFill>
                <a:latin typeface="Verdana"/>
              </a:rPr>
              <a:t>Approach</a:t>
            </a:r>
          </a:p>
          <a:p>
            <a:endParaRPr lang="en-GB" sz="2400" b="1" dirty="0" smtClean="0">
              <a:solidFill>
                <a:srgbClr val="004B93"/>
              </a:solidFill>
              <a:latin typeface="Verdana"/>
            </a:endParaRP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Bilateral partnership approach</a:t>
            </a: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Thematic focus was selected according to specific needs and interests of Ukrainian Ministry of Social Policy (MLSP)</a:t>
            </a: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Workshops and study visits aimed at knowledge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 transfer and networking </a:t>
            </a: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Implementation in context of EUSDR Priority Area 9 „Investing in People and Skills“</a:t>
            </a:r>
          </a:p>
          <a:p>
            <a:pPr>
              <a:spcBef>
                <a:spcPts val="1200"/>
              </a:spcBef>
              <a:buClr>
                <a:srgbClr val="FFC000"/>
              </a:buClr>
              <a:buSzPct val="150000"/>
            </a:pPr>
            <a:endParaRPr lang="en-GB" dirty="0" smtClean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>
                <a:latin typeface="Verdana"/>
              </a:rPr>
              <a:t>© ÖSB Consulting | </a:t>
            </a:r>
            <a:r>
              <a:rPr lang="de-DE" dirty="0" smtClean="0">
                <a:latin typeface="Verdana"/>
              </a:rPr>
              <a:t>May </a:t>
            </a:r>
            <a:r>
              <a:rPr lang="de-DE" dirty="0">
                <a:latin typeface="Verdana"/>
              </a:rPr>
              <a:t>2015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49" y="67729"/>
            <a:ext cx="2435583" cy="80541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55" y="115416"/>
            <a:ext cx="1818137" cy="74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22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702262" y="1361986"/>
            <a:ext cx="792020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b="1" dirty="0" smtClean="0">
              <a:solidFill>
                <a:srgbClr val="004B93"/>
              </a:solidFill>
              <a:latin typeface="Verdana"/>
            </a:endParaRPr>
          </a:p>
          <a:p>
            <a:r>
              <a:rPr lang="en-GB" sz="2400" b="1" dirty="0" smtClean="0">
                <a:solidFill>
                  <a:srgbClr val="004B93"/>
                </a:solidFill>
                <a:latin typeface="Verdana"/>
              </a:rPr>
              <a:t>Goals</a:t>
            </a:r>
          </a:p>
          <a:p>
            <a:endParaRPr lang="en-GB" sz="2400" b="1" dirty="0" smtClean="0">
              <a:solidFill>
                <a:srgbClr val="004B93"/>
              </a:solidFill>
              <a:latin typeface="Verdana"/>
            </a:endParaRP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Supporting the bilateral cooperation in labour market policy between Austria and the Ukraine</a:t>
            </a: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Presentation of Austrian good practice examples</a:t>
            </a: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Transfer of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knowledge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and experience</a:t>
            </a: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Addressing current labour market policy issues and challenges</a:t>
            </a: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Providing a forum for discussion and exchange for LMP experts</a:t>
            </a: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Support n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etworking of LMP experts from both countries (Ministries, Public Employment Services, Social Partners, qualification providers etc.)</a:t>
            </a:r>
            <a:endParaRPr lang="en-GB" dirty="0" smtClean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>
                <a:latin typeface="Verdana"/>
              </a:rPr>
              <a:t>© ÖSB Consulting | </a:t>
            </a:r>
            <a:r>
              <a:rPr lang="de-DE" dirty="0" smtClean="0">
                <a:latin typeface="Verdana"/>
              </a:rPr>
              <a:t>May </a:t>
            </a:r>
            <a:r>
              <a:rPr lang="de-DE" dirty="0">
                <a:latin typeface="Verdana"/>
              </a:rPr>
              <a:t>2015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49" y="67729"/>
            <a:ext cx="2435583" cy="80541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55" y="115416"/>
            <a:ext cx="1818137" cy="74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84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702261" y="1184186"/>
            <a:ext cx="62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smtClean="0">
                <a:solidFill>
                  <a:srgbClr val="004B93"/>
                </a:solidFill>
                <a:latin typeface="Verdana"/>
              </a:rPr>
              <a:t>Thematic Coverage</a:t>
            </a:r>
            <a:endParaRPr lang="en-GB" sz="2400" b="1" smtClean="0">
              <a:solidFill>
                <a:srgbClr val="004B93"/>
              </a:solidFill>
              <a:latin typeface="Verdana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67" name="AutoShape 182"/>
          <p:cNvSpPr>
            <a:spLocks noChangeArrowheads="1"/>
          </p:cNvSpPr>
          <p:nvPr/>
        </p:nvSpPr>
        <p:spPr bwMode="auto">
          <a:xfrm>
            <a:off x="835692" y="1718733"/>
            <a:ext cx="2305441" cy="882676"/>
          </a:xfrm>
          <a:prstGeom prst="round2DiagRect">
            <a:avLst/>
          </a:prstGeom>
          <a:solidFill>
            <a:srgbClr val="004B93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GB" sz="800" b="1" dirty="0" smtClean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1600" b="1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Workshop I Vienna, Feb 2014</a:t>
            </a:r>
          </a:p>
          <a:p>
            <a:endParaRPr lang="en-GB" sz="1600" dirty="0">
              <a:latin typeface="Lucida Sans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>
                <a:latin typeface="Verdana"/>
              </a:rPr>
              <a:t>© ÖSB Consulting | </a:t>
            </a:r>
            <a:r>
              <a:rPr lang="de-DE" dirty="0" smtClean="0">
                <a:latin typeface="Verdana"/>
              </a:rPr>
              <a:t>May </a:t>
            </a:r>
            <a:r>
              <a:rPr lang="de-DE" dirty="0">
                <a:latin typeface="Verdana"/>
              </a:rPr>
              <a:t>2015</a:t>
            </a:r>
            <a:endParaRPr lang="de-DE" dirty="0"/>
          </a:p>
        </p:txBody>
      </p:sp>
      <p:sp>
        <p:nvSpPr>
          <p:cNvPr id="122" name="Textfeld 121"/>
          <p:cNvSpPr txBox="1"/>
          <p:nvPr/>
        </p:nvSpPr>
        <p:spPr>
          <a:xfrm>
            <a:off x="711198" y="2755720"/>
            <a:ext cx="251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Labour Market Integration of Disadvantaged People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Legal framework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PES support measures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Workplace assistance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Measures for young unemployed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 entrepreneurship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Study visits of integrative training facilities in Vienna</a:t>
            </a:r>
            <a:endParaRPr lang="en-GB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55" y="115416"/>
            <a:ext cx="1818137" cy="743911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49" y="67729"/>
            <a:ext cx="2435583" cy="805418"/>
          </a:xfrm>
          <a:prstGeom prst="rect">
            <a:avLst/>
          </a:prstGeom>
        </p:spPr>
      </p:pic>
      <p:sp>
        <p:nvSpPr>
          <p:cNvPr id="25" name="AutoShape 182"/>
          <p:cNvSpPr>
            <a:spLocks noChangeArrowheads="1"/>
          </p:cNvSpPr>
          <p:nvPr/>
        </p:nvSpPr>
        <p:spPr bwMode="auto">
          <a:xfrm>
            <a:off x="6189128" y="1718733"/>
            <a:ext cx="2260600" cy="885057"/>
          </a:xfrm>
          <a:prstGeom prst="round2DiagRect">
            <a:avLst/>
          </a:prstGeom>
          <a:solidFill>
            <a:srgbClr val="004B93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GB" sz="800" b="1" dirty="0" smtClean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1600" b="1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Workshop III Vienna, Jan 2015</a:t>
            </a:r>
          </a:p>
          <a:p>
            <a:endParaRPr lang="en-GB" sz="1600" dirty="0">
              <a:latin typeface="Lucida Sans" pitchFamily="34" charset="0"/>
            </a:endParaRPr>
          </a:p>
        </p:txBody>
      </p:sp>
      <p:sp>
        <p:nvSpPr>
          <p:cNvPr id="26" name="AutoShape 182"/>
          <p:cNvSpPr>
            <a:spLocks noChangeArrowheads="1"/>
          </p:cNvSpPr>
          <p:nvPr/>
        </p:nvSpPr>
        <p:spPr bwMode="auto">
          <a:xfrm>
            <a:off x="3438260" y="1718733"/>
            <a:ext cx="2259806" cy="885057"/>
          </a:xfrm>
          <a:prstGeom prst="round2DiagRect">
            <a:avLst/>
          </a:prstGeom>
          <a:solidFill>
            <a:srgbClr val="004B93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GB" sz="800" b="1" dirty="0" smtClean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1600" b="1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Workshop II Vienna, Oct 2014</a:t>
            </a:r>
          </a:p>
          <a:p>
            <a:endParaRPr lang="en-GB" sz="1600" dirty="0">
              <a:latin typeface="Lucida Sans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3314700" y="2772293"/>
            <a:ext cx="2514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Labour Market Integration of Refugees</a:t>
            </a:r>
          </a:p>
          <a:p>
            <a:endParaRPr lang="en-GB" sz="12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Monitoring Labour Market Demand</a:t>
            </a:r>
          </a:p>
          <a:p>
            <a:endParaRPr lang="en-GB" sz="12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PES support measures for companies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LM integration of refugees and internally displaced persons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PES monitoring and planning LM measures, evaluation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PES support for companies</a:t>
            </a:r>
            <a:endParaRPr lang="en-GB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6062128" y="2797691"/>
            <a:ext cx="2514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Company-based qualification measures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Company qualification measures in cooperation with PES</a:t>
            </a:r>
          </a:p>
          <a:p>
            <a:pPr marL="171450" indent="-171450">
              <a:buFontTx/>
              <a:buChar char="-"/>
            </a:pPr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Qualification counselling and innovative qualification models for companies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Support schemes for qualifications for employees and employers</a:t>
            </a:r>
          </a:p>
          <a:p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LMP support instruments for company-based qualification</a:t>
            </a:r>
            <a:endParaRPr lang="en-GB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21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702262" y="1361986"/>
            <a:ext cx="79202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b="1" dirty="0" smtClean="0">
              <a:solidFill>
                <a:srgbClr val="004B93"/>
              </a:solidFill>
              <a:latin typeface="Verdana"/>
            </a:endParaRPr>
          </a:p>
          <a:p>
            <a:r>
              <a:rPr lang="en-GB" sz="2400" b="1" dirty="0" smtClean="0">
                <a:solidFill>
                  <a:srgbClr val="004B93"/>
                </a:solidFill>
                <a:latin typeface="Verdana"/>
              </a:rPr>
              <a:t>Internal Coordination / Implementation </a:t>
            </a:r>
          </a:p>
          <a:p>
            <a:endParaRPr lang="en-GB" sz="2400" b="1" dirty="0" smtClean="0">
              <a:solidFill>
                <a:srgbClr val="004B93"/>
              </a:solidFill>
              <a:latin typeface="Verdana"/>
            </a:endParaRP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The project was facilitated by a „project steering group“ of both partner ministries coordinated by ÖSB</a:t>
            </a: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Steering group meetings were used to discuss potential topics for upcoming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workshops</a:t>
            </a:r>
            <a:endParaRPr lang="en-GB" dirty="0" smtClean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All activities carried out in both languages (Ukrainian and German)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Verdana"/>
              </a:rPr>
              <a:t>© ÖSB Consulting | May 2015</a:t>
            </a:r>
            <a:endParaRPr lang="en-GB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49" y="67729"/>
            <a:ext cx="2435583" cy="80541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55" y="115416"/>
            <a:ext cx="1818137" cy="74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5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702262" y="1210510"/>
            <a:ext cx="792020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4B93"/>
                </a:solidFill>
                <a:latin typeface="Verdana"/>
              </a:rPr>
              <a:t>Achievments</a:t>
            </a:r>
            <a:endParaRPr lang="en-GB" sz="2400" b="1" dirty="0" smtClean="0">
              <a:solidFill>
                <a:srgbClr val="004B93"/>
              </a:solidFill>
              <a:latin typeface="Verdana"/>
            </a:endParaRPr>
          </a:p>
          <a:p>
            <a:pPr>
              <a:spcBef>
                <a:spcPts val="1200"/>
              </a:spcBef>
              <a:buClr>
                <a:srgbClr val="FFC000"/>
              </a:buClr>
              <a:buSzPct val="150000"/>
            </a:pPr>
            <a:endParaRPr lang="en-GB" dirty="0" smtClean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Support for Ukrainian efforts to adapt regulations and structures to EU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standards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  <a:p>
            <a:pPr marL="285750" indent="-285750">
              <a:spcBef>
                <a:spcPts val="12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Ukrainian Ministry of Social Policy has used presented examples and approaches as input for their LM policies</a:t>
            </a:r>
          </a:p>
          <a:p>
            <a:pPr marL="742950" lvl="1" indent="-285750">
              <a:spcBef>
                <a:spcPts val="12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Labour market integration of disadvantaged groups</a:t>
            </a:r>
          </a:p>
          <a:p>
            <a:pPr marL="742950" lvl="1" indent="-285750">
              <a:spcBef>
                <a:spcPts val="12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Closer cooperation between Ukrainian PES and companies</a:t>
            </a:r>
          </a:p>
          <a:p>
            <a:pPr marL="742950" lvl="1" indent="-285750">
              <a:spcBef>
                <a:spcPts val="12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Labour market integration of displaced people (support and counselling programmes)</a:t>
            </a:r>
            <a:endParaRPr lang="en-GB" dirty="0" smtClean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>
                <a:latin typeface="Verdana"/>
              </a:rPr>
              <a:t>© ÖSB Consulting | </a:t>
            </a:r>
            <a:r>
              <a:rPr lang="de-DE" dirty="0" smtClean="0">
                <a:latin typeface="Verdana"/>
              </a:rPr>
              <a:t>May 2015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49" y="67729"/>
            <a:ext cx="2435583" cy="80541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55" y="115416"/>
            <a:ext cx="1818137" cy="74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4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702262" y="1361986"/>
            <a:ext cx="7851803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b="1" smtClean="0">
              <a:solidFill>
                <a:srgbClr val="004B93"/>
              </a:solidFill>
              <a:latin typeface="Verdana"/>
            </a:endParaRPr>
          </a:p>
          <a:p>
            <a:endParaRPr lang="en-GB" sz="2400" b="1" smtClean="0">
              <a:solidFill>
                <a:srgbClr val="004B93"/>
              </a:solidFill>
              <a:latin typeface="Verdana"/>
            </a:endParaRPr>
          </a:p>
          <a:p>
            <a:endParaRPr lang="en-GB" sz="2400" b="1" smtClean="0">
              <a:solidFill>
                <a:srgbClr val="004B93"/>
              </a:solidFill>
              <a:latin typeface="Verdana"/>
            </a:endParaRPr>
          </a:p>
          <a:p>
            <a:endParaRPr lang="en-GB" sz="2400" b="1" smtClean="0">
              <a:solidFill>
                <a:srgbClr val="004B93"/>
              </a:solidFill>
              <a:latin typeface="Verdana"/>
            </a:endParaRPr>
          </a:p>
          <a:p>
            <a:r>
              <a:rPr lang="en-GB" sz="2000" b="1" smtClean="0">
                <a:solidFill>
                  <a:srgbClr val="004B93"/>
                </a:solidFill>
                <a:latin typeface="Verdana"/>
              </a:rPr>
              <a:t>For further information please contact:</a:t>
            </a:r>
            <a:endParaRPr lang="en-GB" sz="2000" smtClean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  <a:p>
            <a:pPr>
              <a:spcBef>
                <a:spcPts val="1200"/>
              </a:spcBef>
              <a:buClr>
                <a:srgbClr val="FFC000"/>
              </a:buClr>
              <a:buSzPct val="150000"/>
            </a:pPr>
            <a:endParaRPr lang="en-GB" smtClean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  <a:p>
            <a:pPr>
              <a:spcBef>
                <a:spcPts val="1200"/>
              </a:spcBef>
              <a:buClr>
                <a:srgbClr val="FFC000"/>
              </a:buClr>
              <a:buSzPct val="150000"/>
            </a:pPr>
            <a:endParaRPr lang="en-GB" smtClean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  <a:p>
            <a:pPr>
              <a:spcBef>
                <a:spcPts val="1200"/>
              </a:spcBef>
              <a:buClr>
                <a:srgbClr val="FFC000"/>
              </a:buClr>
              <a:buSzPct val="150000"/>
            </a:pPr>
            <a:r>
              <a:rPr lang="en-GB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Monika Natter</a:t>
            </a:r>
            <a:br>
              <a:rPr lang="en-GB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</a:br>
            <a:r>
              <a:rPr lang="en-GB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Director European Policies</a:t>
            </a:r>
            <a:br>
              <a:rPr lang="en-GB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</a:br>
            <a:r>
              <a:rPr lang="en-GB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  <a:t>ÖSB Consulting, Vienna</a:t>
            </a:r>
            <a:br>
              <a:rPr lang="en-GB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</a:rPr>
            </a:br>
            <a:r>
              <a:rPr lang="en-GB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  <a:hlinkClick r:id="rId2"/>
              </a:rPr>
              <a:t>monika.natter@oesb.at</a:t>
            </a:r>
            <a:endParaRPr lang="en-GB" smtClean="0">
              <a:solidFill>
                <a:schemeClr val="tx1">
                  <a:lumMod val="75000"/>
                  <a:lumOff val="25000"/>
                </a:schemeClr>
              </a:solidFill>
              <a:latin typeface="Verdana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0160-7645-3C4F-BB23-2D91A13582AC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Verdana"/>
              </a:rPr>
              <a:t>© ÖSB Consulting | May 2015</a:t>
            </a:r>
            <a:endParaRPr lang="en-GB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49" y="67729"/>
            <a:ext cx="2435583" cy="80541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55" y="115416"/>
            <a:ext cx="1818137" cy="74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63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esb_Powerpoint_pra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oesb_Powerpoint_praesentation</Template>
  <TotalTime>0</TotalTime>
  <Words>403</Words>
  <Application>Microsoft Office PowerPoint</Application>
  <PresentationFormat>Bildschirmpräsentation (4:3)</PresentationFormat>
  <Paragraphs>99</Paragraphs>
  <Slides>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oesb_Powerpoint_praesentation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Oesb Holding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Polsterer</dc:creator>
  <cp:lastModifiedBy>Monika Natter</cp:lastModifiedBy>
  <cp:revision>49</cp:revision>
  <cp:lastPrinted>2015-05-19T11:18:00Z</cp:lastPrinted>
  <dcterms:created xsi:type="dcterms:W3CDTF">2015-05-06T07:23:06Z</dcterms:created>
  <dcterms:modified xsi:type="dcterms:W3CDTF">2015-05-28T00:37:16Z</dcterms:modified>
</cp:coreProperties>
</file>