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commentAuthors.xml" ContentType="application/vnd.openxmlformats-officedocument.presentationml.commentAuthors+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handoutMasters/handoutMaster1.xml" ContentType="application/vnd.openxmlformats-officedocument.presentationml.handoutMaster+xml"/>
  <Override PartName="/ppt/slideLayouts/slideLayout7.xml" ContentType="application/vnd.openxmlformats-officedocument.presentationml.slideLayout+xml"/>
  <Override PartName="/ppt/slides/slide6.xml" ContentType="application/vnd.openxmlformats-officedocument.presentationml.slide+xml"/>
  <Override PartName="/ppt/theme/theme3.xml" ContentType="application/vnd.openxmlformats-officedocument.them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r:id="rId1"/>
  </p:sldMasterIdLst>
  <p:notesMasterIdLst>
    <p:notesMasterId r:id="rId12"/>
  </p:notesMasterIdLst>
  <p:handoutMasterIdLst>
    <p:handoutMasterId r:id="rId13"/>
  </p:handoutMasterIdLst>
  <p:sldIdLst>
    <p:sldId id="270" r:id="rId2"/>
    <p:sldId id="549" r:id="rId3"/>
    <p:sldId id="550" r:id="rId4"/>
    <p:sldId id="573" r:id="rId5"/>
    <p:sldId id="538" r:id="rId6"/>
    <p:sldId id="557" r:id="rId7"/>
    <p:sldId id="542" r:id="rId8"/>
    <p:sldId id="567" r:id="rId9"/>
    <p:sldId id="552" r:id="rId10"/>
    <p:sldId id="551" r:id="rId11"/>
  </p:sldIdLst>
  <p:sldSz cx="9144000" cy="6858000" type="screen4x3"/>
  <p:notesSz cx="6807200" cy="9906000"/>
  <p:defaultTextStyle>
    <a:defPPr>
      <a:defRPr lang="hu-HU"/>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0" name="UNIVIE" initials="UNIVIE" lastIdx="1" clrIdx="0"/>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showPr showNarration="1">
    <p:present/>
    <p:sldAll/>
    <p:penClr>
      <a:prstClr val="red"/>
    </p:penClr>
    <p:extLst>
      <p:ext uri="{EC167BDD-8182-4AB7-AECC-EB403E3ABB37}">
        <p14:laserClr xmlns:p14="http://schemas.microsoft.com/office/powerpoint/2010/main" xmlns:p="http://schemas.openxmlformats.org/presentationml/2006/main" xmlns:r="http://schemas.openxmlformats.org/officeDocument/2006/relationships" xmlns:a="http://schemas.openxmlformats.org/drawingml/2006/main" xmlns="">
          <a:srgbClr val="FF0000"/>
        </p14:laserClr>
      </p:ext>
      <p:ext uri="{2FDB2607-1784-4EEB-B798-7EB5836EED8A}">
        <p14:showMediaCtrls xmlns:p14="http://schemas.microsoft.com/office/powerpoint/2010/main" xmlns:p="http://schemas.openxmlformats.org/presentationml/2006/main" xmlns:r="http://schemas.openxmlformats.org/officeDocument/2006/relationships" xmlns:a="http://schemas.openxmlformats.org/drawingml/2006/main" xmlns="" val="1"/>
      </p:ext>
    </p:extLst>
  </p:showPr>
  <p:clrMru>
    <a:srgbClr val="000F48"/>
    <a:srgbClr val="FFFF99"/>
    <a:srgbClr val="C1EAFF"/>
    <a:srgbClr val="0096E2"/>
    <a:srgbClr val="000099"/>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3287" autoAdjust="0"/>
    <p:restoredTop sz="93369" autoAdjust="0"/>
  </p:normalViewPr>
  <p:slideViewPr>
    <p:cSldViewPr>
      <p:cViewPr>
        <p:scale>
          <a:sx n="68" d="100"/>
          <a:sy n="68" d="100"/>
        </p:scale>
        <p:origin x="-2160" y="-968"/>
      </p:cViewPr>
      <p:guideLst>
        <p:guide orient="horz" pos="2160"/>
        <p:guide pos="2880"/>
      </p:guideLst>
    </p:cSldViewPr>
  </p:slideViewPr>
  <p:outlineViewPr>
    <p:cViewPr>
      <p:scale>
        <a:sx n="33" d="100"/>
        <a:sy n="33" d="100"/>
      </p:scale>
      <p:origin x="0" y="1984"/>
    </p:cViewPr>
  </p:outlineViewPr>
  <p:notesTextViewPr>
    <p:cViewPr>
      <p:scale>
        <a:sx n="100" d="100"/>
        <a:sy n="100" d="100"/>
      </p:scale>
      <p:origin x="0" y="0"/>
    </p:cViewPr>
  </p:notesTextViewPr>
  <p:sorterViewPr>
    <p:cViewPr>
      <p:scale>
        <a:sx n="100" d="100"/>
        <a:sy n="100" d="100"/>
      </p:scale>
      <p:origin x="0" y="2816"/>
    </p:cViewPr>
  </p:sorterViewPr>
  <p:gridSpacing cx="73736200" cy="7373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handoutMaster" Target="handoutMasters/handoutMaster1.xml"/><Relationship Id="rId14" Type="http://schemas.openxmlformats.org/officeDocument/2006/relationships/printerSettings" Target="printerSettings/printerSettings1.bin"/><Relationship Id="rId15" Type="http://schemas.openxmlformats.org/officeDocument/2006/relationships/commentAuthors" Target="commentAuthors.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2950420" cy="495617"/>
          </a:xfrm>
          <a:prstGeom prst="rect">
            <a:avLst/>
          </a:prstGeom>
        </p:spPr>
        <p:txBody>
          <a:bodyPr vert="horz" lIns="91230" tIns="45615" rIns="91230" bIns="45615" rtlCol="0"/>
          <a:lstStyle>
            <a:lvl1pPr algn="l">
              <a:defRPr sz="1200" smtClean="0"/>
            </a:lvl1pPr>
          </a:lstStyle>
          <a:p>
            <a:pPr>
              <a:defRPr/>
            </a:pPr>
            <a:endParaRPr lang="de-DE"/>
          </a:p>
        </p:txBody>
      </p:sp>
      <p:sp>
        <p:nvSpPr>
          <p:cNvPr id="3" name="Datumsplatzhalter 2"/>
          <p:cNvSpPr>
            <a:spLocks noGrp="1"/>
          </p:cNvSpPr>
          <p:nvPr>
            <p:ph type="dt" sz="quarter" idx="1"/>
          </p:nvPr>
        </p:nvSpPr>
        <p:spPr>
          <a:xfrm>
            <a:off x="3855196" y="0"/>
            <a:ext cx="2950420" cy="495617"/>
          </a:xfrm>
          <a:prstGeom prst="rect">
            <a:avLst/>
          </a:prstGeom>
        </p:spPr>
        <p:txBody>
          <a:bodyPr vert="horz" lIns="91230" tIns="45615" rIns="91230" bIns="45615" rtlCol="0"/>
          <a:lstStyle>
            <a:lvl1pPr algn="r">
              <a:defRPr sz="1200" smtClean="0"/>
            </a:lvl1pPr>
          </a:lstStyle>
          <a:p>
            <a:pPr>
              <a:defRPr/>
            </a:pPr>
            <a:fld id="{C2B237F0-4C2E-469A-9BFE-B4162D50E347}" type="datetimeFigureOut">
              <a:rPr lang="de-DE"/>
              <a:pPr>
                <a:defRPr/>
              </a:pPr>
              <a:t>28.05.2015</a:t>
            </a:fld>
            <a:endParaRPr lang="de-DE"/>
          </a:p>
        </p:txBody>
      </p:sp>
      <p:sp>
        <p:nvSpPr>
          <p:cNvPr id="4" name="Fußzeilenplatzhalter 3"/>
          <p:cNvSpPr>
            <a:spLocks noGrp="1"/>
          </p:cNvSpPr>
          <p:nvPr>
            <p:ph type="ftr" sz="quarter" idx="2"/>
          </p:nvPr>
        </p:nvSpPr>
        <p:spPr>
          <a:xfrm>
            <a:off x="1" y="9408800"/>
            <a:ext cx="2950420" cy="495617"/>
          </a:xfrm>
          <a:prstGeom prst="rect">
            <a:avLst/>
          </a:prstGeom>
        </p:spPr>
        <p:txBody>
          <a:bodyPr vert="horz" lIns="91230" tIns="45615" rIns="91230" bIns="45615" rtlCol="0" anchor="b"/>
          <a:lstStyle>
            <a:lvl1pPr algn="l">
              <a:defRPr sz="1200" smtClean="0"/>
            </a:lvl1pPr>
          </a:lstStyle>
          <a:p>
            <a:pPr>
              <a:defRPr/>
            </a:pPr>
            <a:endParaRPr lang="de-DE"/>
          </a:p>
        </p:txBody>
      </p:sp>
      <p:sp>
        <p:nvSpPr>
          <p:cNvPr id="5" name="Foliennummernplatzhalter 4"/>
          <p:cNvSpPr>
            <a:spLocks noGrp="1"/>
          </p:cNvSpPr>
          <p:nvPr>
            <p:ph type="sldNum" sz="quarter" idx="3"/>
          </p:nvPr>
        </p:nvSpPr>
        <p:spPr>
          <a:xfrm>
            <a:off x="3855196" y="9408800"/>
            <a:ext cx="2950420" cy="495617"/>
          </a:xfrm>
          <a:prstGeom prst="rect">
            <a:avLst/>
          </a:prstGeom>
        </p:spPr>
        <p:txBody>
          <a:bodyPr vert="horz" lIns="91230" tIns="45615" rIns="91230" bIns="45615" rtlCol="0" anchor="b"/>
          <a:lstStyle>
            <a:lvl1pPr algn="r">
              <a:defRPr sz="1200" smtClean="0"/>
            </a:lvl1pPr>
          </a:lstStyle>
          <a:p>
            <a:pPr>
              <a:defRPr/>
            </a:pPr>
            <a:fld id="{65C1A4F8-7AE5-42E0-A3C7-593F8995DDAB}" type="slidenum">
              <a:rPr lang="de-DE"/>
              <a:pPr>
                <a:defRPr/>
              </a:pPr>
              <a:t>‹Nr.›</a:t>
            </a:fld>
            <a:endParaRPr lang="de-DE"/>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742625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1" y="0"/>
            <a:ext cx="2950420" cy="495617"/>
          </a:xfrm>
          <a:prstGeom prst="rect">
            <a:avLst/>
          </a:prstGeom>
        </p:spPr>
        <p:txBody>
          <a:bodyPr vert="horz" lIns="91230" tIns="45615" rIns="91230" bIns="45615" rtlCol="0"/>
          <a:lstStyle>
            <a:lvl1pPr algn="l" fontAlgn="auto">
              <a:spcBef>
                <a:spcPts val="0"/>
              </a:spcBef>
              <a:spcAft>
                <a:spcPts val="0"/>
              </a:spcAft>
              <a:defRPr sz="1200">
                <a:latin typeface="+mn-lt"/>
                <a:ea typeface="+mn-ea"/>
                <a:cs typeface="+mn-cs"/>
              </a:defRPr>
            </a:lvl1pPr>
          </a:lstStyle>
          <a:p>
            <a:pPr>
              <a:defRPr/>
            </a:pPr>
            <a:endParaRPr lang="hu-HU"/>
          </a:p>
        </p:txBody>
      </p:sp>
      <p:sp>
        <p:nvSpPr>
          <p:cNvPr id="3" name="Dátum helye 2"/>
          <p:cNvSpPr>
            <a:spLocks noGrp="1"/>
          </p:cNvSpPr>
          <p:nvPr>
            <p:ph type="dt" idx="1"/>
          </p:nvPr>
        </p:nvSpPr>
        <p:spPr>
          <a:xfrm>
            <a:off x="3855196" y="0"/>
            <a:ext cx="2950420" cy="495617"/>
          </a:xfrm>
          <a:prstGeom prst="rect">
            <a:avLst/>
          </a:prstGeom>
        </p:spPr>
        <p:txBody>
          <a:bodyPr vert="horz" wrap="square" lIns="91230" tIns="45615" rIns="91230" bIns="45615" numCol="1" anchor="t" anchorCtr="0" compatLnSpc="1">
            <a:prstTxWarp prst="textNoShape">
              <a:avLst/>
            </a:prstTxWarp>
          </a:bodyPr>
          <a:lstStyle>
            <a:lvl1pPr algn="r">
              <a:defRPr sz="1200">
                <a:latin typeface="Calibri" pitchFamily="34" charset="0"/>
              </a:defRPr>
            </a:lvl1pPr>
          </a:lstStyle>
          <a:p>
            <a:pPr>
              <a:defRPr/>
            </a:pPr>
            <a:fld id="{0513844F-BABD-4A4E-8458-4B01EB387A05}" type="datetimeFigureOut">
              <a:rPr lang="hu-HU"/>
              <a:pPr>
                <a:defRPr/>
              </a:pPr>
              <a:t>28.05.2015</a:t>
            </a:fld>
            <a:endParaRPr lang="hu-HU"/>
          </a:p>
        </p:txBody>
      </p:sp>
      <p:sp>
        <p:nvSpPr>
          <p:cNvPr id="4" name="Diakép helye 3"/>
          <p:cNvSpPr>
            <a:spLocks noGrp="1" noRot="1" noChangeAspect="1"/>
          </p:cNvSpPr>
          <p:nvPr>
            <p:ph type="sldImg" idx="2"/>
          </p:nvPr>
        </p:nvSpPr>
        <p:spPr>
          <a:xfrm>
            <a:off x="927100" y="742950"/>
            <a:ext cx="4953000" cy="3714750"/>
          </a:xfrm>
          <a:prstGeom prst="rect">
            <a:avLst/>
          </a:prstGeom>
          <a:noFill/>
          <a:ln w="12700">
            <a:solidFill>
              <a:prstClr val="black"/>
            </a:solidFill>
          </a:ln>
        </p:spPr>
        <p:txBody>
          <a:bodyPr vert="horz" lIns="91230" tIns="45615" rIns="91230" bIns="45615" rtlCol="0" anchor="ctr"/>
          <a:lstStyle/>
          <a:p>
            <a:pPr lvl="0"/>
            <a:endParaRPr lang="hu-HU" noProof="0"/>
          </a:p>
        </p:txBody>
      </p:sp>
      <p:sp>
        <p:nvSpPr>
          <p:cNvPr id="5" name="Jegyzetek helye 4"/>
          <p:cNvSpPr>
            <a:spLocks noGrp="1"/>
          </p:cNvSpPr>
          <p:nvPr>
            <p:ph type="body" sz="quarter" idx="3"/>
          </p:nvPr>
        </p:nvSpPr>
        <p:spPr>
          <a:xfrm>
            <a:off x="681354" y="4705984"/>
            <a:ext cx="5444492" cy="4457384"/>
          </a:xfrm>
          <a:prstGeom prst="rect">
            <a:avLst/>
          </a:prstGeom>
        </p:spPr>
        <p:txBody>
          <a:bodyPr vert="horz" wrap="square" lIns="91230" tIns="45615" rIns="91230" bIns="45615" numCol="1" anchor="t" anchorCtr="0" compatLnSpc="1">
            <a:prstTxWarp prst="textNoShape">
              <a:avLst/>
            </a:prstTxWarp>
            <a:normAutofit/>
          </a:body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a:p>
            <a:pPr lvl="4"/>
            <a:r>
              <a:rPr lang="hu-HU" noProof="0" smtClean="0"/>
              <a:t>Ötödik szint</a:t>
            </a:r>
          </a:p>
        </p:txBody>
      </p:sp>
      <p:sp>
        <p:nvSpPr>
          <p:cNvPr id="6" name="Élőláb helye 5"/>
          <p:cNvSpPr>
            <a:spLocks noGrp="1"/>
          </p:cNvSpPr>
          <p:nvPr>
            <p:ph type="ftr" sz="quarter" idx="4"/>
          </p:nvPr>
        </p:nvSpPr>
        <p:spPr>
          <a:xfrm>
            <a:off x="1" y="9408800"/>
            <a:ext cx="2950420" cy="495617"/>
          </a:xfrm>
          <a:prstGeom prst="rect">
            <a:avLst/>
          </a:prstGeom>
        </p:spPr>
        <p:txBody>
          <a:bodyPr vert="horz" lIns="91230" tIns="45615" rIns="91230" bIns="45615" rtlCol="0" anchor="b"/>
          <a:lstStyle>
            <a:lvl1pPr algn="l" fontAlgn="auto">
              <a:spcBef>
                <a:spcPts val="0"/>
              </a:spcBef>
              <a:spcAft>
                <a:spcPts val="0"/>
              </a:spcAft>
              <a:defRPr sz="1200">
                <a:latin typeface="+mn-lt"/>
                <a:ea typeface="+mn-ea"/>
                <a:cs typeface="+mn-cs"/>
              </a:defRPr>
            </a:lvl1pPr>
          </a:lstStyle>
          <a:p>
            <a:pPr>
              <a:defRPr/>
            </a:pPr>
            <a:endParaRPr lang="hu-HU"/>
          </a:p>
        </p:txBody>
      </p:sp>
      <p:sp>
        <p:nvSpPr>
          <p:cNvPr id="7" name="Dia számának helye 6"/>
          <p:cNvSpPr>
            <a:spLocks noGrp="1"/>
          </p:cNvSpPr>
          <p:nvPr>
            <p:ph type="sldNum" sz="quarter" idx="5"/>
          </p:nvPr>
        </p:nvSpPr>
        <p:spPr>
          <a:xfrm>
            <a:off x="3855196" y="9408800"/>
            <a:ext cx="2950420" cy="495617"/>
          </a:xfrm>
          <a:prstGeom prst="rect">
            <a:avLst/>
          </a:prstGeom>
        </p:spPr>
        <p:txBody>
          <a:bodyPr vert="horz" wrap="square" lIns="91230" tIns="45615" rIns="91230" bIns="45615" numCol="1" anchor="b" anchorCtr="0" compatLnSpc="1">
            <a:prstTxWarp prst="textNoShape">
              <a:avLst/>
            </a:prstTxWarp>
          </a:bodyPr>
          <a:lstStyle>
            <a:lvl1pPr algn="r">
              <a:defRPr sz="1200">
                <a:latin typeface="Calibri" pitchFamily="34" charset="0"/>
              </a:defRPr>
            </a:lvl1pPr>
          </a:lstStyle>
          <a:p>
            <a:pPr>
              <a:defRPr/>
            </a:pPr>
            <a:fld id="{C1FA9363-E99F-40D4-9FED-A04E780FC85F}" type="slidenum">
              <a:rPr lang="hu-HU"/>
              <a:pPr>
                <a:defRPr/>
              </a:pPr>
              <a:t>‹Nr.›</a:t>
            </a:fld>
            <a:endParaRPr lang="hu-HU"/>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434009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C1FA9363-E99F-40D4-9FED-A04E780FC85F}" type="slidenum">
              <a:rPr lang="hu-HU" smtClean="0"/>
              <a:pPr>
                <a:defRPr/>
              </a:pPr>
              <a:t>1</a:t>
            </a:fld>
            <a:endParaRPr lang="hu-HU"/>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84123024"/>
      </p:ext>
    </p:extLst>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pPr marL="627204" indent="-342111" eaLnBrk="1" hangingPunct="1">
              <a:buFont typeface="Arial" pitchFamily="34" charset="0"/>
              <a:buChar char="•"/>
              <a:defRPr/>
            </a:pPr>
            <a:endParaRPr lang="en-US" sz="1400" dirty="0"/>
          </a:p>
        </p:txBody>
      </p:sp>
      <p:sp>
        <p:nvSpPr>
          <p:cNvPr id="4" name="Foliennummernplatzhalter 3"/>
          <p:cNvSpPr>
            <a:spLocks noGrp="1"/>
          </p:cNvSpPr>
          <p:nvPr>
            <p:ph type="sldNum" sz="quarter" idx="10"/>
          </p:nvPr>
        </p:nvSpPr>
        <p:spPr/>
        <p:txBody>
          <a:bodyPr/>
          <a:lstStyle/>
          <a:p>
            <a:pPr>
              <a:defRPr/>
            </a:pPr>
            <a:fld id="{C1FA9363-E99F-40D4-9FED-A04E780FC85F}" type="slidenum">
              <a:rPr lang="hu-HU" smtClean="0"/>
              <a:pPr>
                <a:defRPr/>
              </a:pPr>
              <a:t>2</a:t>
            </a:fld>
            <a:endParaRPr lang="hu-HU"/>
          </a:p>
        </p:txBody>
      </p:sp>
      <p:sp>
        <p:nvSpPr>
          <p:cNvPr id="5" name="Datumsplatzhalter 4"/>
          <p:cNvSpPr>
            <a:spLocks noGrp="1"/>
          </p:cNvSpPr>
          <p:nvPr>
            <p:ph type="dt" idx="11"/>
          </p:nvPr>
        </p:nvSpPr>
        <p:spPr/>
        <p:txBody>
          <a:bodyPr/>
          <a:lstStyle/>
          <a:p>
            <a:pPr>
              <a:defRPr/>
            </a:pPr>
            <a:r>
              <a:rPr lang="de-DE" smtClean="0"/>
              <a:t>6 November 2014</a:t>
            </a:r>
            <a:endParaRPr lang="hu-HU"/>
          </a:p>
        </p:txBody>
      </p:sp>
      <p:sp>
        <p:nvSpPr>
          <p:cNvPr id="6" name="Kopfzeilenplatzhalter 5"/>
          <p:cNvSpPr>
            <a:spLocks noGrp="1"/>
          </p:cNvSpPr>
          <p:nvPr>
            <p:ph type="hdr" sz="quarter" idx="12"/>
          </p:nvPr>
        </p:nvSpPr>
        <p:spPr/>
        <p:txBody>
          <a:bodyPr/>
          <a:lstStyle/>
          <a:p>
            <a:pPr>
              <a:defRPr/>
            </a:pPr>
            <a:r>
              <a:rPr lang="en-US" smtClean="0"/>
              <a:t>3rd International Stakeholder Conference of Priority Area 9 -              Working Group on Labour Mobility</a:t>
            </a:r>
            <a:endParaRPr lang="hu-HU"/>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59838892"/>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a:bodyPr>
          <a:lstStyle/>
          <a:p>
            <a:endParaRPr lang="en-GB" dirty="0"/>
          </a:p>
        </p:txBody>
      </p:sp>
      <p:sp>
        <p:nvSpPr>
          <p:cNvPr id="4" name="Foliennummernplatzhalter 3"/>
          <p:cNvSpPr>
            <a:spLocks noGrp="1"/>
          </p:cNvSpPr>
          <p:nvPr>
            <p:ph type="sldNum" sz="quarter" idx="10"/>
          </p:nvPr>
        </p:nvSpPr>
        <p:spPr/>
        <p:txBody>
          <a:bodyPr/>
          <a:lstStyle/>
          <a:p>
            <a:pPr>
              <a:defRPr/>
            </a:pPr>
            <a:fld id="{C1FA9363-E99F-40D4-9FED-A04E780FC85F}" type="slidenum">
              <a:rPr lang="hu-HU" smtClean="0"/>
              <a:pPr>
                <a:defRPr/>
              </a:pPr>
              <a:t>3</a:t>
            </a:fld>
            <a:endParaRPr lang="hu-HU"/>
          </a:p>
        </p:txBody>
      </p:sp>
      <p:sp>
        <p:nvSpPr>
          <p:cNvPr id="5" name="Datumsplatzhalter 4"/>
          <p:cNvSpPr>
            <a:spLocks noGrp="1"/>
          </p:cNvSpPr>
          <p:nvPr>
            <p:ph type="dt" idx="11"/>
          </p:nvPr>
        </p:nvSpPr>
        <p:spPr/>
        <p:txBody>
          <a:bodyPr/>
          <a:lstStyle/>
          <a:p>
            <a:pPr>
              <a:defRPr/>
            </a:pPr>
            <a:r>
              <a:rPr lang="de-DE" smtClean="0"/>
              <a:t>6 November 2014</a:t>
            </a:r>
            <a:endParaRPr lang="hu-HU"/>
          </a:p>
        </p:txBody>
      </p:sp>
      <p:sp>
        <p:nvSpPr>
          <p:cNvPr id="6" name="Kopfzeilenplatzhalter 5"/>
          <p:cNvSpPr>
            <a:spLocks noGrp="1"/>
          </p:cNvSpPr>
          <p:nvPr>
            <p:ph type="hdr" sz="quarter" idx="12"/>
          </p:nvPr>
        </p:nvSpPr>
        <p:spPr/>
        <p:txBody>
          <a:bodyPr/>
          <a:lstStyle/>
          <a:p>
            <a:pPr>
              <a:defRPr/>
            </a:pPr>
            <a:r>
              <a:rPr lang="en-US" smtClean="0"/>
              <a:t>3rd International Stakeholder Conference of Priority Area 9 -              Working Group on Labour Mobility</a:t>
            </a:r>
            <a:endParaRPr lang="hu-HU"/>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75108280"/>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a:bodyPr>
          <a:lstStyle/>
          <a:p>
            <a:r>
              <a:rPr lang="en-GB" dirty="0" smtClean="0"/>
              <a:t>We will now give a</a:t>
            </a:r>
            <a:r>
              <a:rPr lang="en-GB" baseline="0" dirty="0" smtClean="0"/>
              <a:t> more detailed</a:t>
            </a:r>
            <a:r>
              <a:rPr lang="en-GB" dirty="0" smtClean="0"/>
              <a:t> insight on some outcomes of the SEEMIG project.</a:t>
            </a:r>
          </a:p>
          <a:p>
            <a:r>
              <a:rPr lang="en-GB" dirty="0" smtClean="0"/>
              <a:t>The focus</a:t>
            </a:r>
            <a:r>
              <a:rPr lang="en-GB" baseline="0" dirty="0" smtClean="0"/>
              <a:t> is now put on one activity which was coordinated by UNIVIE, in close cooperation with the Lead Partner, the Hungarian Statistical Office: The historical analysis of long-term processes of migration, human capital, labour market and demography</a:t>
            </a:r>
            <a:endParaRPr lang="en-GB" dirty="0"/>
          </a:p>
        </p:txBody>
      </p:sp>
      <p:sp>
        <p:nvSpPr>
          <p:cNvPr id="4" name="Foliennummernplatzhalter 3"/>
          <p:cNvSpPr>
            <a:spLocks noGrp="1"/>
          </p:cNvSpPr>
          <p:nvPr>
            <p:ph type="sldNum" sz="quarter" idx="10"/>
          </p:nvPr>
        </p:nvSpPr>
        <p:spPr/>
        <p:txBody>
          <a:bodyPr/>
          <a:lstStyle/>
          <a:p>
            <a:pPr>
              <a:defRPr/>
            </a:pPr>
            <a:fld id="{C1FA9363-E99F-40D4-9FED-A04E780FC85F}" type="slidenum">
              <a:rPr lang="hu-HU" smtClean="0"/>
              <a:pPr>
                <a:defRPr/>
              </a:pPr>
              <a:t>4</a:t>
            </a:fld>
            <a:endParaRPr lang="hu-HU"/>
          </a:p>
        </p:txBody>
      </p:sp>
      <p:sp>
        <p:nvSpPr>
          <p:cNvPr id="5" name="Datumsplatzhalter 4"/>
          <p:cNvSpPr>
            <a:spLocks noGrp="1"/>
          </p:cNvSpPr>
          <p:nvPr>
            <p:ph type="dt" idx="11"/>
          </p:nvPr>
        </p:nvSpPr>
        <p:spPr/>
        <p:txBody>
          <a:bodyPr/>
          <a:lstStyle/>
          <a:p>
            <a:pPr>
              <a:defRPr/>
            </a:pPr>
            <a:r>
              <a:rPr lang="de-DE" smtClean="0"/>
              <a:t>6 November 2014</a:t>
            </a:r>
            <a:endParaRPr lang="hu-HU"/>
          </a:p>
        </p:txBody>
      </p:sp>
      <p:sp>
        <p:nvSpPr>
          <p:cNvPr id="6" name="Kopfzeilenplatzhalter 5"/>
          <p:cNvSpPr>
            <a:spLocks noGrp="1"/>
          </p:cNvSpPr>
          <p:nvPr>
            <p:ph type="hdr" sz="quarter" idx="12"/>
          </p:nvPr>
        </p:nvSpPr>
        <p:spPr/>
        <p:txBody>
          <a:bodyPr/>
          <a:lstStyle/>
          <a:p>
            <a:pPr>
              <a:defRPr/>
            </a:pPr>
            <a:r>
              <a:rPr lang="en-US" smtClean="0"/>
              <a:t>3rd International Stakeholder Conference of Priority Area 9 -              Working Group on Labour Mobility</a:t>
            </a:r>
            <a:endParaRPr lang="hu-HU"/>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75108280"/>
      </p:ext>
    </p:extLst>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a:buNone/>
            </a:pPr>
            <a:r>
              <a:rPr lang="de-DE" sz="1600" dirty="0" smtClean="0">
                <a:latin typeface="+mn-lt"/>
              </a:rPr>
              <a:t>A </a:t>
            </a:r>
            <a:r>
              <a:rPr lang="de-DE" sz="1600" dirty="0" err="1" smtClean="0">
                <a:latin typeface="+mn-lt"/>
              </a:rPr>
              <a:t>look</a:t>
            </a:r>
            <a:r>
              <a:rPr lang="de-DE" sz="1600" dirty="0" smtClean="0">
                <a:latin typeface="+mn-lt"/>
              </a:rPr>
              <a:t> on </a:t>
            </a:r>
            <a:r>
              <a:rPr lang="de-DE" sz="1600" dirty="0" err="1" smtClean="0">
                <a:latin typeface="+mn-lt"/>
              </a:rPr>
              <a:t>the</a:t>
            </a:r>
            <a:r>
              <a:rPr lang="de-DE" sz="1600" dirty="0" smtClean="0">
                <a:latin typeface="+mn-lt"/>
              </a:rPr>
              <a:t> subnational </a:t>
            </a:r>
            <a:r>
              <a:rPr lang="de-DE" sz="1600" dirty="0" err="1" smtClean="0">
                <a:latin typeface="+mn-lt"/>
              </a:rPr>
              <a:t>level</a:t>
            </a:r>
            <a:r>
              <a:rPr lang="de-DE" sz="1600" dirty="0" smtClean="0">
                <a:latin typeface="+mn-lt"/>
              </a:rPr>
              <a:t> </a:t>
            </a:r>
            <a:r>
              <a:rPr lang="de-DE" sz="1600" dirty="0" err="1" smtClean="0">
                <a:latin typeface="+mn-lt"/>
              </a:rPr>
              <a:t>reveals</a:t>
            </a:r>
            <a:r>
              <a:rPr lang="de-DE" sz="1600" dirty="0" smtClean="0">
                <a:latin typeface="+mn-lt"/>
              </a:rPr>
              <a:t> large </a:t>
            </a:r>
            <a:r>
              <a:rPr lang="de-DE" sz="1600" dirty="0" err="1" smtClean="0">
                <a:latin typeface="+mn-lt"/>
              </a:rPr>
              <a:t>scale</a:t>
            </a:r>
            <a:r>
              <a:rPr lang="de-DE" sz="1600" dirty="0" smtClean="0">
                <a:latin typeface="+mn-lt"/>
              </a:rPr>
              <a:t> regional </a:t>
            </a:r>
            <a:r>
              <a:rPr lang="de-DE" sz="1600" dirty="0" err="1" smtClean="0">
                <a:latin typeface="+mn-lt"/>
              </a:rPr>
              <a:t>disparities</a:t>
            </a:r>
            <a:r>
              <a:rPr lang="de-DE" sz="1600" dirty="0" smtClean="0">
                <a:latin typeface="+mn-lt"/>
              </a:rPr>
              <a:t>: </a:t>
            </a:r>
            <a:r>
              <a:rPr lang="de-DE" sz="1600" dirty="0" err="1" smtClean="0">
                <a:latin typeface="+mn-lt"/>
              </a:rPr>
              <a:t>demographic</a:t>
            </a:r>
            <a:r>
              <a:rPr lang="de-DE" sz="1600" dirty="0" smtClean="0">
                <a:latin typeface="+mn-lt"/>
              </a:rPr>
              <a:t> </a:t>
            </a:r>
            <a:r>
              <a:rPr lang="de-DE" sz="1600" dirty="0" err="1" smtClean="0">
                <a:latin typeface="+mn-lt"/>
              </a:rPr>
              <a:t>polarization</a:t>
            </a:r>
            <a:r>
              <a:rPr lang="de-DE" sz="1600" dirty="0" smtClean="0">
                <a:latin typeface="+mn-lt"/>
              </a:rPr>
              <a:t> </a:t>
            </a:r>
            <a:r>
              <a:rPr lang="de-DE" sz="1600" i="1" dirty="0" smtClean="0">
                <a:latin typeface="+mn-lt"/>
              </a:rPr>
              <a:t>(55% </a:t>
            </a:r>
            <a:r>
              <a:rPr lang="de-DE" sz="1600" i="1" dirty="0" err="1" smtClean="0">
                <a:latin typeface="+mn-lt"/>
              </a:rPr>
              <a:t>of</a:t>
            </a:r>
            <a:r>
              <a:rPr lang="de-DE" sz="1600" i="1" dirty="0" smtClean="0">
                <a:latin typeface="+mn-lt"/>
              </a:rPr>
              <a:t> NUTS3 </a:t>
            </a:r>
            <a:r>
              <a:rPr lang="de-DE" sz="1600" i="1" dirty="0" err="1" smtClean="0">
                <a:latin typeface="+mn-lt"/>
              </a:rPr>
              <a:t>regions</a:t>
            </a:r>
            <a:r>
              <a:rPr lang="de-DE" sz="1600" i="1" dirty="0" smtClean="0">
                <a:latin typeface="+mn-lt"/>
              </a:rPr>
              <a:t> </a:t>
            </a:r>
            <a:r>
              <a:rPr lang="de-DE" sz="1600" i="1" dirty="0" err="1" smtClean="0">
                <a:latin typeface="+mn-lt"/>
              </a:rPr>
              <a:t>shrinking</a:t>
            </a:r>
            <a:r>
              <a:rPr lang="de-DE" sz="1600" i="1" dirty="0" smtClean="0">
                <a:latin typeface="+mn-lt"/>
              </a:rPr>
              <a:t>;</a:t>
            </a:r>
            <a:r>
              <a:rPr lang="de-DE" sz="1600" i="1" baseline="0" dirty="0" smtClean="0">
                <a:latin typeface="+mn-lt"/>
              </a:rPr>
              <a:t> </a:t>
            </a:r>
            <a:r>
              <a:rPr lang="de-DE" sz="1600" i="1" dirty="0" smtClean="0">
                <a:latin typeface="+mn-lt"/>
              </a:rPr>
              <a:t>urban/rural, center-</a:t>
            </a:r>
            <a:r>
              <a:rPr lang="de-DE" sz="1600" i="1" dirty="0" err="1" smtClean="0">
                <a:latin typeface="+mn-lt"/>
              </a:rPr>
              <a:t>periphery</a:t>
            </a:r>
            <a:r>
              <a:rPr lang="de-DE" sz="1600" i="1" dirty="0" smtClean="0">
                <a:latin typeface="+mn-lt"/>
              </a:rPr>
              <a:t> </a:t>
            </a:r>
            <a:r>
              <a:rPr lang="de-DE" sz="1600" i="1" dirty="0" err="1" smtClean="0">
                <a:latin typeface="+mn-lt"/>
              </a:rPr>
              <a:t>disparities</a:t>
            </a:r>
            <a:r>
              <a:rPr lang="de-DE" sz="1600" i="1" dirty="0" smtClean="0">
                <a:latin typeface="+mn-lt"/>
              </a:rPr>
              <a:t>) </a:t>
            </a:r>
          </a:p>
          <a:p>
            <a:pPr lvl="0">
              <a:buFont typeface="Arial"/>
              <a:buNone/>
            </a:pPr>
            <a:endParaRPr lang="de-DE" sz="1600" i="1" dirty="0" smtClean="0">
              <a:latin typeface="+mn-lt"/>
            </a:endParaRPr>
          </a:p>
          <a:p>
            <a:r>
              <a:rPr lang="en-GB" sz="1200" kern="1200" dirty="0" smtClean="0">
                <a:solidFill>
                  <a:schemeClr val="tx1"/>
                </a:solidFill>
                <a:effectLst/>
                <a:latin typeface="+mn-lt"/>
                <a:ea typeface="ＭＳ Ｐゴシック" charset="0"/>
                <a:cs typeface="+mn-cs"/>
              </a:rPr>
              <a:t>Particularly the eastern wards-located border regions and peripheral areas are specifically concerned with population decline. Considering the period 2001-2011, a total number of 102 regions (36%) are constituting </a:t>
            </a:r>
            <a:r>
              <a:rPr lang="en-GB" sz="1200" i="1" kern="1200" dirty="0" smtClean="0">
                <a:solidFill>
                  <a:schemeClr val="tx1"/>
                </a:solidFill>
                <a:effectLst/>
                <a:latin typeface="+mn-lt"/>
                <a:ea typeface="ＭＳ Ｐゴシック" charset="0"/>
                <a:cs typeface="+mn-cs"/>
              </a:rPr>
              <a:t>F regions</a:t>
            </a:r>
            <a:r>
              <a:rPr lang="en-GB" sz="1200" kern="1200" dirty="0" smtClean="0">
                <a:solidFill>
                  <a:schemeClr val="tx1"/>
                </a:solidFill>
                <a:effectLst/>
                <a:latin typeface="+mn-lt"/>
                <a:ea typeface="ＭＳ Ｐゴシック" charset="0"/>
                <a:cs typeface="+mn-cs"/>
              </a:rPr>
              <a:t> because they are shrinking due to both factors – they can be particularly found in the aforementioned emigration countries, thus, especially in Romania, Bulgaria and Serbia. Further 22 regions can be classified as </a:t>
            </a:r>
            <a:r>
              <a:rPr lang="en-GB" sz="1200" i="1" kern="1200" dirty="0" smtClean="0">
                <a:solidFill>
                  <a:schemeClr val="tx1"/>
                </a:solidFill>
                <a:effectLst/>
                <a:latin typeface="+mn-lt"/>
                <a:ea typeface="ＭＳ Ｐゴシック" charset="0"/>
                <a:cs typeface="+mn-cs"/>
              </a:rPr>
              <a:t>D regions </a:t>
            </a:r>
            <a:r>
              <a:rPr lang="en-GB" sz="1200" kern="1200" dirty="0" smtClean="0">
                <a:solidFill>
                  <a:schemeClr val="tx1"/>
                </a:solidFill>
                <a:effectLst/>
                <a:latin typeface="+mn-lt"/>
                <a:ea typeface="ＭＳ Ｐゴシック" charset="0"/>
                <a:cs typeface="+mn-cs"/>
              </a:rPr>
              <a:t>(8%), because they are marked by population losses due to emigration. Even if population ageing is a major trend affecting all NUTS3 regions in the SEEMIG area, in the long run, these types of regions are most notably in danger of losing their young population quicker due to migratory selectivity. In this sense, migration mostly plays a reinforcing role, because emigration regions with marked migratory losses often face economic difficulties. Therefore, the latter are particularly jeopardized by a limited availability of required human capital and by skill mismatch, such as in the health and the IT sector in Serbia.</a:t>
            </a:r>
            <a:r>
              <a:rPr lang="en-GB" sz="1200" kern="1200" baseline="0" dirty="0" smtClean="0">
                <a:solidFill>
                  <a:schemeClr val="tx1"/>
                </a:solidFill>
                <a:effectLst/>
                <a:latin typeface="+mn-lt"/>
                <a:ea typeface="ＭＳ Ｐゴシック" charset="0"/>
                <a:cs typeface="+mn-cs"/>
              </a:rPr>
              <a:t> </a:t>
            </a:r>
            <a:r>
              <a:rPr lang="en-GB" sz="1200" kern="1200" dirty="0" smtClean="0">
                <a:solidFill>
                  <a:schemeClr val="tx1"/>
                </a:solidFill>
                <a:effectLst/>
                <a:latin typeface="+mn-lt"/>
                <a:ea typeface="ＭＳ Ｐゴシック" charset="0"/>
                <a:cs typeface="+mn-cs"/>
              </a:rPr>
              <a:t>Comprehensibly, some Bulgarian regions, i.e. </a:t>
            </a:r>
            <a:r>
              <a:rPr lang="en-GB" sz="1200" i="1" kern="1200" dirty="0" err="1" smtClean="0">
                <a:solidFill>
                  <a:schemeClr val="tx1"/>
                </a:solidFill>
                <a:effectLst/>
                <a:latin typeface="+mn-lt"/>
                <a:ea typeface="ＭＳ Ｐゴシック" charset="0"/>
                <a:cs typeface="+mn-cs"/>
              </a:rPr>
              <a:t>Severen</a:t>
            </a:r>
            <a:r>
              <a:rPr lang="en-GB" sz="1200" i="1" kern="1200" dirty="0" smtClean="0">
                <a:solidFill>
                  <a:schemeClr val="tx1"/>
                </a:solidFill>
                <a:effectLst/>
                <a:latin typeface="+mn-lt"/>
                <a:ea typeface="ＭＳ Ｐゴシック" charset="0"/>
                <a:cs typeface="+mn-cs"/>
              </a:rPr>
              <a:t> </a:t>
            </a:r>
            <a:r>
              <a:rPr lang="en-GB" sz="1200" i="1" kern="1200" dirty="0" err="1" smtClean="0">
                <a:solidFill>
                  <a:schemeClr val="tx1"/>
                </a:solidFill>
                <a:effectLst/>
                <a:latin typeface="+mn-lt"/>
                <a:ea typeface="ＭＳ Ｐゴシック" charset="0"/>
                <a:cs typeface="+mn-cs"/>
              </a:rPr>
              <a:t>tsentralen</a:t>
            </a:r>
            <a:r>
              <a:rPr lang="en-GB" sz="1200" i="1" kern="1200" dirty="0" smtClean="0">
                <a:solidFill>
                  <a:schemeClr val="tx1"/>
                </a:solidFill>
                <a:effectLst/>
                <a:latin typeface="+mn-lt"/>
                <a:ea typeface="ＭＳ Ｐゴシック" charset="0"/>
                <a:cs typeface="+mn-cs"/>
              </a:rPr>
              <a:t>, </a:t>
            </a:r>
            <a:r>
              <a:rPr lang="en-GB" sz="1200" i="1" kern="1200" dirty="0" err="1" smtClean="0">
                <a:solidFill>
                  <a:schemeClr val="tx1"/>
                </a:solidFill>
                <a:effectLst/>
                <a:latin typeface="+mn-lt"/>
                <a:ea typeface="ＭＳ Ｐゴシック" charset="0"/>
                <a:cs typeface="+mn-cs"/>
              </a:rPr>
              <a:t>Yuzhen</a:t>
            </a:r>
            <a:r>
              <a:rPr lang="en-GB" sz="1200" i="1" kern="1200" dirty="0" smtClean="0">
                <a:solidFill>
                  <a:schemeClr val="tx1"/>
                </a:solidFill>
                <a:effectLst/>
                <a:latin typeface="+mn-lt"/>
                <a:ea typeface="ＭＳ Ｐゴシック" charset="0"/>
                <a:cs typeface="+mn-cs"/>
              </a:rPr>
              <a:t> </a:t>
            </a:r>
            <a:r>
              <a:rPr lang="en-GB" sz="1200" i="1" kern="1200" dirty="0" err="1" smtClean="0">
                <a:solidFill>
                  <a:schemeClr val="tx1"/>
                </a:solidFill>
                <a:effectLst/>
                <a:latin typeface="+mn-lt"/>
                <a:ea typeface="ＭＳ Ｐゴシック" charset="0"/>
                <a:cs typeface="+mn-cs"/>
              </a:rPr>
              <a:t>tsentralen</a:t>
            </a:r>
            <a:r>
              <a:rPr lang="en-GB" sz="1200" i="1" kern="1200" dirty="0" smtClean="0">
                <a:solidFill>
                  <a:schemeClr val="tx1"/>
                </a:solidFill>
                <a:effectLst/>
                <a:latin typeface="+mn-lt"/>
                <a:ea typeface="ＭＳ Ｐゴシック" charset="0"/>
                <a:cs typeface="+mn-cs"/>
              </a:rPr>
              <a:t>, </a:t>
            </a:r>
            <a:r>
              <a:rPr lang="en-GB" sz="1200" i="1" kern="1200" dirty="0" err="1" smtClean="0">
                <a:solidFill>
                  <a:schemeClr val="tx1"/>
                </a:solidFill>
                <a:effectLst/>
                <a:latin typeface="+mn-lt"/>
                <a:ea typeface="ＭＳ Ｐゴシック" charset="0"/>
                <a:cs typeface="+mn-cs"/>
              </a:rPr>
              <a:t>Yugoiztochen</a:t>
            </a:r>
            <a:r>
              <a:rPr lang="en-GB" sz="1200" kern="1200" dirty="0" smtClean="0">
                <a:solidFill>
                  <a:schemeClr val="tx1"/>
                </a:solidFill>
                <a:effectLst/>
                <a:latin typeface="+mn-lt"/>
                <a:ea typeface="ＭＳ Ｐゴシック" charset="0"/>
                <a:cs typeface="+mn-cs"/>
              </a:rPr>
              <a:t>, and Serbian regions, i.e. </a:t>
            </a:r>
            <a:r>
              <a:rPr lang="en-GB" sz="1200" i="1" kern="1200" dirty="0" smtClean="0">
                <a:solidFill>
                  <a:schemeClr val="tx1"/>
                </a:solidFill>
                <a:effectLst/>
                <a:latin typeface="+mn-lt"/>
                <a:ea typeface="ＭＳ Ｐゴシック" charset="0"/>
                <a:cs typeface="+mn-cs"/>
              </a:rPr>
              <a:t>Southern and Eastern Serbia</a:t>
            </a:r>
            <a:r>
              <a:rPr lang="en-GB" sz="1200" kern="1200" dirty="0" smtClean="0">
                <a:solidFill>
                  <a:schemeClr val="tx1"/>
                </a:solidFill>
                <a:effectLst/>
                <a:latin typeface="+mn-lt"/>
                <a:ea typeface="ＭＳ Ｐゴシック" charset="0"/>
                <a:cs typeface="+mn-cs"/>
              </a:rPr>
              <a:t>, are represented at the very bottom of the GDP rankings, the ranking as regards population development as well as regards the migration balance.</a:t>
            </a:r>
            <a:r>
              <a:rPr lang="en-GB" sz="1200" kern="1200" baseline="0" dirty="0" smtClean="0">
                <a:solidFill>
                  <a:schemeClr val="tx1"/>
                </a:solidFill>
                <a:effectLst/>
                <a:latin typeface="+mn-lt"/>
                <a:ea typeface="ＭＳ Ｐゴシック" charset="0"/>
                <a:cs typeface="+mn-cs"/>
              </a:rPr>
              <a:t> </a:t>
            </a:r>
            <a:r>
              <a:rPr lang="en-GB" sz="1200" kern="1200" dirty="0" smtClean="0">
                <a:solidFill>
                  <a:schemeClr val="tx1"/>
                </a:solidFill>
                <a:effectLst/>
                <a:latin typeface="+mn-lt"/>
                <a:ea typeface="ＭＳ Ｐゴシック" charset="0"/>
                <a:cs typeface="+mn-cs"/>
              </a:rPr>
              <a:t>In parallel, (</a:t>
            </a:r>
            <a:r>
              <a:rPr lang="en-GB" sz="1200" kern="1200" dirty="0" err="1" smtClean="0">
                <a:solidFill>
                  <a:schemeClr val="tx1"/>
                </a:solidFill>
                <a:effectLst/>
                <a:latin typeface="+mn-lt"/>
                <a:ea typeface="ＭＳ Ｐゴシック" charset="0"/>
                <a:cs typeface="+mn-cs"/>
              </a:rPr>
              <a:t>ongoing</a:t>
            </a:r>
            <a:r>
              <a:rPr lang="en-GB" sz="1200" kern="1200" dirty="0" smtClean="0">
                <a:solidFill>
                  <a:schemeClr val="tx1"/>
                </a:solidFill>
                <a:effectLst/>
                <a:latin typeface="+mn-lt"/>
                <a:ea typeface="ＭＳ Ｐゴシック" charset="0"/>
                <a:cs typeface="+mn-cs"/>
              </a:rPr>
              <a:t>) emigration may also have mitigating effects through vivid diaspora networks and associated feedback effects in the form of monetary or intellectual transfers.</a:t>
            </a:r>
            <a:r>
              <a:rPr lang="en-GB" sz="1200" kern="1200" baseline="0" dirty="0" smtClean="0">
                <a:solidFill>
                  <a:schemeClr val="tx1"/>
                </a:solidFill>
                <a:effectLst/>
                <a:latin typeface="+mn-lt"/>
                <a:ea typeface="ＭＳ Ｐゴシック" charset="0"/>
                <a:cs typeface="+mn-cs"/>
              </a:rPr>
              <a:t> </a:t>
            </a:r>
            <a:r>
              <a:rPr lang="en-GB" sz="1200" kern="1200" dirty="0" smtClean="0">
                <a:solidFill>
                  <a:schemeClr val="tx1"/>
                </a:solidFill>
                <a:effectLst/>
                <a:latin typeface="+mn-lt"/>
                <a:ea typeface="ＭＳ Ｐゴシック" charset="0"/>
                <a:cs typeface="+mn-cs"/>
              </a:rPr>
              <a:t>Nonetheless, public budgets are in most cases facing severe challenges in securing services of general interest, infrastructure, individual mobility with public transportation and in maintaining pension and health care services.</a:t>
            </a:r>
            <a:endParaRPr lang="de-DE" sz="1200" kern="1200" dirty="0" smtClean="0">
              <a:solidFill>
                <a:schemeClr val="tx1"/>
              </a:solidFill>
              <a:effectLst/>
              <a:latin typeface="+mn-lt"/>
              <a:ea typeface="ＭＳ Ｐゴシック" charset="0"/>
              <a:cs typeface="+mn-cs"/>
            </a:endParaRPr>
          </a:p>
          <a:p>
            <a:endParaRPr lang="en-GB" sz="1200" kern="1200" dirty="0" smtClean="0">
              <a:solidFill>
                <a:schemeClr val="tx1"/>
              </a:solidFill>
              <a:effectLst/>
              <a:latin typeface="+mn-lt"/>
              <a:ea typeface="ＭＳ Ｐゴシック" charset="0"/>
              <a:cs typeface="+mn-cs"/>
            </a:endParaRPr>
          </a:p>
          <a:p>
            <a:r>
              <a:rPr lang="en-GB" sz="1200" kern="1200" dirty="0" smtClean="0">
                <a:solidFill>
                  <a:schemeClr val="tx1"/>
                </a:solidFill>
                <a:effectLst/>
                <a:latin typeface="+mn-lt"/>
                <a:ea typeface="ＭＳ Ｐゴシック" charset="0"/>
                <a:cs typeface="+mn-cs"/>
              </a:rPr>
              <a:t>By contrast, at least 46 regions (16%) are experiencing population growth due to both components, </a:t>
            </a:r>
            <a:r>
              <a:rPr lang="en-GB" sz="1200" kern="1200" dirty="0" err="1" smtClean="0">
                <a:solidFill>
                  <a:schemeClr val="tx1"/>
                </a:solidFill>
                <a:effectLst/>
                <a:latin typeface="+mn-lt"/>
                <a:ea typeface="ＭＳ Ｐゴシック" charset="0"/>
                <a:cs typeface="+mn-cs"/>
              </a:rPr>
              <a:t>i.a</a:t>
            </a:r>
            <a:r>
              <a:rPr lang="en-GB" sz="1200" kern="1200" dirty="0" smtClean="0">
                <a:solidFill>
                  <a:schemeClr val="tx1"/>
                </a:solidFill>
                <a:effectLst/>
                <a:latin typeface="+mn-lt"/>
                <a:ea typeface="ＭＳ Ｐゴシック" charset="0"/>
                <a:cs typeface="+mn-cs"/>
              </a:rPr>
              <a:t>. natural population growth and a positive net migration (</a:t>
            </a:r>
            <a:r>
              <a:rPr lang="en-GB" sz="1200" i="1" kern="1200" dirty="0" smtClean="0">
                <a:solidFill>
                  <a:schemeClr val="tx1"/>
                </a:solidFill>
                <a:effectLst/>
                <a:latin typeface="+mn-lt"/>
                <a:ea typeface="ＭＳ Ｐゴシック" charset="0"/>
                <a:cs typeface="+mn-cs"/>
              </a:rPr>
              <a:t>A regions</a:t>
            </a:r>
            <a:r>
              <a:rPr lang="en-GB" sz="1200" kern="1200" dirty="0" smtClean="0">
                <a:solidFill>
                  <a:schemeClr val="tx1"/>
                </a:solidFill>
                <a:effectLst/>
                <a:latin typeface="+mn-lt"/>
                <a:ea typeface="ＭＳ Ｐゴシック" charset="0"/>
                <a:cs typeface="+mn-cs"/>
              </a:rPr>
              <a:t>). Further 71 regions (25%) constitute B regions as they are growing mainly due to influx of people. Particularly capital cities like </a:t>
            </a:r>
            <a:r>
              <a:rPr lang="en-GB" sz="1200" i="1" kern="1200" dirty="0" smtClean="0">
                <a:solidFill>
                  <a:schemeClr val="tx1"/>
                </a:solidFill>
                <a:effectLst/>
                <a:latin typeface="+mn-lt"/>
                <a:ea typeface="ＭＳ Ｐゴシック" charset="0"/>
                <a:cs typeface="+mn-cs"/>
              </a:rPr>
              <a:t>Belgrade, Ljubljana </a:t>
            </a:r>
            <a:r>
              <a:rPr lang="en-GB" sz="1200" kern="1200" dirty="0" smtClean="0">
                <a:solidFill>
                  <a:schemeClr val="tx1"/>
                </a:solidFill>
                <a:effectLst/>
                <a:latin typeface="+mn-lt"/>
                <a:ea typeface="ＭＳ Ｐゴシック" charset="0"/>
                <a:cs typeface="+mn-cs"/>
              </a:rPr>
              <a:t>or</a:t>
            </a:r>
            <a:r>
              <a:rPr lang="en-GB" sz="1200" i="1" kern="1200" dirty="0" smtClean="0">
                <a:solidFill>
                  <a:schemeClr val="tx1"/>
                </a:solidFill>
                <a:effectLst/>
                <a:latin typeface="+mn-lt"/>
                <a:ea typeface="ＭＳ Ｐゴシック" charset="0"/>
                <a:cs typeface="+mn-cs"/>
              </a:rPr>
              <a:t> Sofia</a:t>
            </a:r>
            <a:r>
              <a:rPr lang="en-GB" sz="1200" kern="1200" dirty="0" smtClean="0">
                <a:solidFill>
                  <a:schemeClr val="tx1"/>
                </a:solidFill>
                <a:effectLst/>
                <a:latin typeface="+mn-lt"/>
                <a:ea typeface="ＭＳ Ｐゴシック" charset="0"/>
                <a:cs typeface="+mn-cs"/>
              </a:rPr>
              <a:t> are in a privileged position in nearly all SEEMIG countries. In some cases, surrounding areas are such demographic/migratory winners due to suburbanisation processes, i.e. </a:t>
            </a:r>
            <a:r>
              <a:rPr lang="en-GB" sz="1200" i="1" kern="1200" dirty="0" err="1" smtClean="0">
                <a:solidFill>
                  <a:schemeClr val="tx1"/>
                </a:solidFill>
                <a:effectLst/>
                <a:latin typeface="+mn-lt"/>
                <a:ea typeface="ＭＳ Ｐゴシック" charset="0"/>
                <a:cs typeface="+mn-cs"/>
              </a:rPr>
              <a:t>Ilfov</a:t>
            </a:r>
            <a:r>
              <a:rPr lang="en-GB" sz="1200" i="1" kern="1200" dirty="0" smtClean="0">
                <a:solidFill>
                  <a:schemeClr val="tx1"/>
                </a:solidFill>
                <a:effectLst/>
                <a:latin typeface="+mn-lt"/>
                <a:ea typeface="ＭＳ Ｐゴシック" charset="0"/>
                <a:cs typeface="+mn-cs"/>
              </a:rPr>
              <a:t> </a:t>
            </a:r>
            <a:r>
              <a:rPr lang="en-GB" sz="1200" kern="1200" dirty="0" smtClean="0">
                <a:solidFill>
                  <a:schemeClr val="tx1"/>
                </a:solidFill>
                <a:effectLst/>
                <a:latin typeface="+mn-lt"/>
                <a:ea typeface="ＭＳ Ｐゴシック" charset="0"/>
                <a:cs typeface="+mn-cs"/>
              </a:rPr>
              <a:t>next to</a:t>
            </a:r>
            <a:r>
              <a:rPr lang="en-GB" sz="1200" i="1" kern="1200" dirty="0" smtClean="0">
                <a:solidFill>
                  <a:schemeClr val="tx1"/>
                </a:solidFill>
                <a:effectLst/>
                <a:latin typeface="+mn-lt"/>
                <a:ea typeface="ＭＳ Ｐゴシック" charset="0"/>
                <a:cs typeface="+mn-cs"/>
              </a:rPr>
              <a:t> Bucharest </a:t>
            </a:r>
            <a:r>
              <a:rPr lang="en-GB" sz="1200" kern="1200" dirty="0" smtClean="0">
                <a:solidFill>
                  <a:schemeClr val="tx1"/>
                </a:solidFill>
                <a:effectLst/>
                <a:latin typeface="+mn-lt"/>
                <a:ea typeface="ＭＳ Ｐゴシック" charset="0"/>
                <a:cs typeface="+mn-cs"/>
              </a:rPr>
              <a:t>or</a:t>
            </a:r>
            <a:r>
              <a:rPr lang="en-GB" sz="1200" i="1" kern="1200" dirty="0" smtClean="0">
                <a:solidFill>
                  <a:schemeClr val="tx1"/>
                </a:solidFill>
                <a:effectLst/>
                <a:latin typeface="+mn-lt"/>
                <a:ea typeface="ＭＳ Ｐゴシック" charset="0"/>
                <a:cs typeface="+mn-cs"/>
              </a:rPr>
              <a:t> Pest </a:t>
            </a:r>
            <a:r>
              <a:rPr lang="en-GB" sz="1200" kern="1200" dirty="0" smtClean="0">
                <a:solidFill>
                  <a:schemeClr val="tx1"/>
                </a:solidFill>
                <a:effectLst/>
                <a:latin typeface="+mn-lt"/>
                <a:ea typeface="ＭＳ Ｐゴシック" charset="0"/>
                <a:cs typeface="+mn-cs"/>
              </a:rPr>
              <a:t>next to</a:t>
            </a:r>
            <a:r>
              <a:rPr lang="en-GB" sz="1200" i="1" kern="1200" dirty="0" smtClean="0">
                <a:solidFill>
                  <a:schemeClr val="tx1"/>
                </a:solidFill>
                <a:effectLst/>
                <a:latin typeface="+mn-lt"/>
                <a:ea typeface="ＭＳ Ｐゴシック" charset="0"/>
                <a:cs typeface="+mn-cs"/>
              </a:rPr>
              <a:t> Budapest</a:t>
            </a:r>
            <a:r>
              <a:rPr lang="en-GB" sz="1200" kern="1200" dirty="0" smtClean="0">
                <a:solidFill>
                  <a:schemeClr val="tx1"/>
                </a:solidFill>
                <a:effectLst/>
                <a:latin typeface="+mn-lt"/>
                <a:ea typeface="ＭＳ Ｐゴシック" charset="0"/>
                <a:cs typeface="+mn-cs"/>
              </a:rPr>
              <a:t>. Furthermore, touristic or specialized industrial areas constitute magnets both for internal as well as international migrants. As such, close relations between the economic development and the demographic classification are apparent. Hence, the higher the GDP of a region, the lower the unemployment rate. Concomitant with this, growth regions generally have a higher GDP and might be more attractive both for immigrants and commuters. In general, metropolitan areas are poles of economic and hence also demographic growth due to their better relative accessibility, their more attractive labour markets, and the higher concentration of economic and political decision making. Thus, agglomerations such as Bratislava, Vienna and other Austrian regional capitals or cities in Northern Italy constitute the most prospering regions in the SEEMIG area. In demographic terms, migration to such regions of destination induce a twofold rejuvenating effect: an increase in the size of younger age groups and an increase of births due to the gain of potential mothers and fathers.</a:t>
            </a:r>
            <a:r>
              <a:rPr lang="de-DE" sz="1600" dirty="0" smtClean="0">
                <a:effectLst/>
              </a:rPr>
              <a:t> </a:t>
            </a:r>
            <a:r>
              <a:rPr lang="en-GB" sz="1200" kern="1200" dirty="0" smtClean="0">
                <a:solidFill>
                  <a:schemeClr val="tx1"/>
                </a:solidFill>
                <a:effectLst/>
                <a:latin typeface="+mn-lt"/>
                <a:ea typeface="ＭＳ Ｐゴシック" charset="0"/>
                <a:cs typeface="+mn-cs"/>
              </a:rPr>
              <a:t>Finally, an overall North-South or West-East differentiation is apparent as a consequence of large-scale geographical factors or as an expression of the ‘long </a:t>
            </a:r>
            <a:r>
              <a:rPr lang="en-GB" sz="1200" kern="1200" dirty="0" err="1" smtClean="0">
                <a:solidFill>
                  <a:schemeClr val="tx1"/>
                </a:solidFill>
                <a:effectLst/>
                <a:latin typeface="+mn-lt"/>
                <a:ea typeface="ＭＳ Ｐゴシック" charset="0"/>
                <a:cs typeface="+mn-cs"/>
              </a:rPr>
              <a:t>durée</a:t>
            </a:r>
            <a:r>
              <a:rPr lang="en-GB" sz="1200" kern="1200" dirty="0" smtClean="0">
                <a:solidFill>
                  <a:schemeClr val="tx1"/>
                </a:solidFill>
                <a:effectLst/>
                <a:latin typeface="+mn-lt"/>
                <a:ea typeface="ＭＳ Ｐゴシック" charset="0"/>
                <a:cs typeface="+mn-cs"/>
              </a:rPr>
              <a:t>’ in the regional development . Slovakia, for instance, features an salient East-West gradient. While the central areas are more marked by population decline, the Western areas are gaining mainly through migration. Lastly, the Eastern areas are marked by comparably high fertility levels, which can partially be explained by the regions’ ethnic composition.</a:t>
            </a:r>
            <a:endParaRPr lang="de-DE" dirty="0"/>
          </a:p>
        </p:txBody>
      </p:sp>
      <p:sp>
        <p:nvSpPr>
          <p:cNvPr id="4" name="Foliennummernplatzhalter 3"/>
          <p:cNvSpPr>
            <a:spLocks noGrp="1"/>
          </p:cNvSpPr>
          <p:nvPr>
            <p:ph type="sldNum" sz="quarter" idx="10"/>
          </p:nvPr>
        </p:nvSpPr>
        <p:spPr/>
        <p:txBody>
          <a:bodyPr/>
          <a:lstStyle/>
          <a:p>
            <a:pPr>
              <a:defRPr/>
            </a:pPr>
            <a:fld id="{C1FA9363-E99F-40D4-9FED-A04E780FC85F}" type="slidenum">
              <a:rPr lang="hu-HU" smtClean="0"/>
              <a:pPr>
                <a:defRPr/>
              </a:pPr>
              <a:t>5</a:t>
            </a:fld>
            <a:endParaRPr lang="hu-HU"/>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48949120"/>
      </p:ext>
    </p:extLst>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056" indent="-171056">
              <a:buFont typeface="Arial"/>
              <a:buChar char="•"/>
            </a:pPr>
            <a:r>
              <a:rPr lang="hu-HU" dirty="0"/>
              <a:t>At the beginning of the reporting period, most of the SEEMIG countries showed a net migration below zero, meaning that emigration at that time period exceeded immigration.</a:t>
            </a:r>
          </a:p>
          <a:p>
            <a:pPr marL="171056" indent="-171056">
              <a:buFont typeface="Arial"/>
              <a:buChar char="•"/>
            </a:pPr>
            <a:endParaRPr lang="de-DE" dirty="0"/>
          </a:p>
          <a:p>
            <a:pPr marL="171056" indent="-171056">
              <a:buFont typeface="Arial"/>
              <a:buChar char="•"/>
            </a:pPr>
            <a:r>
              <a:rPr lang="hu-HU" dirty="0"/>
              <a:t>Beginning with the 1960s, however, the region lost this homogeneity and in the following decades, the SEEMIG countries were increasingly characterised by a diversification of net migration rates. </a:t>
            </a:r>
          </a:p>
          <a:p>
            <a:pPr marL="171056" indent="-171056">
              <a:buFont typeface="Arial"/>
              <a:buChar char="•"/>
            </a:pPr>
            <a:r>
              <a:rPr lang="hu-HU" dirty="0"/>
              <a:t>While some regions became immigrant areas, others became or remained emigrant areas (Melegh 2012). </a:t>
            </a:r>
          </a:p>
          <a:p>
            <a:pPr marL="171056" indent="-171056">
              <a:buFont typeface="Arial"/>
              <a:buChar char="•"/>
            </a:pPr>
            <a:endParaRPr lang="hu-HU" dirty="0"/>
          </a:p>
          <a:p>
            <a:pPr marL="171056" indent="-171056">
              <a:buFont typeface="Arial"/>
              <a:buChar char="•"/>
            </a:pPr>
            <a:r>
              <a:rPr lang="hu-HU" dirty="0"/>
              <a:t>Similar to other Western European countries, </a:t>
            </a:r>
            <a:r>
              <a:rPr lang="hu-HU" b="1" dirty="0"/>
              <a:t>Austria</a:t>
            </a:r>
            <a:r>
              <a:rPr lang="hu-HU" dirty="0"/>
              <a:t> and later on </a:t>
            </a:r>
            <a:r>
              <a:rPr lang="hu-HU" b="1" dirty="0"/>
              <a:t>Italy</a:t>
            </a:r>
            <a:r>
              <a:rPr lang="hu-HU" dirty="0"/>
              <a:t> and </a:t>
            </a:r>
            <a:r>
              <a:rPr lang="hu-HU" b="1" dirty="0"/>
              <a:t>Slovenia</a:t>
            </a:r>
            <a:r>
              <a:rPr lang="hu-HU" dirty="0"/>
              <a:t> experienced a favourable economic development and turned into </a:t>
            </a:r>
            <a:r>
              <a:rPr lang="hu-HU" i="1" dirty="0"/>
              <a:t>de facto</a:t>
            </a:r>
            <a:r>
              <a:rPr lang="hu-HU" dirty="0"/>
              <a:t> immigration countries. The active recruitment of foreign workers prevailed as labour market measures in order to fill labour market demands. </a:t>
            </a:r>
            <a:endParaRPr lang="de-DE" dirty="0"/>
          </a:p>
          <a:p>
            <a:pPr marL="171056" indent="-171056">
              <a:buFont typeface="Arial"/>
              <a:buChar char="•"/>
            </a:pPr>
            <a:r>
              <a:rPr lang="hu-HU" b="1" dirty="0"/>
              <a:t>Romania</a:t>
            </a:r>
            <a:r>
              <a:rPr lang="hu-HU" dirty="0"/>
              <a:t>, </a:t>
            </a:r>
            <a:r>
              <a:rPr lang="hu-HU" b="1" dirty="0"/>
              <a:t>Bulgaria</a:t>
            </a:r>
            <a:r>
              <a:rPr lang="hu-HU" dirty="0"/>
              <a:t> and </a:t>
            </a:r>
            <a:r>
              <a:rPr lang="hu-HU" b="1" dirty="0"/>
              <a:t>Serbia</a:t>
            </a:r>
            <a:r>
              <a:rPr lang="hu-HU" dirty="0"/>
              <a:t> in particular became emigration countries, whereas countries like </a:t>
            </a:r>
            <a:r>
              <a:rPr lang="hu-HU" b="1" dirty="0"/>
              <a:t>Hungary</a:t>
            </a:r>
            <a:r>
              <a:rPr lang="hu-HU" dirty="0"/>
              <a:t> and </a:t>
            </a:r>
            <a:r>
              <a:rPr lang="hu-HU" b="1" dirty="0"/>
              <a:t>Slovakia</a:t>
            </a:r>
            <a:r>
              <a:rPr lang="hu-HU" dirty="0"/>
              <a:t>– according to the officially registered net migration rates – turned into ‘emerging immigration countries’. In these countries, a positive migration balance was reached in the 1980s. </a:t>
            </a:r>
            <a:endParaRPr lang="hu-HU" dirty="0" smtClean="0"/>
          </a:p>
          <a:p>
            <a:pPr marL="0" indent="0">
              <a:buFont typeface="Arial"/>
              <a:buNone/>
            </a:pPr>
            <a:r>
              <a:rPr lang="hu-HU" dirty="0" smtClean="0"/>
              <a:t>***</a:t>
            </a:r>
          </a:p>
          <a:p>
            <a:pPr marL="0" indent="0">
              <a:buFont typeface="Arial"/>
              <a:buNone/>
            </a:pPr>
            <a:endParaRPr lang="hu-HU" dirty="0" smtClean="0"/>
          </a:p>
          <a:p>
            <a:pPr marL="171056" indent="-171056" defTabSz="912297">
              <a:buFont typeface="Arial"/>
              <a:buChar char="•"/>
              <a:defRPr/>
            </a:pPr>
            <a:r>
              <a:rPr lang="hu-HU" dirty="0" smtClean="0"/>
              <a:t>Based on the findings of the country reports and looking at net migration trends from 1950-2010 and when applying the migration transitions approach to the SEEMIG countries, three types of countries regarding migration status can be identified: </a:t>
            </a:r>
            <a:endParaRPr lang="de-DE" dirty="0" smtClean="0"/>
          </a:p>
          <a:p>
            <a:pPr marL="171056" indent="-171056">
              <a:buFont typeface="Arial"/>
              <a:buChar char="•"/>
            </a:pPr>
            <a:r>
              <a:rPr lang="hu-HU" dirty="0" smtClean="0"/>
              <a:t>These types are characterised by specific migration patterns and policy attitudes. </a:t>
            </a:r>
          </a:p>
          <a:p>
            <a:pPr marL="171056" indent="-171056">
              <a:buFont typeface="Arial"/>
              <a:buChar char="•"/>
            </a:pPr>
            <a:endParaRPr lang="hu-HU" i="1" dirty="0" smtClean="0"/>
          </a:p>
          <a:p>
            <a:pPr marL="171056" indent="-171056">
              <a:buFont typeface="Arial"/>
              <a:buChar char="•"/>
            </a:pPr>
            <a:r>
              <a:rPr lang="hu-HU" i="1" dirty="0" smtClean="0"/>
              <a:t>Type 1 “Old immigration countries”</a:t>
            </a:r>
            <a:r>
              <a:rPr lang="hu-HU" dirty="0" smtClean="0"/>
              <a:t> are located at the end of the adaptation cycle. </a:t>
            </a:r>
          </a:p>
          <a:p>
            <a:pPr marL="0" indent="0">
              <a:buFont typeface="Arial"/>
              <a:buNone/>
            </a:pPr>
            <a:r>
              <a:rPr lang="hu-HU" dirty="0" smtClean="0"/>
              <a:t>These countries represent the overall European pattern of development: they showed a negative migration rate in the 1950s but their migration rates became positive parallel to the process observed on the entire continent. </a:t>
            </a:r>
          </a:p>
          <a:p>
            <a:pPr marL="0" indent="0">
              <a:buFont typeface="Arial"/>
              <a:buNone/>
            </a:pPr>
            <a:r>
              <a:rPr lang="hu-HU" dirty="0" smtClean="0"/>
              <a:t>As the “tipping point” was already reached decades ago, they have learned to treat immigration politically, instrumentally as well as in the public discourse. </a:t>
            </a:r>
          </a:p>
          <a:p>
            <a:pPr marL="0" indent="0">
              <a:buFont typeface="Arial"/>
              <a:buNone/>
            </a:pPr>
            <a:r>
              <a:rPr lang="hu-HU" dirty="0" smtClean="0"/>
              <a:t>In the SEEMIG region </a:t>
            </a:r>
            <a:r>
              <a:rPr lang="hu-HU" b="1" dirty="0" smtClean="0"/>
              <a:t>Austria </a:t>
            </a:r>
            <a:r>
              <a:rPr lang="hu-HU" dirty="0" smtClean="0"/>
              <a:t>and </a:t>
            </a:r>
            <a:r>
              <a:rPr lang="hu-HU" b="1" dirty="0" smtClean="0"/>
              <a:t>Slovenia</a:t>
            </a:r>
            <a:r>
              <a:rPr lang="hu-HU" dirty="0" smtClean="0"/>
              <a:t> belong to this group, next to other countries such as Belgium, Denmark, Germany, the Netherlands and Sweden.</a:t>
            </a:r>
            <a:endParaRPr lang="de-DE" dirty="0" smtClean="0"/>
          </a:p>
          <a:p>
            <a:pPr marL="171056" indent="-171056">
              <a:buFont typeface="Arial"/>
              <a:buChar char="•"/>
            </a:pPr>
            <a:endParaRPr lang="de-DE" dirty="0" smtClean="0"/>
          </a:p>
          <a:p>
            <a:pPr marL="171056" indent="-171056">
              <a:buFont typeface="Arial"/>
              <a:buChar char="•"/>
            </a:pPr>
            <a:r>
              <a:rPr lang="hu-HU" i="1" dirty="0" smtClean="0"/>
              <a:t>Type 2 “Emerging immigration countries”:</a:t>
            </a:r>
            <a:r>
              <a:rPr lang="hu-HU" dirty="0" smtClean="0"/>
              <a:t> </a:t>
            </a:r>
          </a:p>
          <a:p>
            <a:pPr marL="0" indent="0">
              <a:buFont typeface="Arial"/>
              <a:buNone/>
            </a:pPr>
            <a:r>
              <a:rPr lang="hu-HU" dirty="0" smtClean="0"/>
              <a:t>In these countries a positive migration balance has only been reached recently. T</a:t>
            </a:r>
          </a:p>
          <a:p>
            <a:pPr marL="0" indent="0">
              <a:buFont typeface="Arial"/>
              <a:buNone/>
            </a:pPr>
            <a:r>
              <a:rPr lang="hu-HU" dirty="0" smtClean="0"/>
              <a:t>The topic of immigration is a very contentious topic in the public discourse and the adaptation process is in a very early stage.</a:t>
            </a:r>
          </a:p>
          <a:p>
            <a:pPr marL="0" indent="0">
              <a:buFont typeface="Arial"/>
              <a:buNone/>
            </a:pPr>
            <a:r>
              <a:rPr lang="hu-HU" dirty="0" smtClean="0"/>
              <a:t> </a:t>
            </a:r>
            <a:r>
              <a:rPr lang="hu-HU" b="1" dirty="0" smtClean="0"/>
              <a:t>Italy</a:t>
            </a:r>
            <a:r>
              <a:rPr lang="hu-HU" dirty="0" smtClean="0"/>
              <a:t> and partly also </a:t>
            </a:r>
            <a:r>
              <a:rPr lang="hu-HU" b="1" dirty="0" smtClean="0"/>
              <a:t>Hungary</a:t>
            </a:r>
            <a:r>
              <a:rPr lang="hu-HU" dirty="0" smtClean="0"/>
              <a:t> and </a:t>
            </a:r>
            <a:r>
              <a:rPr lang="hu-HU" b="1" dirty="0" smtClean="0"/>
              <a:t>Slovakia </a:t>
            </a:r>
            <a:r>
              <a:rPr lang="hu-HU" dirty="0" smtClean="0"/>
              <a:t>belong to this group alongside countries in Southern Europe such as Greece, Spain and Portugal as well as Ireland, which, especially before the global economic and financial crisis, have recently been confronted with significant immigration.</a:t>
            </a:r>
            <a:endParaRPr lang="de-DE" dirty="0" smtClean="0"/>
          </a:p>
          <a:p>
            <a:pPr marL="0" indent="0">
              <a:buFont typeface="Arial"/>
              <a:buNone/>
            </a:pPr>
            <a:r>
              <a:rPr lang="hu-HU" dirty="0" smtClean="0"/>
              <a:t> </a:t>
            </a:r>
            <a:endParaRPr lang="de-DE" dirty="0" smtClean="0"/>
          </a:p>
          <a:p>
            <a:pPr marL="171056" indent="-171056" defTabSz="912297">
              <a:buFont typeface="Arial"/>
              <a:buChar char="•"/>
              <a:defRPr/>
            </a:pPr>
            <a:r>
              <a:rPr lang="hu-HU" i="1" dirty="0" smtClean="0"/>
              <a:t>Type 3 “Emigration countries”</a:t>
            </a:r>
            <a:r>
              <a:rPr lang="hu-HU" dirty="0" smtClean="0"/>
              <a:t>: these countries are still characterised by major emigration flows. </a:t>
            </a:r>
          </a:p>
          <a:p>
            <a:pPr marL="0" indent="0" defTabSz="912297">
              <a:buFont typeface="Arial"/>
              <a:buNone/>
              <a:defRPr/>
            </a:pPr>
            <a:r>
              <a:rPr lang="hu-HU" dirty="0" smtClean="0"/>
              <a:t>However, it is likely that in future these countries could also become countries of immigration. </a:t>
            </a:r>
          </a:p>
          <a:p>
            <a:pPr marL="0" indent="0" defTabSz="912297">
              <a:buFont typeface="Arial"/>
              <a:buNone/>
              <a:defRPr/>
            </a:pPr>
            <a:r>
              <a:rPr lang="hu-HU" dirty="0" smtClean="0"/>
              <a:t>Countries of Eastern Europe belong to this stage of constant and negative migration balance, amongst them </a:t>
            </a:r>
            <a:r>
              <a:rPr lang="hu-HU" b="1" dirty="0" smtClean="0"/>
              <a:t>Bulgaria</a:t>
            </a:r>
            <a:r>
              <a:rPr lang="hu-HU" dirty="0" smtClean="0"/>
              <a:t> and </a:t>
            </a:r>
            <a:r>
              <a:rPr lang="hu-HU" b="1" dirty="0" smtClean="0"/>
              <a:t>Romania</a:t>
            </a:r>
            <a:r>
              <a:rPr lang="hu-HU" dirty="0" smtClean="0"/>
              <a:t>, next to Poland. </a:t>
            </a:r>
          </a:p>
          <a:p>
            <a:pPr marL="0" indent="0" defTabSz="912297">
              <a:buFont typeface="Arial"/>
              <a:buNone/>
              <a:defRPr/>
            </a:pPr>
            <a:r>
              <a:rPr lang="hu-HU" dirty="0" smtClean="0"/>
              <a:t>During the times of socialism and mobility constraints, immigration was not a major topic, also because the birth decline set in a later stage. </a:t>
            </a:r>
            <a:endParaRPr lang="de-DE" dirty="0" smtClean="0"/>
          </a:p>
          <a:p>
            <a:endParaRPr lang="en-GB" dirty="0" smtClean="0"/>
          </a:p>
          <a:p>
            <a:pPr marL="0" indent="0">
              <a:buFont typeface="Arial"/>
              <a:buNone/>
            </a:pPr>
            <a:endParaRPr lang="de-DE" dirty="0"/>
          </a:p>
          <a:p>
            <a:endParaRPr lang="en-GB" dirty="0"/>
          </a:p>
        </p:txBody>
      </p:sp>
      <p:sp>
        <p:nvSpPr>
          <p:cNvPr id="4" name="Foliennummernplatzhalter 3"/>
          <p:cNvSpPr>
            <a:spLocks noGrp="1"/>
          </p:cNvSpPr>
          <p:nvPr>
            <p:ph type="sldNum" sz="quarter" idx="10"/>
          </p:nvPr>
        </p:nvSpPr>
        <p:spPr/>
        <p:txBody>
          <a:bodyPr/>
          <a:lstStyle/>
          <a:p>
            <a:pPr>
              <a:defRPr/>
            </a:pPr>
            <a:fld id="{C1FA9363-E99F-40D4-9FED-A04E780FC85F}" type="slidenum">
              <a:rPr lang="hu-HU" smtClean="0"/>
              <a:pPr>
                <a:defRPr/>
              </a:pPr>
              <a:t>6</a:t>
            </a:fld>
            <a:endParaRPr lang="hu-HU"/>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28843660"/>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C1FA9363-E99F-40D4-9FED-A04E780FC85F}" type="slidenum">
              <a:rPr lang="hu-HU" smtClean="0"/>
              <a:pPr>
                <a:defRPr/>
              </a:pPr>
              <a:t>7</a:t>
            </a:fld>
            <a:endParaRPr lang="hu-HU"/>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10721649"/>
      </p:ext>
    </p:extLst>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a:bodyPr>
          <a:lstStyle/>
          <a:p>
            <a:r>
              <a:rPr lang="en-GB" dirty="0" smtClean="0"/>
              <a:t>Second focus of this presentation: one</a:t>
            </a:r>
            <a:r>
              <a:rPr lang="en-GB" baseline="0" dirty="0" smtClean="0"/>
              <a:t> of the major outcomes of the SEEMIG project, policy recommendations for reforming data </a:t>
            </a:r>
            <a:endParaRPr lang="en-GB" dirty="0"/>
          </a:p>
        </p:txBody>
      </p:sp>
      <p:sp>
        <p:nvSpPr>
          <p:cNvPr id="4" name="Foliennummernplatzhalter 3"/>
          <p:cNvSpPr>
            <a:spLocks noGrp="1"/>
          </p:cNvSpPr>
          <p:nvPr>
            <p:ph type="sldNum" sz="quarter" idx="10"/>
          </p:nvPr>
        </p:nvSpPr>
        <p:spPr/>
        <p:txBody>
          <a:bodyPr/>
          <a:lstStyle/>
          <a:p>
            <a:pPr>
              <a:defRPr/>
            </a:pPr>
            <a:fld id="{C1FA9363-E99F-40D4-9FED-A04E780FC85F}" type="slidenum">
              <a:rPr lang="hu-HU" smtClean="0"/>
              <a:pPr>
                <a:defRPr/>
              </a:pPr>
              <a:t>8</a:t>
            </a:fld>
            <a:endParaRPr lang="hu-HU"/>
          </a:p>
        </p:txBody>
      </p:sp>
      <p:sp>
        <p:nvSpPr>
          <p:cNvPr id="5" name="Datumsplatzhalter 4"/>
          <p:cNvSpPr>
            <a:spLocks noGrp="1"/>
          </p:cNvSpPr>
          <p:nvPr>
            <p:ph type="dt" idx="11"/>
          </p:nvPr>
        </p:nvSpPr>
        <p:spPr/>
        <p:txBody>
          <a:bodyPr/>
          <a:lstStyle/>
          <a:p>
            <a:pPr>
              <a:defRPr/>
            </a:pPr>
            <a:r>
              <a:rPr lang="de-DE" smtClean="0"/>
              <a:t>6 November 2014</a:t>
            </a:r>
            <a:endParaRPr lang="hu-HU"/>
          </a:p>
        </p:txBody>
      </p:sp>
      <p:sp>
        <p:nvSpPr>
          <p:cNvPr id="6" name="Kopfzeilenplatzhalter 5"/>
          <p:cNvSpPr>
            <a:spLocks noGrp="1"/>
          </p:cNvSpPr>
          <p:nvPr>
            <p:ph type="hdr" sz="quarter" idx="12"/>
          </p:nvPr>
        </p:nvSpPr>
        <p:spPr/>
        <p:txBody>
          <a:bodyPr/>
          <a:lstStyle/>
          <a:p>
            <a:pPr>
              <a:defRPr/>
            </a:pPr>
            <a:r>
              <a:rPr lang="en-US" smtClean="0"/>
              <a:t>3rd International Stakeholder Conference of Priority Area 9 -              Working Group on Labour Mobility</a:t>
            </a:r>
            <a:endParaRPr lang="hu-HU"/>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75108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AT" smtClean="0"/>
              <a:t>Mastertitelformat bearbeiten</a:t>
            </a:r>
            <a:endParaRPr lang="en-GB"/>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AT" smtClean="0"/>
              <a:t>Master-Untertitelformat bearbeiten</a:t>
            </a:r>
            <a:endParaRPr lang="en-GB"/>
          </a:p>
        </p:txBody>
      </p:sp>
      <p:sp>
        <p:nvSpPr>
          <p:cNvPr id="4" name="Datumsplatzhalter 3"/>
          <p:cNvSpPr>
            <a:spLocks noGrp="1"/>
          </p:cNvSpPr>
          <p:nvPr>
            <p:ph type="dt" sz="half" idx="10"/>
          </p:nvPr>
        </p:nvSpPr>
        <p:spPr/>
        <p:txBody>
          <a:bodyPr/>
          <a:lstStyle>
            <a:lvl1pPr>
              <a:defRPr/>
            </a:lvl1pPr>
          </a:lstStyle>
          <a:p>
            <a:pPr>
              <a:defRPr/>
            </a:pPr>
            <a:fld id="{C488AFE1-ADB8-4AFA-9286-B071912BE917}" type="datetimeFigureOut">
              <a:rPr lang="hu-HU"/>
              <a:pPr>
                <a:defRPr/>
              </a:pPr>
              <a:t>28.05.2015</a:t>
            </a:fld>
            <a:endParaRPr lang="hu-HU"/>
          </a:p>
        </p:txBody>
      </p:sp>
      <p:sp>
        <p:nvSpPr>
          <p:cNvPr id="5" name="Fußzeilenplatzhalter 4"/>
          <p:cNvSpPr>
            <a:spLocks noGrp="1"/>
          </p:cNvSpPr>
          <p:nvPr>
            <p:ph type="ftr" sz="quarter" idx="11"/>
          </p:nvPr>
        </p:nvSpPr>
        <p:spPr/>
        <p:txBody>
          <a:bodyPr/>
          <a:lstStyle>
            <a:lvl1pPr>
              <a:defRPr/>
            </a:lvl1pPr>
          </a:lstStyle>
          <a:p>
            <a:pPr>
              <a:defRPr/>
            </a:pPr>
            <a:endParaRPr lang="hu-HU"/>
          </a:p>
        </p:txBody>
      </p:sp>
      <p:sp>
        <p:nvSpPr>
          <p:cNvPr id="6" name="Foliennummernplatzhalter 5"/>
          <p:cNvSpPr>
            <a:spLocks noGrp="1"/>
          </p:cNvSpPr>
          <p:nvPr>
            <p:ph type="sldNum" sz="quarter" idx="12"/>
          </p:nvPr>
        </p:nvSpPr>
        <p:spPr/>
        <p:txBody>
          <a:bodyPr/>
          <a:lstStyle>
            <a:lvl1pPr>
              <a:defRPr/>
            </a:lvl1pPr>
          </a:lstStyle>
          <a:p>
            <a:pPr>
              <a:defRPr/>
            </a:pPr>
            <a:fld id="{20A7F1FA-451C-413D-BA10-B3E25BD5A7AD}" type="slidenum">
              <a:rPr lang="hu-HU"/>
              <a:pPr>
                <a:defRPr/>
              </a:pPr>
              <a:t>‹Nr.›</a:t>
            </a:fld>
            <a:endParaRPr lang="hu-H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mtClean="0"/>
              <a:t>Mastertitelformat bearbeiten</a:t>
            </a:r>
            <a:endParaRPr lang="en-GB"/>
          </a:p>
        </p:txBody>
      </p:sp>
      <p:sp>
        <p:nvSpPr>
          <p:cNvPr id="3" name="Vertikaler Textplatzhalter 2"/>
          <p:cNvSpPr>
            <a:spLocks noGrp="1"/>
          </p:cNvSpPr>
          <p:nvPr>
            <p:ph type="body" orient="vert" idx="1"/>
          </p:nvPr>
        </p:nvSpPr>
        <p:spPr/>
        <p:txBody>
          <a:bodyPr vert="eaVert"/>
          <a:lstStyle/>
          <a:p>
            <a:pPr lvl="0"/>
            <a:r>
              <a:rPr lang="de-AT" smtClean="0"/>
              <a:t>Mastertextformat bearbeiten</a:t>
            </a:r>
          </a:p>
          <a:p>
            <a:pPr lvl="1"/>
            <a:r>
              <a:rPr lang="de-AT" smtClean="0"/>
              <a:t>Zweite Ebene</a:t>
            </a:r>
          </a:p>
          <a:p>
            <a:pPr lvl="2"/>
            <a:r>
              <a:rPr lang="de-AT" smtClean="0"/>
              <a:t>Dritte Ebene</a:t>
            </a:r>
          </a:p>
          <a:p>
            <a:pPr lvl="3"/>
            <a:r>
              <a:rPr lang="de-AT" smtClean="0"/>
              <a:t>Vierte Ebene</a:t>
            </a:r>
          </a:p>
          <a:p>
            <a:pPr lvl="4"/>
            <a:r>
              <a:rPr lang="de-AT" smtClean="0"/>
              <a:t>Fünfte Ebene</a:t>
            </a:r>
            <a:endParaRPr lang="en-GB"/>
          </a:p>
        </p:txBody>
      </p:sp>
      <p:sp>
        <p:nvSpPr>
          <p:cNvPr id="4" name="Datumsplatzhalter 3"/>
          <p:cNvSpPr>
            <a:spLocks noGrp="1"/>
          </p:cNvSpPr>
          <p:nvPr>
            <p:ph type="dt" sz="half" idx="10"/>
          </p:nvPr>
        </p:nvSpPr>
        <p:spPr/>
        <p:txBody>
          <a:bodyPr/>
          <a:lstStyle>
            <a:lvl1pPr>
              <a:defRPr/>
            </a:lvl1pPr>
          </a:lstStyle>
          <a:p>
            <a:pPr>
              <a:defRPr/>
            </a:pPr>
            <a:fld id="{464D2CA4-8BE3-4773-972F-3A1FA219B727}" type="datetimeFigureOut">
              <a:rPr lang="hu-HU"/>
              <a:pPr>
                <a:defRPr/>
              </a:pPr>
              <a:t>28.05.2015</a:t>
            </a:fld>
            <a:endParaRPr lang="hu-HU"/>
          </a:p>
        </p:txBody>
      </p:sp>
      <p:sp>
        <p:nvSpPr>
          <p:cNvPr id="5" name="Fußzeilenplatzhalter 4"/>
          <p:cNvSpPr>
            <a:spLocks noGrp="1"/>
          </p:cNvSpPr>
          <p:nvPr>
            <p:ph type="ftr" sz="quarter" idx="11"/>
          </p:nvPr>
        </p:nvSpPr>
        <p:spPr/>
        <p:txBody>
          <a:bodyPr/>
          <a:lstStyle>
            <a:lvl1pPr>
              <a:defRPr/>
            </a:lvl1pPr>
          </a:lstStyle>
          <a:p>
            <a:pPr>
              <a:defRPr/>
            </a:pPr>
            <a:endParaRPr lang="hu-HU"/>
          </a:p>
        </p:txBody>
      </p:sp>
      <p:sp>
        <p:nvSpPr>
          <p:cNvPr id="6" name="Foliennummernplatzhalter 5"/>
          <p:cNvSpPr>
            <a:spLocks noGrp="1"/>
          </p:cNvSpPr>
          <p:nvPr>
            <p:ph type="sldNum" sz="quarter" idx="12"/>
          </p:nvPr>
        </p:nvSpPr>
        <p:spPr/>
        <p:txBody>
          <a:bodyPr/>
          <a:lstStyle>
            <a:lvl1pPr>
              <a:defRPr/>
            </a:lvl1pPr>
          </a:lstStyle>
          <a:p>
            <a:pPr>
              <a:defRPr/>
            </a:pPr>
            <a:fld id="{0AD8C24D-9F53-4945-8AE7-26EC19D3CF68}" type="slidenum">
              <a:rPr lang="hu-HU"/>
              <a:pPr>
                <a:defRPr/>
              </a:pPr>
              <a:t>‹Nr.›</a:t>
            </a:fld>
            <a:endParaRPr lang="hu-H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AT" smtClean="0"/>
              <a:t>Mastertitelformat bearbeiten</a:t>
            </a:r>
            <a:endParaRPr lang="en-GB"/>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AT" smtClean="0"/>
              <a:t>Mastertextformat bearbeiten</a:t>
            </a:r>
          </a:p>
          <a:p>
            <a:pPr lvl="1"/>
            <a:r>
              <a:rPr lang="de-AT" smtClean="0"/>
              <a:t>Zweite Ebene</a:t>
            </a:r>
          </a:p>
          <a:p>
            <a:pPr lvl="2"/>
            <a:r>
              <a:rPr lang="de-AT" smtClean="0"/>
              <a:t>Dritte Ebene</a:t>
            </a:r>
          </a:p>
          <a:p>
            <a:pPr lvl="3"/>
            <a:r>
              <a:rPr lang="de-AT" smtClean="0"/>
              <a:t>Vierte Ebene</a:t>
            </a:r>
          </a:p>
          <a:p>
            <a:pPr lvl="4"/>
            <a:r>
              <a:rPr lang="de-AT" smtClean="0"/>
              <a:t>Fünfte Ebene</a:t>
            </a:r>
            <a:endParaRPr lang="en-GB"/>
          </a:p>
        </p:txBody>
      </p:sp>
      <p:sp>
        <p:nvSpPr>
          <p:cNvPr id="4" name="Datumsplatzhalter 3"/>
          <p:cNvSpPr>
            <a:spLocks noGrp="1"/>
          </p:cNvSpPr>
          <p:nvPr>
            <p:ph type="dt" sz="half" idx="10"/>
          </p:nvPr>
        </p:nvSpPr>
        <p:spPr/>
        <p:txBody>
          <a:bodyPr/>
          <a:lstStyle>
            <a:lvl1pPr>
              <a:defRPr/>
            </a:lvl1pPr>
          </a:lstStyle>
          <a:p>
            <a:pPr>
              <a:defRPr/>
            </a:pPr>
            <a:fld id="{661B52EE-31C5-4B7B-807D-0C316CD45D87}" type="datetimeFigureOut">
              <a:rPr lang="hu-HU"/>
              <a:pPr>
                <a:defRPr/>
              </a:pPr>
              <a:t>28.05.2015</a:t>
            </a:fld>
            <a:endParaRPr lang="hu-HU"/>
          </a:p>
        </p:txBody>
      </p:sp>
      <p:sp>
        <p:nvSpPr>
          <p:cNvPr id="5" name="Fußzeilenplatzhalter 4"/>
          <p:cNvSpPr>
            <a:spLocks noGrp="1"/>
          </p:cNvSpPr>
          <p:nvPr>
            <p:ph type="ftr" sz="quarter" idx="11"/>
          </p:nvPr>
        </p:nvSpPr>
        <p:spPr/>
        <p:txBody>
          <a:bodyPr/>
          <a:lstStyle>
            <a:lvl1pPr>
              <a:defRPr/>
            </a:lvl1pPr>
          </a:lstStyle>
          <a:p>
            <a:pPr>
              <a:defRPr/>
            </a:pPr>
            <a:endParaRPr lang="hu-HU"/>
          </a:p>
        </p:txBody>
      </p:sp>
      <p:sp>
        <p:nvSpPr>
          <p:cNvPr id="6" name="Foliennummernplatzhalter 5"/>
          <p:cNvSpPr>
            <a:spLocks noGrp="1"/>
          </p:cNvSpPr>
          <p:nvPr>
            <p:ph type="sldNum" sz="quarter" idx="12"/>
          </p:nvPr>
        </p:nvSpPr>
        <p:spPr/>
        <p:txBody>
          <a:bodyPr/>
          <a:lstStyle>
            <a:lvl1pPr>
              <a:defRPr/>
            </a:lvl1pPr>
          </a:lstStyle>
          <a:p>
            <a:pPr>
              <a:defRPr/>
            </a:pPr>
            <a:fld id="{740E365F-27B7-419B-85A2-4D4E49C5B9C0}" type="slidenum">
              <a:rPr lang="hu-HU"/>
              <a:pPr>
                <a:defRPr/>
              </a:pPr>
              <a:t>‹Nr.›</a:t>
            </a:fld>
            <a:endParaRPr lang="hu-H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mtClean="0"/>
              <a:t>Mastertitelformat bearbeiten</a:t>
            </a:r>
            <a:endParaRPr lang="en-GB"/>
          </a:p>
        </p:txBody>
      </p:sp>
      <p:sp>
        <p:nvSpPr>
          <p:cNvPr id="3" name="Inhaltsplatzhalter 2"/>
          <p:cNvSpPr>
            <a:spLocks noGrp="1"/>
          </p:cNvSpPr>
          <p:nvPr>
            <p:ph idx="1"/>
          </p:nvPr>
        </p:nvSpPr>
        <p:spPr/>
        <p:txBody>
          <a:bodyPr/>
          <a:lstStyle/>
          <a:p>
            <a:pPr lvl="0"/>
            <a:r>
              <a:rPr lang="de-AT" smtClean="0"/>
              <a:t>Mastertextformat bearbeiten</a:t>
            </a:r>
          </a:p>
          <a:p>
            <a:pPr lvl="1"/>
            <a:r>
              <a:rPr lang="de-AT" smtClean="0"/>
              <a:t>Zweite Ebene</a:t>
            </a:r>
          </a:p>
          <a:p>
            <a:pPr lvl="2"/>
            <a:r>
              <a:rPr lang="de-AT" smtClean="0"/>
              <a:t>Dritte Ebene</a:t>
            </a:r>
          </a:p>
          <a:p>
            <a:pPr lvl="3"/>
            <a:r>
              <a:rPr lang="de-AT" smtClean="0"/>
              <a:t>Vierte Ebene</a:t>
            </a:r>
          </a:p>
          <a:p>
            <a:pPr lvl="4"/>
            <a:r>
              <a:rPr lang="de-AT" smtClean="0"/>
              <a:t>Fünfte Ebene</a:t>
            </a:r>
            <a:endParaRPr lang="en-GB"/>
          </a:p>
        </p:txBody>
      </p:sp>
      <p:sp>
        <p:nvSpPr>
          <p:cNvPr id="4" name="Datumsplatzhalter 3"/>
          <p:cNvSpPr>
            <a:spLocks noGrp="1"/>
          </p:cNvSpPr>
          <p:nvPr>
            <p:ph type="dt" sz="half" idx="10"/>
          </p:nvPr>
        </p:nvSpPr>
        <p:spPr/>
        <p:txBody>
          <a:bodyPr/>
          <a:lstStyle>
            <a:lvl1pPr>
              <a:defRPr/>
            </a:lvl1pPr>
          </a:lstStyle>
          <a:p>
            <a:pPr>
              <a:defRPr/>
            </a:pPr>
            <a:fld id="{ABE11220-CEBA-4BDA-8851-30C44C5DCDE0}" type="datetimeFigureOut">
              <a:rPr lang="hu-HU"/>
              <a:pPr>
                <a:defRPr/>
              </a:pPr>
              <a:t>28.05.2015</a:t>
            </a:fld>
            <a:endParaRPr lang="hu-HU"/>
          </a:p>
        </p:txBody>
      </p:sp>
      <p:sp>
        <p:nvSpPr>
          <p:cNvPr id="5" name="Fußzeilenplatzhalter 4"/>
          <p:cNvSpPr>
            <a:spLocks noGrp="1"/>
          </p:cNvSpPr>
          <p:nvPr>
            <p:ph type="ftr" sz="quarter" idx="11"/>
          </p:nvPr>
        </p:nvSpPr>
        <p:spPr/>
        <p:txBody>
          <a:bodyPr/>
          <a:lstStyle>
            <a:lvl1pPr>
              <a:defRPr/>
            </a:lvl1pPr>
          </a:lstStyle>
          <a:p>
            <a:pPr>
              <a:defRPr/>
            </a:pPr>
            <a:endParaRPr lang="hu-HU"/>
          </a:p>
        </p:txBody>
      </p:sp>
      <p:sp>
        <p:nvSpPr>
          <p:cNvPr id="6" name="Foliennummernplatzhalter 5"/>
          <p:cNvSpPr>
            <a:spLocks noGrp="1"/>
          </p:cNvSpPr>
          <p:nvPr>
            <p:ph type="sldNum" sz="quarter" idx="12"/>
          </p:nvPr>
        </p:nvSpPr>
        <p:spPr/>
        <p:txBody>
          <a:bodyPr/>
          <a:lstStyle>
            <a:lvl1pPr>
              <a:defRPr/>
            </a:lvl1pPr>
          </a:lstStyle>
          <a:p>
            <a:pPr>
              <a:defRPr/>
            </a:pPr>
            <a:fld id="{8AEAE635-8AE3-48F7-8C98-B94EC6E91D4C}" type="slidenum">
              <a:rPr lang="hu-HU"/>
              <a:pPr>
                <a:defRPr/>
              </a:pPr>
              <a:t>‹Nr.›</a:t>
            </a:fld>
            <a:endParaRPr lang="hu-H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AT" smtClean="0"/>
              <a:t>Mastertitelformat bearbeiten</a:t>
            </a:r>
            <a:endParaRPr lang="en-GB"/>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AT" smtClean="0"/>
              <a:t>Mastertextformat bearbeiten</a:t>
            </a:r>
          </a:p>
        </p:txBody>
      </p:sp>
      <p:sp>
        <p:nvSpPr>
          <p:cNvPr id="4" name="Datumsplatzhalter 3"/>
          <p:cNvSpPr>
            <a:spLocks noGrp="1"/>
          </p:cNvSpPr>
          <p:nvPr>
            <p:ph type="dt" sz="half" idx="10"/>
          </p:nvPr>
        </p:nvSpPr>
        <p:spPr/>
        <p:txBody>
          <a:bodyPr/>
          <a:lstStyle>
            <a:lvl1pPr>
              <a:defRPr/>
            </a:lvl1pPr>
          </a:lstStyle>
          <a:p>
            <a:pPr>
              <a:defRPr/>
            </a:pPr>
            <a:fld id="{6076B441-6DA8-41B2-B347-A4D187CFFCA2}" type="datetimeFigureOut">
              <a:rPr lang="hu-HU"/>
              <a:pPr>
                <a:defRPr/>
              </a:pPr>
              <a:t>28.05.2015</a:t>
            </a:fld>
            <a:endParaRPr lang="hu-HU"/>
          </a:p>
        </p:txBody>
      </p:sp>
      <p:sp>
        <p:nvSpPr>
          <p:cNvPr id="5" name="Fußzeilenplatzhalter 4"/>
          <p:cNvSpPr>
            <a:spLocks noGrp="1"/>
          </p:cNvSpPr>
          <p:nvPr>
            <p:ph type="ftr" sz="quarter" idx="11"/>
          </p:nvPr>
        </p:nvSpPr>
        <p:spPr/>
        <p:txBody>
          <a:bodyPr/>
          <a:lstStyle>
            <a:lvl1pPr>
              <a:defRPr/>
            </a:lvl1pPr>
          </a:lstStyle>
          <a:p>
            <a:pPr>
              <a:defRPr/>
            </a:pPr>
            <a:endParaRPr lang="hu-HU"/>
          </a:p>
        </p:txBody>
      </p:sp>
      <p:sp>
        <p:nvSpPr>
          <p:cNvPr id="6" name="Foliennummernplatzhalter 5"/>
          <p:cNvSpPr>
            <a:spLocks noGrp="1"/>
          </p:cNvSpPr>
          <p:nvPr>
            <p:ph type="sldNum" sz="quarter" idx="12"/>
          </p:nvPr>
        </p:nvSpPr>
        <p:spPr/>
        <p:txBody>
          <a:bodyPr/>
          <a:lstStyle>
            <a:lvl1pPr>
              <a:defRPr/>
            </a:lvl1pPr>
          </a:lstStyle>
          <a:p>
            <a:pPr>
              <a:defRPr/>
            </a:pPr>
            <a:fld id="{30A9626D-8000-40DA-AAEF-FA3871FD5547}" type="slidenum">
              <a:rPr lang="hu-HU"/>
              <a:pPr>
                <a:defRPr/>
              </a:pPr>
              <a:t>‹Nr.›</a:t>
            </a:fld>
            <a:endParaRPr lang="hu-H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mtClean="0"/>
              <a:t>Mastertitelformat bearbeiten</a:t>
            </a:r>
            <a:endParaRPr lang="en-GB"/>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AT" smtClean="0"/>
              <a:t>Mastertextformat bearbeiten</a:t>
            </a:r>
          </a:p>
          <a:p>
            <a:pPr lvl="1"/>
            <a:r>
              <a:rPr lang="de-AT" smtClean="0"/>
              <a:t>Zweite Ebene</a:t>
            </a:r>
          </a:p>
          <a:p>
            <a:pPr lvl="2"/>
            <a:r>
              <a:rPr lang="de-AT" smtClean="0"/>
              <a:t>Dritte Ebene</a:t>
            </a:r>
          </a:p>
          <a:p>
            <a:pPr lvl="3"/>
            <a:r>
              <a:rPr lang="de-AT" smtClean="0"/>
              <a:t>Vierte Ebene</a:t>
            </a:r>
          </a:p>
          <a:p>
            <a:pPr lvl="4"/>
            <a:r>
              <a:rPr lang="de-AT" smtClean="0"/>
              <a:t>Fünfte Ebene</a:t>
            </a:r>
            <a:endParaRPr lang="en-GB"/>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AT" smtClean="0"/>
              <a:t>Mastertextformat bearbeiten</a:t>
            </a:r>
          </a:p>
          <a:p>
            <a:pPr lvl="1"/>
            <a:r>
              <a:rPr lang="de-AT" smtClean="0"/>
              <a:t>Zweite Ebene</a:t>
            </a:r>
          </a:p>
          <a:p>
            <a:pPr lvl="2"/>
            <a:r>
              <a:rPr lang="de-AT" smtClean="0"/>
              <a:t>Dritte Ebene</a:t>
            </a:r>
          </a:p>
          <a:p>
            <a:pPr lvl="3"/>
            <a:r>
              <a:rPr lang="de-AT" smtClean="0"/>
              <a:t>Vierte Ebene</a:t>
            </a:r>
          </a:p>
          <a:p>
            <a:pPr lvl="4"/>
            <a:r>
              <a:rPr lang="de-AT" smtClean="0"/>
              <a:t>Fünfte Ebene</a:t>
            </a:r>
            <a:endParaRPr lang="en-GB"/>
          </a:p>
        </p:txBody>
      </p:sp>
      <p:sp>
        <p:nvSpPr>
          <p:cNvPr id="5" name="Datumsplatzhalter 3"/>
          <p:cNvSpPr>
            <a:spLocks noGrp="1"/>
          </p:cNvSpPr>
          <p:nvPr>
            <p:ph type="dt" sz="half" idx="10"/>
          </p:nvPr>
        </p:nvSpPr>
        <p:spPr/>
        <p:txBody>
          <a:bodyPr/>
          <a:lstStyle>
            <a:lvl1pPr>
              <a:defRPr/>
            </a:lvl1pPr>
          </a:lstStyle>
          <a:p>
            <a:pPr>
              <a:defRPr/>
            </a:pPr>
            <a:fld id="{DBB492FD-2735-4B3A-90BB-D40B5BF2848F}" type="datetimeFigureOut">
              <a:rPr lang="hu-HU"/>
              <a:pPr>
                <a:defRPr/>
              </a:pPr>
              <a:t>28.05.2015</a:t>
            </a:fld>
            <a:endParaRPr lang="hu-HU"/>
          </a:p>
        </p:txBody>
      </p:sp>
      <p:sp>
        <p:nvSpPr>
          <p:cNvPr id="6" name="Fußzeilenplatzhalter 4"/>
          <p:cNvSpPr>
            <a:spLocks noGrp="1"/>
          </p:cNvSpPr>
          <p:nvPr>
            <p:ph type="ftr" sz="quarter" idx="11"/>
          </p:nvPr>
        </p:nvSpPr>
        <p:spPr/>
        <p:txBody>
          <a:bodyPr/>
          <a:lstStyle>
            <a:lvl1pPr>
              <a:defRPr/>
            </a:lvl1pPr>
          </a:lstStyle>
          <a:p>
            <a:pPr>
              <a:defRPr/>
            </a:pPr>
            <a:endParaRPr lang="hu-HU"/>
          </a:p>
        </p:txBody>
      </p:sp>
      <p:sp>
        <p:nvSpPr>
          <p:cNvPr id="7" name="Foliennummernplatzhalter 5"/>
          <p:cNvSpPr>
            <a:spLocks noGrp="1"/>
          </p:cNvSpPr>
          <p:nvPr>
            <p:ph type="sldNum" sz="quarter" idx="12"/>
          </p:nvPr>
        </p:nvSpPr>
        <p:spPr/>
        <p:txBody>
          <a:bodyPr/>
          <a:lstStyle>
            <a:lvl1pPr>
              <a:defRPr/>
            </a:lvl1pPr>
          </a:lstStyle>
          <a:p>
            <a:pPr>
              <a:defRPr/>
            </a:pPr>
            <a:fld id="{FFF45037-D597-4FAF-8EA4-A7AAEBCBEF6A}" type="slidenum">
              <a:rPr lang="hu-HU"/>
              <a:pPr>
                <a:defRPr/>
              </a:pPr>
              <a:t>‹Nr.›</a:t>
            </a:fld>
            <a:endParaRPr lang="hu-H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AT" smtClean="0"/>
              <a:t>Mastertitelformat bearbeiten</a:t>
            </a:r>
            <a:endParaRPr lang="en-GB"/>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AT" smtClean="0"/>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AT" smtClean="0"/>
              <a:t>Mastertextformat bearbeiten</a:t>
            </a:r>
          </a:p>
          <a:p>
            <a:pPr lvl="1"/>
            <a:r>
              <a:rPr lang="de-AT" smtClean="0"/>
              <a:t>Zweite Ebene</a:t>
            </a:r>
          </a:p>
          <a:p>
            <a:pPr lvl="2"/>
            <a:r>
              <a:rPr lang="de-AT" smtClean="0"/>
              <a:t>Dritte Ebene</a:t>
            </a:r>
          </a:p>
          <a:p>
            <a:pPr lvl="3"/>
            <a:r>
              <a:rPr lang="de-AT" smtClean="0"/>
              <a:t>Vierte Ebene</a:t>
            </a:r>
          </a:p>
          <a:p>
            <a:pPr lvl="4"/>
            <a:r>
              <a:rPr lang="de-AT" smtClean="0"/>
              <a:t>Fünfte Ebene</a:t>
            </a:r>
            <a:endParaRPr lang="en-GB"/>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AT" smtClean="0"/>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AT" smtClean="0"/>
              <a:t>Mastertextformat bearbeiten</a:t>
            </a:r>
          </a:p>
          <a:p>
            <a:pPr lvl="1"/>
            <a:r>
              <a:rPr lang="de-AT" smtClean="0"/>
              <a:t>Zweite Ebene</a:t>
            </a:r>
          </a:p>
          <a:p>
            <a:pPr lvl="2"/>
            <a:r>
              <a:rPr lang="de-AT" smtClean="0"/>
              <a:t>Dritte Ebene</a:t>
            </a:r>
          </a:p>
          <a:p>
            <a:pPr lvl="3"/>
            <a:r>
              <a:rPr lang="de-AT" smtClean="0"/>
              <a:t>Vierte Ebene</a:t>
            </a:r>
          </a:p>
          <a:p>
            <a:pPr lvl="4"/>
            <a:r>
              <a:rPr lang="de-AT" smtClean="0"/>
              <a:t>Fünfte Ebene</a:t>
            </a:r>
            <a:endParaRPr lang="en-GB"/>
          </a:p>
        </p:txBody>
      </p:sp>
      <p:sp>
        <p:nvSpPr>
          <p:cNvPr id="7" name="Datumsplatzhalter 3"/>
          <p:cNvSpPr>
            <a:spLocks noGrp="1"/>
          </p:cNvSpPr>
          <p:nvPr>
            <p:ph type="dt" sz="half" idx="10"/>
          </p:nvPr>
        </p:nvSpPr>
        <p:spPr/>
        <p:txBody>
          <a:bodyPr/>
          <a:lstStyle>
            <a:lvl1pPr>
              <a:defRPr/>
            </a:lvl1pPr>
          </a:lstStyle>
          <a:p>
            <a:pPr>
              <a:defRPr/>
            </a:pPr>
            <a:fld id="{1D5FDE49-35D9-4B12-B001-491135CB3B6F}" type="datetimeFigureOut">
              <a:rPr lang="hu-HU"/>
              <a:pPr>
                <a:defRPr/>
              </a:pPr>
              <a:t>28.05.2015</a:t>
            </a:fld>
            <a:endParaRPr lang="hu-HU"/>
          </a:p>
        </p:txBody>
      </p:sp>
      <p:sp>
        <p:nvSpPr>
          <p:cNvPr id="8" name="Fußzeilenplatzhalter 4"/>
          <p:cNvSpPr>
            <a:spLocks noGrp="1"/>
          </p:cNvSpPr>
          <p:nvPr>
            <p:ph type="ftr" sz="quarter" idx="11"/>
          </p:nvPr>
        </p:nvSpPr>
        <p:spPr/>
        <p:txBody>
          <a:bodyPr/>
          <a:lstStyle>
            <a:lvl1pPr>
              <a:defRPr/>
            </a:lvl1pPr>
          </a:lstStyle>
          <a:p>
            <a:pPr>
              <a:defRPr/>
            </a:pPr>
            <a:endParaRPr lang="hu-HU"/>
          </a:p>
        </p:txBody>
      </p:sp>
      <p:sp>
        <p:nvSpPr>
          <p:cNvPr id="9" name="Foliennummernplatzhalter 5"/>
          <p:cNvSpPr>
            <a:spLocks noGrp="1"/>
          </p:cNvSpPr>
          <p:nvPr>
            <p:ph type="sldNum" sz="quarter" idx="12"/>
          </p:nvPr>
        </p:nvSpPr>
        <p:spPr/>
        <p:txBody>
          <a:bodyPr/>
          <a:lstStyle>
            <a:lvl1pPr>
              <a:defRPr/>
            </a:lvl1pPr>
          </a:lstStyle>
          <a:p>
            <a:pPr>
              <a:defRPr/>
            </a:pPr>
            <a:fld id="{F00E360F-C36C-4BE9-8CF9-D230F30CA3A5}" type="slidenum">
              <a:rPr lang="hu-HU"/>
              <a:pPr>
                <a:defRPr/>
              </a:pPr>
              <a:t>‹Nr.›</a:t>
            </a:fld>
            <a:endParaRPr lang="hu-H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mtClean="0"/>
              <a:t>Mastertitelformat bearbeiten</a:t>
            </a:r>
            <a:endParaRPr lang="en-GB"/>
          </a:p>
        </p:txBody>
      </p:sp>
      <p:sp>
        <p:nvSpPr>
          <p:cNvPr id="3" name="Datumsplatzhalter 3"/>
          <p:cNvSpPr>
            <a:spLocks noGrp="1"/>
          </p:cNvSpPr>
          <p:nvPr>
            <p:ph type="dt" sz="half" idx="10"/>
          </p:nvPr>
        </p:nvSpPr>
        <p:spPr/>
        <p:txBody>
          <a:bodyPr/>
          <a:lstStyle>
            <a:lvl1pPr>
              <a:defRPr/>
            </a:lvl1pPr>
          </a:lstStyle>
          <a:p>
            <a:pPr>
              <a:defRPr/>
            </a:pPr>
            <a:fld id="{012EB055-3E44-4A8E-A040-80BC8AB3ACEE}" type="datetimeFigureOut">
              <a:rPr lang="hu-HU"/>
              <a:pPr>
                <a:defRPr/>
              </a:pPr>
              <a:t>28.05.2015</a:t>
            </a:fld>
            <a:endParaRPr lang="hu-HU"/>
          </a:p>
        </p:txBody>
      </p:sp>
      <p:sp>
        <p:nvSpPr>
          <p:cNvPr id="4" name="Fußzeilenplatzhalter 4"/>
          <p:cNvSpPr>
            <a:spLocks noGrp="1"/>
          </p:cNvSpPr>
          <p:nvPr>
            <p:ph type="ftr" sz="quarter" idx="11"/>
          </p:nvPr>
        </p:nvSpPr>
        <p:spPr/>
        <p:txBody>
          <a:bodyPr/>
          <a:lstStyle>
            <a:lvl1pPr>
              <a:defRPr/>
            </a:lvl1pPr>
          </a:lstStyle>
          <a:p>
            <a:pPr>
              <a:defRPr/>
            </a:pPr>
            <a:endParaRPr lang="hu-HU"/>
          </a:p>
        </p:txBody>
      </p:sp>
      <p:sp>
        <p:nvSpPr>
          <p:cNvPr id="5" name="Foliennummernplatzhalter 5"/>
          <p:cNvSpPr>
            <a:spLocks noGrp="1"/>
          </p:cNvSpPr>
          <p:nvPr>
            <p:ph type="sldNum" sz="quarter" idx="12"/>
          </p:nvPr>
        </p:nvSpPr>
        <p:spPr/>
        <p:txBody>
          <a:bodyPr/>
          <a:lstStyle>
            <a:lvl1pPr>
              <a:defRPr/>
            </a:lvl1pPr>
          </a:lstStyle>
          <a:p>
            <a:pPr>
              <a:defRPr/>
            </a:pPr>
            <a:fld id="{50969F18-F164-4BBD-8C94-AE594854E555}" type="slidenum">
              <a:rPr lang="hu-HU"/>
              <a:pPr>
                <a:defRPr/>
              </a:pPr>
              <a:t>‹Nr.›</a:t>
            </a:fld>
            <a:endParaRPr lang="hu-H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8A71E220-8AAC-4656-AA9F-FE8FC9E4B40A}" type="datetimeFigureOut">
              <a:rPr lang="hu-HU"/>
              <a:pPr>
                <a:defRPr/>
              </a:pPr>
              <a:t>28.05.2015</a:t>
            </a:fld>
            <a:endParaRPr lang="hu-HU"/>
          </a:p>
        </p:txBody>
      </p:sp>
      <p:sp>
        <p:nvSpPr>
          <p:cNvPr id="3" name="Fußzeilenplatzhalter 4"/>
          <p:cNvSpPr>
            <a:spLocks noGrp="1"/>
          </p:cNvSpPr>
          <p:nvPr>
            <p:ph type="ftr" sz="quarter" idx="11"/>
          </p:nvPr>
        </p:nvSpPr>
        <p:spPr/>
        <p:txBody>
          <a:bodyPr/>
          <a:lstStyle>
            <a:lvl1pPr>
              <a:defRPr/>
            </a:lvl1pPr>
          </a:lstStyle>
          <a:p>
            <a:pPr>
              <a:defRPr/>
            </a:pPr>
            <a:endParaRPr lang="hu-HU"/>
          </a:p>
        </p:txBody>
      </p:sp>
      <p:sp>
        <p:nvSpPr>
          <p:cNvPr id="4" name="Foliennummernplatzhalter 5"/>
          <p:cNvSpPr>
            <a:spLocks noGrp="1"/>
          </p:cNvSpPr>
          <p:nvPr>
            <p:ph type="sldNum" sz="quarter" idx="12"/>
          </p:nvPr>
        </p:nvSpPr>
        <p:spPr/>
        <p:txBody>
          <a:bodyPr/>
          <a:lstStyle>
            <a:lvl1pPr>
              <a:defRPr/>
            </a:lvl1pPr>
          </a:lstStyle>
          <a:p>
            <a:pPr>
              <a:defRPr/>
            </a:pPr>
            <a:fld id="{82202F49-D4C5-47B7-B0DC-DD77AD46022E}" type="slidenum">
              <a:rPr lang="hu-HU"/>
              <a:pPr>
                <a:defRPr/>
              </a:pPr>
              <a:t>‹Nr.›</a:t>
            </a:fld>
            <a:endParaRPr lang="hu-H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AT" smtClean="0"/>
              <a:t>Mastertitelformat bearbeiten</a:t>
            </a:r>
            <a:endParaRPr lang="en-GB"/>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AT" smtClean="0"/>
              <a:t>Mastertextformat bearbeiten</a:t>
            </a:r>
          </a:p>
          <a:p>
            <a:pPr lvl="1"/>
            <a:r>
              <a:rPr lang="de-AT" smtClean="0"/>
              <a:t>Zweite Ebene</a:t>
            </a:r>
          </a:p>
          <a:p>
            <a:pPr lvl="2"/>
            <a:r>
              <a:rPr lang="de-AT" smtClean="0"/>
              <a:t>Dritte Ebene</a:t>
            </a:r>
          </a:p>
          <a:p>
            <a:pPr lvl="3"/>
            <a:r>
              <a:rPr lang="de-AT" smtClean="0"/>
              <a:t>Vierte Ebene</a:t>
            </a:r>
          </a:p>
          <a:p>
            <a:pPr lvl="4"/>
            <a:r>
              <a:rPr lang="de-AT" smtClean="0"/>
              <a:t>Fünfte Ebene</a:t>
            </a:r>
            <a:endParaRPr lang="en-GB"/>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AT" smtClean="0"/>
              <a:t>Mastertextformat bearbeiten</a:t>
            </a:r>
          </a:p>
        </p:txBody>
      </p:sp>
      <p:sp>
        <p:nvSpPr>
          <p:cNvPr id="5" name="Datumsplatzhalter 3"/>
          <p:cNvSpPr>
            <a:spLocks noGrp="1"/>
          </p:cNvSpPr>
          <p:nvPr>
            <p:ph type="dt" sz="half" idx="10"/>
          </p:nvPr>
        </p:nvSpPr>
        <p:spPr/>
        <p:txBody>
          <a:bodyPr/>
          <a:lstStyle>
            <a:lvl1pPr>
              <a:defRPr/>
            </a:lvl1pPr>
          </a:lstStyle>
          <a:p>
            <a:pPr>
              <a:defRPr/>
            </a:pPr>
            <a:fld id="{3711207B-76CE-44C7-80B4-D5C17205D64F}" type="datetimeFigureOut">
              <a:rPr lang="hu-HU"/>
              <a:pPr>
                <a:defRPr/>
              </a:pPr>
              <a:t>28.05.2015</a:t>
            </a:fld>
            <a:endParaRPr lang="hu-HU"/>
          </a:p>
        </p:txBody>
      </p:sp>
      <p:sp>
        <p:nvSpPr>
          <p:cNvPr id="6" name="Fußzeilenplatzhalter 4"/>
          <p:cNvSpPr>
            <a:spLocks noGrp="1"/>
          </p:cNvSpPr>
          <p:nvPr>
            <p:ph type="ftr" sz="quarter" idx="11"/>
          </p:nvPr>
        </p:nvSpPr>
        <p:spPr/>
        <p:txBody>
          <a:bodyPr/>
          <a:lstStyle>
            <a:lvl1pPr>
              <a:defRPr/>
            </a:lvl1pPr>
          </a:lstStyle>
          <a:p>
            <a:pPr>
              <a:defRPr/>
            </a:pPr>
            <a:endParaRPr lang="hu-HU"/>
          </a:p>
        </p:txBody>
      </p:sp>
      <p:sp>
        <p:nvSpPr>
          <p:cNvPr id="7" name="Foliennummernplatzhalter 5"/>
          <p:cNvSpPr>
            <a:spLocks noGrp="1"/>
          </p:cNvSpPr>
          <p:nvPr>
            <p:ph type="sldNum" sz="quarter" idx="12"/>
          </p:nvPr>
        </p:nvSpPr>
        <p:spPr/>
        <p:txBody>
          <a:bodyPr/>
          <a:lstStyle>
            <a:lvl1pPr>
              <a:defRPr/>
            </a:lvl1pPr>
          </a:lstStyle>
          <a:p>
            <a:pPr>
              <a:defRPr/>
            </a:pPr>
            <a:fld id="{4A7F217A-CCDB-4A4A-9B87-7DDF09CB1025}" type="slidenum">
              <a:rPr lang="hu-HU"/>
              <a:pPr>
                <a:defRPr/>
              </a:pPr>
              <a:t>‹Nr.›</a:t>
            </a:fld>
            <a:endParaRPr lang="hu-H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AT" smtClean="0"/>
              <a:t>Mastertitelformat bearbeiten</a:t>
            </a:r>
            <a:endParaRPr lang="en-GB"/>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AT" smtClean="0"/>
              <a:t>Mastertextformat bearbeiten</a:t>
            </a:r>
          </a:p>
        </p:txBody>
      </p:sp>
      <p:sp>
        <p:nvSpPr>
          <p:cNvPr id="5" name="Datumsplatzhalter 3"/>
          <p:cNvSpPr>
            <a:spLocks noGrp="1"/>
          </p:cNvSpPr>
          <p:nvPr>
            <p:ph type="dt" sz="half" idx="10"/>
          </p:nvPr>
        </p:nvSpPr>
        <p:spPr/>
        <p:txBody>
          <a:bodyPr/>
          <a:lstStyle>
            <a:lvl1pPr>
              <a:defRPr/>
            </a:lvl1pPr>
          </a:lstStyle>
          <a:p>
            <a:pPr>
              <a:defRPr/>
            </a:pPr>
            <a:fld id="{52E51CCB-68D3-4E94-B892-E65382100566}" type="datetimeFigureOut">
              <a:rPr lang="hu-HU"/>
              <a:pPr>
                <a:defRPr/>
              </a:pPr>
              <a:t>28.05.2015</a:t>
            </a:fld>
            <a:endParaRPr lang="hu-HU"/>
          </a:p>
        </p:txBody>
      </p:sp>
      <p:sp>
        <p:nvSpPr>
          <p:cNvPr id="6" name="Fußzeilenplatzhalter 4"/>
          <p:cNvSpPr>
            <a:spLocks noGrp="1"/>
          </p:cNvSpPr>
          <p:nvPr>
            <p:ph type="ftr" sz="quarter" idx="11"/>
          </p:nvPr>
        </p:nvSpPr>
        <p:spPr/>
        <p:txBody>
          <a:bodyPr/>
          <a:lstStyle>
            <a:lvl1pPr>
              <a:defRPr/>
            </a:lvl1pPr>
          </a:lstStyle>
          <a:p>
            <a:pPr>
              <a:defRPr/>
            </a:pPr>
            <a:endParaRPr lang="hu-HU"/>
          </a:p>
        </p:txBody>
      </p:sp>
      <p:sp>
        <p:nvSpPr>
          <p:cNvPr id="7" name="Foliennummernplatzhalter 5"/>
          <p:cNvSpPr>
            <a:spLocks noGrp="1"/>
          </p:cNvSpPr>
          <p:nvPr>
            <p:ph type="sldNum" sz="quarter" idx="12"/>
          </p:nvPr>
        </p:nvSpPr>
        <p:spPr/>
        <p:txBody>
          <a:bodyPr/>
          <a:lstStyle>
            <a:lvl1pPr>
              <a:defRPr/>
            </a:lvl1pPr>
          </a:lstStyle>
          <a:p>
            <a:pPr>
              <a:defRPr/>
            </a:pPr>
            <a:fld id="{A17ACF22-090C-4B4B-AE53-5A929A44A23A}" type="slidenum">
              <a:rPr lang="hu-HU"/>
              <a:pPr>
                <a:defRPr/>
              </a:pPr>
              <a:t>‹Nr.›</a:t>
            </a:fld>
            <a:endParaRPr lang="hu-HU"/>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AT" smtClean="0"/>
              <a:t>Mastertitelformat bearbeiten</a:t>
            </a:r>
            <a:endParaRPr lang="en-GB" smtClean="0"/>
          </a:p>
        </p:txBody>
      </p:sp>
      <p:sp>
        <p:nvSpPr>
          <p:cNvPr id="1027" name="Textplatzhalt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AT" smtClean="0"/>
              <a:t>Mastertextformat bearbeiten</a:t>
            </a:r>
          </a:p>
          <a:p>
            <a:pPr lvl="1"/>
            <a:r>
              <a:rPr lang="de-AT" smtClean="0"/>
              <a:t>Zweite Ebene</a:t>
            </a:r>
          </a:p>
          <a:p>
            <a:pPr lvl="2"/>
            <a:r>
              <a:rPr lang="de-AT" smtClean="0"/>
              <a:t>Dritte Ebene</a:t>
            </a:r>
          </a:p>
          <a:p>
            <a:pPr lvl="3"/>
            <a:r>
              <a:rPr lang="de-AT" smtClean="0"/>
              <a:t>Vierte Ebene</a:t>
            </a:r>
          </a:p>
          <a:p>
            <a:pPr lvl="4"/>
            <a:r>
              <a:rPr lang="de-AT" smtClean="0"/>
              <a:t>Fünfte Ebene</a:t>
            </a:r>
            <a:endParaRPr lang="en-GB" smtClean="0"/>
          </a:p>
        </p:txBody>
      </p:sp>
      <p:sp>
        <p:nvSpPr>
          <p:cNvPr id="4" name="Datumsplatzhalt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Arial" pitchFamily="34" charset="0"/>
              </a:defRPr>
            </a:lvl1pPr>
          </a:lstStyle>
          <a:p>
            <a:pPr>
              <a:defRPr/>
            </a:pPr>
            <a:fld id="{CE92A3B9-3A2C-4B06-AB7A-70987396C6E5}" type="datetimeFigureOut">
              <a:rPr lang="hu-HU"/>
              <a:pPr>
                <a:defRPr/>
              </a:pPr>
              <a:t>28.05.2015</a:t>
            </a:fld>
            <a:endParaRPr lang="hu-HU"/>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ＭＳ Ｐゴシック" charset="0"/>
                <a:cs typeface="Arial" charset="0"/>
              </a:defRPr>
            </a:lvl1pPr>
          </a:lstStyle>
          <a:p>
            <a:pPr>
              <a:defRPr/>
            </a:pPr>
            <a:endParaRPr lang="hu-HU"/>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Arial" pitchFamily="34" charset="0"/>
              </a:defRPr>
            </a:lvl1pPr>
          </a:lstStyle>
          <a:p>
            <a:pPr>
              <a:defRPr/>
            </a:pPr>
            <a:fld id="{E60F310B-A6AB-4405-85EF-B00CD3A36C1C}" type="slidenum">
              <a:rPr lang="hu-HU"/>
              <a:pPr>
                <a:defRPr/>
              </a:pPr>
              <a:t>‹Nr.›</a:t>
            </a:fld>
            <a:endParaRPr lang="hu-HU"/>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34"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34" charset="-128"/>
        </a:defRPr>
      </a:lvl5pPr>
      <a:lvl6pPr marL="457200" algn="ctr" defTabSz="457200" rtl="0" fontAlgn="base">
        <a:spcBef>
          <a:spcPct val="0"/>
        </a:spcBef>
        <a:spcAft>
          <a:spcPct val="0"/>
        </a:spcAft>
        <a:defRPr sz="4400">
          <a:solidFill>
            <a:schemeClr val="tx1"/>
          </a:solidFill>
          <a:latin typeface="Calibri" pitchFamily="34" charset="0"/>
          <a:ea typeface="ＭＳ Ｐゴシック" pitchFamily="34" charset="-128"/>
        </a:defRPr>
      </a:lvl6pPr>
      <a:lvl7pPr marL="914400" algn="ctr" defTabSz="457200" rtl="0" fontAlgn="base">
        <a:spcBef>
          <a:spcPct val="0"/>
        </a:spcBef>
        <a:spcAft>
          <a:spcPct val="0"/>
        </a:spcAft>
        <a:defRPr sz="4400">
          <a:solidFill>
            <a:schemeClr val="tx1"/>
          </a:solidFill>
          <a:latin typeface="Calibri" pitchFamily="34" charset="0"/>
          <a:ea typeface="ＭＳ Ｐゴシック" pitchFamily="34" charset="-128"/>
        </a:defRPr>
      </a:lvl7pPr>
      <a:lvl8pPr marL="1371600" algn="ctr" defTabSz="457200" rtl="0" fontAlgn="base">
        <a:spcBef>
          <a:spcPct val="0"/>
        </a:spcBef>
        <a:spcAft>
          <a:spcPct val="0"/>
        </a:spcAft>
        <a:defRPr sz="4400">
          <a:solidFill>
            <a:schemeClr val="tx1"/>
          </a:solidFill>
          <a:latin typeface="Calibri" pitchFamily="34" charset="0"/>
          <a:ea typeface="ＭＳ Ｐゴシック" pitchFamily="34" charset="-128"/>
        </a:defRPr>
      </a:lvl8pPr>
      <a:lvl9pPr marL="1828800" algn="ctr" defTabSz="457200" rtl="0" fontAlgn="base">
        <a:spcBef>
          <a:spcPct val="0"/>
        </a:spcBef>
        <a:spcAft>
          <a:spcPct val="0"/>
        </a:spcAft>
        <a:defRPr sz="4400">
          <a:solidFill>
            <a:schemeClr val="tx1"/>
          </a:solidFill>
          <a:latin typeface="Calibri" pitchFamily="34" charset="0"/>
          <a:ea typeface="ＭＳ Ｐゴシック" pitchFamily="34"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34"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3.jpeg"/><Relationship Id="rId6" Type="http://schemas.openxmlformats.org/officeDocument/2006/relationships/image" Target="../media/image4.jpeg"/><Relationship Id="rId7" Type="http://schemas.openxmlformats.org/officeDocument/2006/relationships/image" Target="../media/image5.jpeg"/><Relationship Id="rId8"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1" Type="http://schemas.openxmlformats.org/officeDocument/2006/relationships/image" Target="../media/image36.png"/><Relationship Id="rId12" Type="http://schemas.openxmlformats.org/officeDocument/2006/relationships/image" Target="../media/image37.png"/><Relationship Id="rId13" Type="http://schemas.openxmlformats.org/officeDocument/2006/relationships/image" Target="../media/image38.png"/><Relationship Id="rId1" Type="http://schemas.openxmlformats.org/officeDocument/2006/relationships/slideLayout" Target="../slideLayouts/slideLayout1.xml"/><Relationship Id="rId2" Type="http://schemas.openxmlformats.org/officeDocument/2006/relationships/image" Target="../media/image7.png"/><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5.jpeg"/><Relationship Id="rId6" Type="http://schemas.openxmlformats.org/officeDocument/2006/relationships/hyperlink" Target="mailto:elisabeth.musil@univie.ac.at" TargetMode="External"/><Relationship Id="rId7" Type="http://schemas.openxmlformats.org/officeDocument/2006/relationships/hyperlink" Target="http://www.seemig.eu/" TargetMode="External"/><Relationship Id="rId8" Type="http://schemas.openxmlformats.org/officeDocument/2006/relationships/image" Target="../media/image33.png"/><Relationship Id="rId9" Type="http://schemas.openxmlformats.org/officeDocument/2006/relationships/image" Target="../media/image34.png"/><Relationship Id="rId10" Type="http://schemas.openxmlformats.org/officeDocument/2006/relationships/image" Target="../media/image35.png"/></Relationships>
</file>

<file path=ppt/slides/_rels/slide2.xml.rels><?xml version="1.0" encoding="UTF-8" standalone="yes"?>
<Relationships xmlns="http://schemas.openxmlformats.org/package/2006/relationships"><Relationship Id="rId11" Type="http://schemas.openxmlformats.org/officeDocument/2006/relationships/image" Target="../media/image13.jpeg"/><Relationship Id="rId12" Type="http://schemas.openxmlformats.org/officeDocument/2006/relationships/image" Target="../media/image14.png"/><Relationship Id="rId13" Type="http://schemas.openxmlformats.org/officeDocument/2006/relationships/image" Target="../media/image15.png"/><Relationship Id="rId14" Type="http://schemas.openxmlformats.org/officeDocument/2006/relationships/image" Target="../media/image16.jpeg"/><Relationship Id="rId15" Type="http://schemas.openxmlformats.org/officeDocument/2006/relationships/image" Target="../media/image17.jpeg"/><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5.jpeg"/><Relationship Id="rId7" Type="http://schemas.openxmlformats.org/officeDocument/2006/relationships/image" Target="../media/image10.jpeg"/><Relationship Id="rId8" Type="http://schemas.openxmlformats.org/officeDocument/2006/relationships/hyperlink" Target="http://www.seemig.eu" TargetMode="External"/><Relationship Id="rId9" Type="http://schemas.openxmlformats.org/officeDocument/2006/relationships/image" Target="../media/image11.png"/><Relationship Id="rId10" Type="http://schemas.openxmlformats.org/officeDocument/2006/relationships/image" Target="../media/image12.jpe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jpeg"/><Relationship Id="rId5" Type="http://schemas.openxmlformats.org/officeDocument/2006/relationships/image" Target="../media/image20.png"/><Relationship Id="rId6" Type="http://schemas.openxmlformats.org/officeDocument/2006/relationships/image" Target="../media/image21.jpeg"/><Relationship Id="rId7" Type="http://schemas.openxmlformats.org/officeDocument/2006/relationships/image" Target="../media/image22.jpeg"/><Relationship Id="rId8" Type="http://schemas.openxmlformats.org/officeDocument/2006/relationships/image" Target="../media/image23.jpeg"/><Relationship Id="rId9" Type="http://schemas.openxmlformats.org/officeDocument/2006/relationships/image" Target="../media/image24.jpeg"/><Relationship Id="rId10" Type="http://schemas.openxmlformats.org/officeDocument/2006/relationships/image" Target="../media/image25.png"/><Relationship Id="rId11" Type="http://schemas.openxmlformats.org/officeDocument/2006/relationships/image" Target="../media/image26.jpe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jpeg"/><Relationship Id="rId5" Type="http://schemas.openxmlformats.org/officeDocument/2006/relationships/image" Target="../media/image20.png"/><Relationship Id="rId6" Type="http://schemas.openxmlformats.org/officeDocument/2006/relationships/image" Target="../media/image21.jpeg"/><Relationship Id="rId7" Type="http://schemas.openxmlformats.org/officeDocument/2006/relationships/image" Target="../media/image22.jpeg"/><Relationship Id="rId8" Type="http://schemas.openxmlformats.org/officeDocument/2006/relationships/image" Target="../media/image23.jpeg"/><Relationship Id="rId9" Type="http://schemas.openxmlformats.org/officeDocument/2006/relationships/image" Target="../media/image24.jpeg"/><Relationship Id="rId10" Type="http://schemas.openxmlformats.org/officeDocument/2006/relationships/image" Target="../media/image25.png"/><Relationship Id="rId11" Type="http://schemas.openxmlformats.org/officeDocument/2006/relationships/image" Target="../media/image26.jpe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5.jpe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image" Target="../media/image29.png"/><Relationship Id="rId10" Type="http://schemas.openxmlformats.org/officeDocument/2006/relationships/image" Target="../media/image17.jpe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5.jpeg"/><Relationship Id="rId7" Type="http://schemas.openxmlformats.org/officeDocument/2006/relationships/image" Target="../media/image30.png"/><Relationship Id="rId8" Type="http://schemas.openxmlformats.org/officeDocument/2006/relationships/image" Target="../media/image31.png"/><Relationship Id="rId9" Type="http://schemas.openxmlformats.org/officeDocument/2006/relationships/image" Target="../media/image32.png"/><Relationship Id="rId10" Type="http://schemas.openxmlformats.org/officeDocument/2006/relationships/image" Target="../media/image17.jpe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5.jpeg"/><Relationship Id="rId7" Type="http://schemas.openxmlformats.org/officeDocument/2006/relationships/image" Target="../media/image17.jpe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jpeg"/><Relationship Id="rId5" Type="http://schemas.openxmlformats.org/officeDocument/2006/relationships/image" Target="../media/image20.png"/><Relationship Id="rId6" Type="http://schemas.openxmlformats.org/officeDocument/2006/relationships/image" Target="../media/image21.jpeg"/><Relationship Id="rId7" Type="http://schemas.openxmlformats.org/officeDocument/2006/relationships/image" Target="../media/image22.jpeg"/><Relationship Id="rId8" Type="http://schemas.openxmlformats.org/officeDocument/2006/relationships/image" Target="../media/image23.jpeg"/><Relationship Id="rId9" Type="http://schemas.openxmlformats.org/officeDocument/2006/relationships/image" Target="../media/image24.jpeg"/><Relationship Id="rId10" Type="http://schemas.openxmlformats.org/officeDocument/2006/relationships/image" Target="../media/image25.png"/><Relationship Id="rId11" Type="http://schemas.openxmlformats.org/officeDocument/2006/relationships/image" Target="../media/image26.jpe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5.jpeg"/><Relationship Id="rId6" Type="http://schemas.openxmlformats.org/officeDocument/2006/relationships/image" Target="../media/image17.jpeg"/><Relationship Id="rId1" Type="http://schemas.openxmlformats.org/officeDocument/2006/relationships/slideLayout" Target="../slideLayouts/slideLayout1.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50" name="Kép 16" descr="Map.jpg"/>
          <p:cNvPicPr>
            <a:picLocks noChangeAspect="1"/>
          </p:cNvPicPr>
          <p:nvPr/>
        </p:nvPicPr>
        <p:blipFill>
          <a:blip r:embed="rId3" cstate="print"/>
          <a:srcRect l="8035" t="587" r="27689" b="46555"/>
          <a:stretch>
            <a:fillRect/>
          </a:stretch>
        </p:blipFill>
        <p:spPr bwMode="auto">
          <a:xfrm>
            <a:off x="0" y="428625"/>
            <a:ext cx="9144000" cy="6429375"/>
          </a:xfrm>
          <a:prstGeom prst="rect">
            <a:avLst/>
          </a:prstGeom>
          <a:noFill/>
          <a:ln w="9525">
            <a:noFill/>
            <a:miter lim="800000"/>
            <a:headEnd/>
            <a:tailEnd/>
          </a:ln>
        </p:spPr>
      </p:pic>
      <p:sp>
        <p:nvSpPr>
          <p:cNvPr id="16" name="Téglalap 15"/>
          <p:cNvSpPr/>
          <p:nvPr/>
        </p:nvSpPr>
        <p:spPr>
          <a:xfrm>
            <a:off x="-1588" y="32197"/>
            <a:ext cx="9144000" cy="6858000"/>
          </a:xfrm>
          <a:prstGeom prst="rect">
            <a:avLst/>
          </a:prstGeom>
          <a:solidFill>
            <a:schemeClr val="accent1">
              <a:lumMod val="7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endParaRPr lang="de-AT" sz="2800" b="1" dirty="0" smtClean="0">
              <a:solidFill>
                <a:srgbClr val="FFFFFF"/>
              </a:solidFill>
              <a:latin typeface="Calibri" pitchFamily="34" charset="0"/>
            </a:endParaRPr>
          </a:p>
          <a:p>
            <a:pPr algn="ctr"/>
            <a:r>
              <a:rPr lang="de-AT" sz="2800" b="1" dirty="0" smtClean="0">
                <a:solidFill>
                  <a:srgbClr val="FFFFFF"/>
                </a:solidFill>
                <a:latin typeface="Calibri" pitchFamily="34" charset="0"/>
              </a:rPr>
              <a:t>EUSDR - EU </a:t>
            </a:r>
            <a:r>
              <a:rPr lang="de-AT" sz="2800" b="1" dirty="0" err="1" smtClean="0">
                <a:solidFill>
                  <a:srgbClr val="FFFFFF"/>
                </a:solidFill>
                <a:latin typeface="Calibri" pitchFamily="34" charset="0"/>
              </a:rPr>
              <a:t>Strategy</a:t>
            </a:r>
            <a:r>
              <a:rPr lang="de-AT" sz="2800" b="1" dirty="0" smtClean="0">
                <a:solidFill>
                  <a:srgbClr val="FFFFFF"/>
                </a:solidFill>
                <a:latin typeface="Calibri" pitchFamily="34" charset="0"/>
              </a:rPr>
              <a:t> </a:t>
            </a:r>
            <a:r>
              <a:rPr lang="de-AT" sz="2800" b="1" dirty="0" err="1" smtClean="0">
                <a:solidFill>
                  <a:srgbClr val="FFFFFF"/>
                </a:solidFill>
                <a:latin typeface="Calibri" pitchFamily="34" charset="0"/>
              </a:rPr>
              <a:t>for</a:t>
            </a:r>
            <a:r>
              <a:rPr lang="de-AT" sz="2800" b="1" dirty="0" smtClean="0">
                <a:solidFill>
                  <a:srgbClr val="FFFFFF"/>
                </a:solidFill>
                <a:latin typeface="Calibri" pitchFamily="34" charset="0"/>
              </a:rPr>
              <a:t> </a:t>
            </a:r>
            <a:r>
              <a:rPr lang="de-AT" sz="2800" b="1" dirty="0" err="1" smtClean="0">
                <a:solidFill>
                  <a:srgbClr val="FFFFFF"/>
                </a:solidFill>
                <a:latin typeface="Calibri" pitchFamily="34" charset="0"/>
              </a:rPr>
              <a:t>the</a:t>
            </a:r>
            <a:r>
              <a:rPr lang="de-AT" sz="2800" b="1" dirty="0" smtClean="0">
                <a:solidFill>
                  <a:srgbClr val="FFFFFF"/>
                </a:solidFill>
                <a:latin typeface="Calibri" pitchFamily="34" charset="0"/>
              </a:rPr>
              <a:t> </a:t>
            </a:r>
            <a:r>
              <a:rPr lang="de-AT" sz="2800" b="1" dirty="0" err="1" smtClean="0">
                <a:solidFill>
                  <a:srgbClr val="FFFFFF"/>
                </a:solidFill>
                <a:latin typeface="Calibri" pitchFamily="34" charset="0"/>
              </a:rPr>
              <a:t>Danube</a:t>
            </a:r>
            <a:r>
              <a:rPr lang="de-AT" sz="2800" b="1" dirty="0" smtClean="0">
                <a:solidFill>
                  <a:srgbClr val="FFFFFF"/>
                </a:solidFill>
                <a:latin typeface="Calibri" pitchFamily="34" charset="0"/>
              </a:rPr>
              <a:t> Region</a:t>
            </a:r>
            <a:endParaRPr lang="de-DE" sz="2800" b="1" dirty="0">
              <a:solidFill>
                <a:srgbClr val="FFFFFF"/>
              </a:solidFill>
              <a:latin typeface="Calibri" pitchFamily="34" charset="0"/>
            </a:endParaRPr>
          </a:p>
          <a:p>
            <a:pPr algn="ctr"/>
            <a:r>
              <a:rPr lang="en-GB" sz="2800" b="1" dirty="0" smtClean="0">
                <a:solidFill>
                  <a:srgbClr val="FFFFFF"/>
                </a:solidFill>
                <a:latin typeface="Calibri" pitchFamily="34" charset="0"/>
              </a:rPr>
              <a:t>Priority Area 9 “People &amp; Skills”</a:t>
            </a:r>
          </a:p>
          <a:p>
            <a:pPr algn="ctr"/>
            <a:r>
              <a:rPr lang="en-GB" sz="2800" b="1" dirty="0" smtClean="0">
                <a:solidFill>
                  <a:srgbClr val="FFFFFF"/>
                </a:solidFill>
                <a:latin typeface="Calibri" pitchFamily="34" charset="0"/>
              </a:rPr>
              <a:t>Steering Group Meeting</a:t>
            </a:r>
          </a:p>
          <a:p>
            <a:pPr algn="ctr" eaLnBrk="1" hangingPunct="1">
              <a:defRPr/>
            </a:pPr>
            <a:endParaRPr lang="en-GB" sz="1800" b="1" dirty="0">
              <a:solidFill>
                <a:srgbClr val="FFFFFF"/>
              </a:solidFill>
              <a:latin typeface="Calibri" pitchFamily="34" charset="0"/>
            </a:endParaRPr>
          </a:p>
          <a:p>
            <a:pPr algn="ctr" eaLnBrk="1" hangingPunct="1">
              <a:defRPr/>
            </a:pPr>
            <a:r>
              <a:rPr lang="en-US" sz="1800" dirty="0" smtClean="0">
                <a:solidFill>
                  <a:srgbClr val="FFFFFF"/>
                </a:solidFill>
                <a:latin typeface="Calibri" pitchFamily="34" charset="0"/>
              </a:rPr>
              <a:t>28/29 May 2015, </a:t>
            </a:r>
            <a:r>
              <a:rPr lang="en-US" sz="1800" dirty="0" err="1" smtClean="0">
                <a:solidFill>
                  <a:srgbClr val="FFFFFF"/>
                </a:solidFill>
                <a:latin typeface="Calibri" pitchFamily="34" charset="0"/>
              </a:rPr>
              <a:t>Podgorica</a:t>
            </a:r>
            <a:endParaRPr lang="en-US" sz="1800" dirty="0">
              <a:solidFill>
                <a:srgbClr val="FFFFFF"/>
              </a:solidFill>
              <a:latin typeface="Calibri" pitchFamily="34" charset="0"/>
            </a:endParaRPr>
          </a:p>
          <a:p>
            <a:pPr algn="ctr" eaLnBrk="1" hangingPunct="1">
              <a:defRPr/>
            </a:pPr>
            <a:endParaRPr lang="en-US" sz="1600" i="1" dirty="0" smtClean="0">
              <a:solidFill>
                <a:srgbClr val="FFFFFF"/>
              </a:solidFill>
              <a:latin typeface="Calibri" pitchFamily="34" charset="0"/>
            </a:endParaRPr>
          </a:p>
          <a:p>
            <a:pPr algn="ctr" eaLnBrk="1" hangingPunct="1">
              <a:defRPr/>
            </a:pPr>
            <a:endParaRPr lang="en-US" sz="1600" i="1" dirty="0">
              <a:solidFill>
                <a:srgbClr val="FFFFFF"/>
              </a:solidFill>
              <a:latin typeface="Calibri" pitchFamily="34" charset="0"/>
            </a:endParaRPr>
          </a:p>
          <a:p>
            <a:pPr algn="ctr" eaLnBrk="1" hangingPunct="1">
              <a:defRPr/>
            </a:pPr>
            <a:endParaRPr lang="en-US" sz="1600" i="1" dirty="0" smtClean="0">
              <a:solidFill>
                <a:srgbClr val="FFFFFF"/>
              </a:solidFill>
              <a:latin typeface="Calibri" pitchFamily="34" charset="0"/>
            </a:endParaRPr>
          </a:p>
          <a:p>
            <a:pPr algn="ctr" eaLnBrk="1" hangingPunct="1">
              <a:defRPr/>
            </a:pPr>
            <a:endParaRPr lang="en-US" sz="1600" i="1" dirty="0">
              <a:solidFill>
                <a:srgbClr val="FFFFFF"/>
              </a:solidFill>
              <a:latin typeface="Calibri" pitchFamily="34" charset="0"/>
            </a:endParaRPr>
          </a:p>
          <a:p>
            <a:pPr algn="ctr" eaLnBrk="1" hangingPunct="1">
              <a:defRPr/>
            </a:pPr>
            <a:endParaRPr lang="en-US" sz="1600" i="1" dirty="0" smtClean="0">
              <a:solidFill>
                <a:srgbClr val="FFFFFF"/>
              </a:solidFill>
              <a:latin typeface="Calibri" pitchFamily="34" charset="0"/>
            </a:endParaRPr>
          </a:p>
          <a:p>
            <a:pPr algn="ctr" eaLnBrk="1" hangingPunct="1">
              <a:defRPr/>
            </a:pPr>
            <a:r>
              <a:rPr lang="en-US" sz="1200" i="1" dirty="0" smtClean="0">
                <a:solidFill>
                  <a:srgbClr val="FFFFFF"/>
                </a:solidFill>
                <a:latin typeface="Calibri" pitchFamily="34" charset="0"/>
              </a:rPr>
              <a:t>Input prepared by SEEMIG-Partner University of Vienna, Department of Geography and Regional Research</a:t>
            </a:r>
          </a:p>
          <a:p>
            <a:pPr algn="ctr" eaLnBrk="1" hangingPunct="1">
              <a:defRPr/>
            </a:pPr>
            <a:r>
              <a:rPr lang="en-US" sz="1200" i="1" dirty="0" smtClean="0">
                <a:solidFill>
                  <a:srgbClr val="FFFFFF"/>
                </a:solidFill>
                <a:latin typeface="Calibri" pitchFamily="34" charset="0"/>
              </a:rPr>
              <a:t>Contact: </a:t>
            </a:r>
            <a:r>
              <a:rPr lang="en-US" sz="1200" i="1" dirty="0" err="1" smtClean="0">
                <a:solidFill>
                  <a:srgbClr val="FFFFFF"/>
                </a:solidFill>
                <a:latin typeface="Calibri" pitchFamily="34" charset="0"/>
              </a:rPr>
              <a:t>Heins</a:t>
            </a:r>
            <a:r>
              <a:rPr lang="en-US" sz="1200" i="1" dirty="0" smtClean="0">
                <a:solidFill>
                  <a:srgbClr val="FFFFFF"/>
                </a:solidFill>
                <a:latin typeface="Calibri" pitchFamily="34" charset="0"/>
              </a:rPr>
              <a:t> FASSMANN, Elisabeth MUSIL, Kathrin GRUBER</a:t>
            </a:r>
          </a:p>
        </p:txBody>
      </p:sp>
      <p:grpSp>
        <p:nvGrpSpPr>
          <p:cNvPr id="2054" name="Csoportba foglalás 21"/>
          <p:cNvGrpSpPr>
            <a:grpSpLocks/>
          </p:cNvGrpSpPr>
          <p:nvPr/>
        </p:nvGrpSpPr>
        <p:grpSpPr bwMode="auto">
          <a:xfrm>
            <a:off x="0" y="0"/>
            <a:ext cx="9144000" cy="1071563"/>
            <a:chOff x="-32" y="0"/>
            <a:chExt cx="9144064" cy="1071546"/>
          </a:xfrm>
        </p:grpSpPr>
        <p:sp>
          <p:nvSpPr>
            <p:cNvPr id="4" name="Téglalap 3"/>
            <p:cNvSpPr/>
            <p:nvPr/>
          </p:nvSpPr>
          <p:spPr>
            <a:xfrm>
              <a:off x="-32" y="0"/>
              <a:ext cx="9144064" cy="1071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hu-HU">
                <a:solidFill>
                  <a:prstClr val="white"/>
                </a:solidFill>
              </a:endParaRPr>
            </a:p>
          </p:txBody>
        </p:sp>
        <p:pic>
          <p:nvPicPr>
            <p:cNvPr id="2060" name="Kép 14" descr="seemig_logo_color.tif"/>
            <p:cNvPicPr>
              <a:picLocks noChangeAspect="1"/>
            </p:cNvPicPr>
            <p:nvPr/>
          </p:nvPicPr>
          <p:blipFill>
            <a:blip r:embed="rId4" cstate="print"/>
            <a:srcRect/>
            <a:stretch>
              <a:fillRect/>
            </a:stretch>
          </p:blipFill>
          <p:spPr bwMode="auto">
            <a:xfrm>
              <a:off x="3500445" y="101366"/>
              <a:ext cx="2857505" cy="626808"/>
            </a:xfrm>
            <a:prstGeom prst="rect">
              <a:avLst/>
            </a:prstGeom>
            <a:noFill/>
            <a:ln w="9525">
              <a:noFill/>
              <a:miter lim="800000"/>
              <a:headEnd/>
              <a:tailEnd/>
            </a:ln>
          </p:spPr>
        </p:pic>
        <p:sp>
          <p:nvSpPr>
            <p:cNvPr id="2061" name="Szövegdoboz 17"/>
            <p:cNvSpPr txBox="1">
              <a:spLocks noChangeArrowheads="1"/>
            </p:cNvSpPr>
            <p:nvPr/>
          </p:nvSpPr>
          <p:spPr bwMode="auto">
            <a:xfrm>
              <a:off x="1714512" y="686825"/>
              <a:ext cx="6429388" cy="338554"/>
            </a:xfrm>
            <a:prstGeom prst="rect">
              <a:avLst/>
            </a:prstGeom>
            <a:noFill/>
            <a:ln w="9525">
              <a:noFill/>
              <a:miter lim="800000"/>
              <a:headEnd/>
              <a:tailEnd/>
            </a:ln>
          </p:spPr>
          <p:txBody>
            <a:bodyPr>
              <a:spAutoFit/>
            </a:bodyPr>
            <a:lstStyle/>
            <a:p>
              <a:pPr algn="ctr"/>
              <a:r>
                <a:rPr lang="en-US" sz="1600">
                  <a:solidFill>
                    <a:srgbClr val="000000"/>
                  </a:solidFill>
                  <a:latin typeface="Century Schoolbook" pitchFamily="18" charset="0"/>
                </a:rPr>
                <a:t>Managing Migration and its Effects in the SEE countries</a:t>
              </a:r>
              <a:endParaRPr lang="hu-HU" sz="1600">
                <a:solidFill>
                  <a:srgbClr val="000000"/>
                </a:solidFill>
                <a:latin typeface="Century Schoolbook" pitchFamily="18" charset="0"/>
              </a:endParaRPr>
            </a:p>
          </p:txBody>
        </p:sp>
        <p:pic>
          <p:nvPicPr>
            <p:cNvPr id="2062" name="Kép 18" descr="SEE_colour_TCP.jpg"/>
            <p:cNvPicPr>
              <a:picLocks noChangeAspect="1"/>
            </p:cNvPicPr>
            <p:nvPr/>
          </p:nvPicPr>
          <p:blipFill>
            <a:blip r:embed="rId5" cstate="print"/>
            <a:srcRect/>
            <a:stretch>
              <a:fillRect/>
            </a:stretch>
          </p:blipFill>
          <p:spPr bwMode="auto">
            <a:xfrm>
              <a:off x="97520" y="105307"/>
              <a:ext cx="2045588" cy="823363"/>
            </a:xfrm>
            <a:prstGeom prst="rect">
              <a:avLst/>
            </a:prstGeom>
            <a:noFill/>
            <a:ln w="9525">
              <a:noFill/>
              <a:miter lim="800000"/>
              <a:headEnd/>
              <a:tailEnd/>
            </a:ln>
          </p:spPr>
        </p:pic>
        <p:pic>
          <p:nvPicPr>
            <p:cNvPr id="2063" name="Kép 19" descr="EU+LOGO.jpg"/>
            <p:cNvPicPr>
              <a:picLocks noChangeAspect="1"/>
            </p:cNvPicPr>
            <p:nvPr/>
          </p:nvPicPr>
          <p:blipFill>
            <a:blip r:embed="rId6" cstate="print"/>
            <a:srcRect/>
            <a:stretch>
              <a:fillRect/>
            </a:stretch>
          </p:blipFill>
          <p:spPr bwMode="auto">
            <a:xfrm>
              <a:off x="8001056" y="0"/>
              <a:ext cx="1142976" cy="1039607"/>
            </a:xfrm>
            <a:prstGeom prst="rect">
              <a:avLst/>
            </a:prstGeom>
            <a:noFill/>
            <a:ln w="9525">
              <a:noFill/>
              <a:miter lim="800000"/>
              <a:headEnd/>
              <a:tailEnd/>
            </a:ln>
          </p:spPr>
        </p:pic>
      </p:grpSp>
      <p:sp>
        <p:nvSpPr>
          <p:cNvPr id="2055" name="Szövegdoboz 11"/>
          <p:cNvSpPr txBox="1">
            <a:spLocks noChangeArrowheads="1"/>
          </p:cNvSpPr>
          <p:nvPr/>
        </p:nvSpPr>
        <p:spPr bwMode="auto">
          <a:xfrm>
            <a:off x="7429500" y="6500813"/>
            <a:ext cx="1714500" cy="338137"/>
          </a:xfrm>
          <a:prstGeom prst="rect">
            <a:avLst/>
          </a:prstGeom>
          <a:noFill/>
          <a:ln w="9525">
            <a:noFill/>
            <a:miter lim="800000"/>
            <a:headEnd/>
            <a:tailEnd/>
          </a:ln>
        </p:spPr>
        <p:txBody>
          <a:bodyPr>
            <a:spAutoFit/>
          </a:bodyPr>
          <a:lstStyle/>
          <a:p>
            <a:pPr algn="r"/>
            <a:r>
              <a:rPr lang="hu-HU" sz="1600">
                <a:solidFill>
                  <a:srgbClr val="DCE6F2"/>
                </a:solidFill>
                <a:latin typeface="Century Schoolbook" pitchFamily="18" charset="0"/>
              </a:rPr>
              <a:t>www.seemig.eu</a:t>
            </a:r>
          </a:p>
        </p:txBody>
      </p:sp>
      <p:pic>
        <p:nvPicPr>
          <p:cNvPr id="2056" name="Kép 28" descr="mappa-A.jpg"/>
          <p:cNvPicPr>
            <a:picLocks noChangeAspect="1"/>
          </p:cNvPicPr>
          <p:nvPr/>
        </p:nvPicPr>
        <p:blipFill>
          <a:blip r:embed="rId7" cstate="print"/>
          <a:srcRect t="86533" r="21481" b="7933"/>
          <a:stretch>
            <a:fillRect/>
          </a:stretch>
        </p:blipFill>
        <p:spPr bwMode="auto">
          <a:xfrm>
            <a:off x="-1588" y="1025525"/>
            <a:ext cx="9144001" cy="214313"/>
          </a:xfrm>
          <a:prstGeom prst="rect">
            <a:avLst/>
          </a:prstGeom>
          <a:noFill/>
          <a:ln w="9525">
            <a:noFill/>
            <a:miter lim="800000"/>
            <a:headEnd/>
            <a:tailEnd/>
          </a:ln>
        </p:spPr>
      </p:pic>
      <p:sp>
        <p:nvSpPr>
          <p:cNvPr id="2" name="Szövegdoboz 1"/>
          <p:cNvSpPr txBox="1"/>
          <p:nvPr/>
        </p:nvSpPr>
        <p:spPr>
          <a:xfrm>
            <a:off x="-1588" y="6500813"/>
            <a:ext cx="4427538" cy="369887"/>
          </a:xfrm>
          <a:prstGeom prst="rect">
            <a:avLst/>
          </a:prstGeom>
          <a:noFill/>
        </p:spPr>
        <p:txBody>
          <a:bodyPr>
            <a:spAutoFit/>
          </a:bodyPr>
          <a:lstStyle/>
          <a:p>
            <a:pPr>
              <a:defRPr/>
            </a:pPr>
            <a:r>
              <a:rPr lang="hu-HU" dirty="0" err="1">
                <a:solidFill>
                  <a:schemeClr val="bg1">
                    <a:lumMod val="85000"/>
                  </a:schemeClr>
                </a:solidFill>
                <a:latin typeface="Century Schoolbook" pitchFamily="18" charset="0"/>
                <a:ea typeface="+mn-ea"/>
                <a:cs typeface="Arial" charset="0"/>
              </a:rPr>
              <a:t>Jointly</a:t>
            </a:r>
            <a:r>
              <a:rPr lang="hu-HU" dirty="0">
                <a:solidFill>
                  <a:schemeClr val="bg1">
                    <a:lumMod val="85000"/>
                  </a:schemeClr>
                </a:solidFill>
                <a:latin typeface="Century Schoolbook" pitchFamily="18" charset="0"/>
                <a:ea typeface="+mn-ea"/>
                <a:cs typeface="Arial" charset="0"/>
              </a:rPr>
              <a:t> </a:t>
            </a:r>
            <a:r>
              <a:rPr lang="hu-HU" dirty="0" err="1">
                <a:solidFill>
                  <a:schemeClr val="bg1">
                    <a:lumMod val="85000"/>
                  </a:schemeClr>
                </a:solidFill>
                <a:latin typeface="Century Schoolbook" pitchFamily="18" charset="0"/>
                <a:ea typeface="+mn-ea"/>
                <a:cs typeface="Arial" charset="0"/>
              </a:rPr>
              <a:t>for</a:t>
            </a:r>
            <a:r>
              <a:rPr lang="hu-HU" dirty="0">
                <a:solidFill>
                  <a:schemeClr val="bg1">
                    <a:lumMod val="85000"/>
                  </a:schemeClr>
                </a:solidFill>
                <a:latin typeface="Century Schoolbook" pitchFamily="18" charset="0"/>
                <a:ea typeface="+mn-ea"/>
                <a:cs typeface="Arial" charset="0"/>
              </a:rPr>
              <a:t> </a:t>
            </a:r>
            <a:r>
              <a:rPr lang="hu-HU" dirty="0" err="1">
                <a:solidFill>
                  <a:schemeClr val="bg1">
                    <a:lumMod val="85000"/>
                  </a:schemeClr>
                </a:solidFill>
                <a:latin typeface="Century Schoolbook" pitchFamily="18" charset="0"/>
                <a:ea typeface="+mn-ea"/>
                <a:cs typeface="Arial" charset="0"/>
              </a:rPr>
              <a:t>our</a:t>
            </a:r>
            <a:r>
              <a:rPr lang="hu-HU" dirty="0">
                <a:solidFill>
                  <a:schemeClr val="bg1">
                    <a:lumMod val="85000"/>
                  </a:schemeClr>
                </a:solidFill>
                <a:latin typeface="Century Schoolbook" pitchFamily="18" charset="0"/>
                <a:ea typeface="+mn-ea"/>
                <a:cs typeface="Arial" charset="0"/>
              </a:rPr>
              <a:t> </a:t>
            </a:r>
            <a:r>
              <a:rPr lang="hu-HU" dirty="0" err="1">
                <a:solidFill>
                  <a:schemeClr val="bg1">
                    <a:lumMod val="85000"/>
                  </a:schemeClr>
                </a:solidFill>
                <a:latin typeface="Century Schoolbook" pitchFamily="18" charset="0"/>
                <a:ea typeface="+mn-ea"/>
                <a:cs typeface="Arial" charset="0"/>
              </a:rPr>
              <a:t>common</a:t>
            </a:r>
            <a:r>
              <a:rPr lang="hu-HU" dirty="0">
                <a:solidFill>
                  <a:schemeClr val="bg1">
                    <a:lumMod val="85000"/>
                  </a:schemeClr>
                </a:solidFill>
                <a:latin typeface="Century Schoolbook" pitchFamily="18" charset="0"/>
                <a:ea typeface="+mn-ea"/>
                <a:cs typeface="Arial" charset="0"/>
              </a:rPr>
              <a:t> </a:t>
            </a:r>
            <a:r>
              <a:rPr lang="hu-HU" dirty="0" err="1">
                <a:solidFill>
                  <a:schemeClr val="bg1">
                    <a:lumMod val="85000"/>
                  </a:schemeClr>
                </a:solidFill>
                <a:latin typeface="Century Schoolbook" pitchFamily="18" charset="0"/>
                <a:ea typeface="+mn-ea"/>
                <a:cs typeface="Arial" charset="0"/>
              </a:rPr>
              <a:t>future</a:t>
            </a:r>
            <a:endParaRPr lang="hu-HU" dirty="0">
              <a:solidFill>
                <a:schemeClr val="bg1">
                  <a:lumMod val="85000"/>
                </a:schemeClr>
              </a:solidFill>
              <a:latin typeface="Century Schoolbook" pitchFamily="18" charset="0"/>
              <a:ea typeface="+mn-ea"/>
              <a:cs typeface="Arial" charset="0"/>
            </a:endParaRPr>
          </a:p>
        </p:txBody>
      </p:sp>
      <p:pic>
        <p:nvPicPr>
          <p:cNvPr id="2058" name="Grafik 2"/>
          <p:cNvPicPr>
            <a:picLocks noChangeAspect="1"/>
          </p:cNvPicPr>
          <p:nvPr/>
        </p:nvPicPr>
        <p:blipFill>
          <a:blip r:embed="rId8" cstate="print"/>
          <a:srcRect/>
          <a:stretch>
            <a:fillRect/>
          </a:stretch>
        </p:blipFill>
        <p:spPr bwMode="auto">
          <a:xfrm>
            <a:off x="3635896" y="5609479"/>
            <a:ext cx="1944216" cy="535581"/>
          </a:xfrm>
          <a:prstGeom prst="rect">
            <a:avLst/>
          </a:prstGeom>
          <a:noFill/>
          <a:ln w="9525">
            <a:noFill/>
            <a:miter lim="800000"/>
            <a:headEnd/>
            <a:tailEnd/>
          </a:ln>
        </p:spPr>
      </p:pic>
      <p:sp>
        <p:nvSpPr>
          <p:cNvPr id="6" name="Rechteck 5"/>
          <p:cNvSpPr/>
          <p:nvPr/>
        </p:nvSpPr>
        <p:spPr>
          <a:xfrm>
            <a:off x="1259632" y="6285369"/>
            <a:ext cx="6480720" cy="415498"/>
          </a:xfrm>
          <a:prstGeom prst="rect">
            <a:avLst/>
          </a:prstGeom>
        </p:spPr>
        <p:txBody>
          <a:bodyPr wrap="square">
            <a:spAutoFit/>
          </a:bodyPr>
          <a:lstStyle/>
          <a:p>
            <a:pPr marL="400050" lvl="2" indent="0" algn="ctr" eaLnBrk="1" hangingPunct="1">
              <a:spcBef>
                <a:spcPts val="600"/>
              </a:spcBef>
              <a:spcAft>
                <a:spcPts val="600"/>
              </a:spcAft>
              <a:defRPr/>
            </a:pPr>
            <a:r>
              <a:rPr lang="en-GB" sz="1050" i="1" dirty="0">
                <a:solidFill>
                  <a:schemeClr val="bg1"/>
                </a:solidFill>
                <a:latin typeface="+mn-lt"/>
              </a:rPr>
              <a:t>The information published here reflects the author’s views and the Managing Authority is not </a:t>
            </a:r>
            <a:r>
              <a:rPr lang="en-GB" sz="1050" i="1" dirty="0" smtClean="0">
                <a:solidFill>
                  <a:schemeClr val="bg1"/>
                </a:solidFill>
                <a:latin typeface="+mn-lt"/>
              </a:rPr>
              <a:t>liable </a:t>
            </a:r>
            <a:r>
              <a:rPr lang="en-GB" sz="1050" i="1" dirty="0">
                <a:solidFill>
                  <a:schemeClr val="bg1"/>
                </a:solidFill>
                <a:latin typeface="+mn-lt"/>
              </a:rPr>
              <a:t>for any use that may be made of the information concerned.</a:t>
            </a:r>
            <a:endParaRPr lang="de-DE" sz="1050" dirty="0">
              <a:solidFill>
                <a:schemeClr val="bg1"/>
              </a:solidFill>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7410" name="Csoportba foglalás 29"/>
          <p:cNvGrpSpPr>
            <a:grpSpLocks/>
          </p:cNvGrpSpPr>
          <p:nvPr/>
        </p:nvGrpSpPr>
        <p:grpSpPr bwMode="auto">
          <a:xfrm>
            <a:off x="0" y="-100013"/>
            <a:ext cx="9144000" cy="936626"/>
            <a:chOff x="0" y="6143644"/>
            <a:chExt cx="9144032" cy="935905"/>
          </a:xfrm>
        </p:grpSpPr>
        <p:grpSp>
          <p:nvGrpSpPr>
            <p:cNvPr id="17413" name="Csoportba foglalás 20"/>
            <p:cNvGrpSpPr>
              <a:grpSpLocks/>
            </p:cNvGrpSpPr>
            <p:nvPr/>
          </p:nvGrpSpPr>
          <p:grpSpPr bwMode="auto">
            <a:xfrm>
              <a:off x="0" y="6143644"/>
              <a:ext cx="9144032" cy="713826"/>
              <a:chOff x="0" y="6143644"/>
              <a:chExt cx="9144032" cy="713826"/>
            </a:xfrm>
          </p:grpSpPr>
          <p:sp>
            <p:nvSpPr>
              <p:cNvPr id="4" name="Téglalap 3"/>
              <p:cNvSpPr/>
              <p:nvPr/>
            </p:nvSpPr>
            <p:spPr>
              <a:xfrm>
                <a:off x="0" y="6143644"/>
                <a:ext cx="9144032" cy="713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hu-HU"/>
              </a:p>
            </p:txBody>
          </p:sp>
          <p:pic>
            <p:nvPicPr>
              <p:cNvPr id="17416" name="Kép 14" descr="seemig_logo_color.tif"/>
              <p:cNvPicPr>
                <a:picLocks noChangeAspect="1"/>
              </p:cNvPicPr>
              <p:nvPr/>
            </p:nvPicPr>
            <p:blipFill>
              <a:blip r:embed="rId2" cstate="print"/>
              <a:srcRect/>
              <a:stretch>
                <a:fillRect/>
              </a:stretch>
            </p:blipFill>
            <p:spPr bwMode="auto">
              <a:xfrm>
                <a:off x="3726321" y="6272702"/>
                <a:ext cx="1691359" cy="371008"/>
              </a:xfrm>
              <a:prstGeom prst="rect">
                <a:avLst/>
              </a:prstGeom>
              <a:noFill/>
              <a:ln w="9525">
                <a:noFill/>
                <a:miter lim="800000"/>
                <a:headEnd/>
                <a:tailEnd/>
              </a:ln>
            </p:spPr>
          </p:pic>
          <p:sp>
            <p:nvSpPr>
              <p:cNvPr id="17417" name="Szövegdoboz 17"/>
              <p:cNvSpPr txBox="1">
                <a:spLocks noChangeArrowheads="1"/>
              </p:cNvSpPr>
              <p:nvPr/>
            </p:nvSpPr>
            <p:spPr bwMode="auto">
              <a:xfrm>
                <a:off x="1357306" y="6572272"/>
                <a:ext cx="6429388" cy="276786"/>
              </a:xfrm>
              <a:prstGeom prst="rect">
                <a:avLst/>
              </a:prstGeom>
              <a:noFill/>
              <a:ln w="9525">
                <a:noFill/>
                <a:miter lim="800000"/>
                <a:headEnd/>
                <a:tailEnd/>
              </a:ln>
            </p:spPr>
            <p:txBody>
              <a:bodyPr>
                <a:spAutoFit/>
              </a:bodyPr>
              <a:lstStyle/>
              <a:p>
                <a:pPr algn="ctr"/>
                <a:r>
                  <a:rPr lang="en-US" sz="1200">
                    <a:latin typeface="Century Schoolbook" pitchFamily="18" charset="0"/>
                  </a:rPr>
                  <a:t>Managing Migration and its Effects in the SEE countries</a:t>
                </a:r>
                <a:endParaRPr lang="hu-HU" sz="1200">
                  <a:latin typeface="Century Schoolbook" pitchFamily="18" charset="0"/>
                </a:endParaRPr>
              </a:p>
            </p:txBody>
          </p:sp>
          <p:pic>
            <p:nvPicPr>
              <p:cNvPr id="17418" name="Kép 18" descr="SEE_colour_TCP.jpg"/>
              <p:cNvPicPr>
                <a:picLocks noChangeAspect="1"/>
              </p:cNvPicPr>
              <p:nvPr/>
            </p:nvPicPr>
            <p:blipFill>
              <a:blip r:embed="rId3" cstate="print"/>
              <a:srcRect/>
              <a:stretch>
                <a:fillRect/>
              </a:stretch>
            </p:blipFill>
            <p:spPr bwMode="auto">
              <a:xfrm>
                <a:off x="71406" y="6238432"/>
                <a:ext cx="1210785" cy="487349"/>
              </a:xfrm>
              <a:prstGeom prst="rect">
                <a:avLst/>
              </a:prstGeom>
              <a:noFill/>
              <a:ln w="9525">
                <a:noFill/>
                <a:miter lim="800000"/>
                <a:headEnd/>
                <a:tailEnd/>
              </a:ln>
            </p:spPr>
          </p:pic>
          <p:pic>
            <p:nvPicPr>
              <p:cNvPr id="17419" name="Kép 19" descr="EU+LOGO.jpg"/>
              <p:cNvPicPr>
                <a:picLocks noChangeAspect="1"/>
              </p:cNvPicPr>
              <p:nvPr/>
            </p:nvPicPr>
            <p:blipFill>
              <a:blip r:embed="rId4" cstate="print"/>
              <a:srcRect/>
              <a:stretch>
                <a:fillRect/>
              </a:stretch>
            </p:blipFill>
            <p:spPr bwMode="auto">
              <a:xfrm>
                <a:off x="8467504" y="6210741"/>
                <a:ext cx="676528" cy="615344"/>
              </a:xfrm>
              <a:prstGeom prst="rect">
                <a:avLst/>
              </a:prstGeom>
              <a:noFill/>
              <a:ln w="9525">
                <a:noFill/>
                <a:miter lim="800000"/>
                <a:headEnd/>
                <a:tailEnd/>
              </a:ln>
            </p:spPr>
          </p:pic>
        </p:grpSp>
        <p:pic>
          <p:nvPicPr>
            <p:cNvPr id="17414" name="Kép 28" descr="mappa-A.jpg"/>
            <p:cNvPicPr>
              <a:picLocks noChangeAspect="1"/>
            </p:cNvPicPr>
            <p:nvPr/>
          </p:nvPicPr>
          <p:blipFill>
            <a:blip r:embed="rId5" cstate="print"/>
            <a:srcRect t="86533" r="21481" b="7933"/>
            <a:stretch>
              <a:fillRect/>
            </a:stretch>
          </p:blipFill>
          <p:spPr bwMode="auto">
            <a:xfrm>
              <a:off x="0" y="6865235"/>
              <a:ext cx="9144000" cy="214314"/>
            </a:xfrm>
            <a:prstGeom prst="rect">
              <a:avLst/>
            </a:prstGeom>
            <a:noFill/>
            <a:ln w="9525">
              <a:noFill/>
              <a:miter lim="800000"/>
              <a:headEnd/>
              <a:tailEnd/>
            </a:ln>
          </p:spPr>
        </p:pic>
      </p:grpSp>
      <p:sp>
        <p:nvSpPr>
          <p:cNvPr id="2" name="Textfeld 1"/>
          <p:cNvSpPr txBox="1"/>
          <p:nvPr/>
        </p:nvSpPr>
        <p:spPr>
          <a:xfrm>
            <a:off x="2051720" y="908720"/>
            <a:ext cx="4752528" cy="1323439"/>
          </a:xfrm>
          <a:prstGeom prst="rect">
            <a:avLst/>
          </a:prstGeom>
          <a:noFill/>
        </p:spPr>
        <p:txBody>
          <a:bodyPr wrap="square" rtlCol="0">
            <a:spAutoFit/>
          </a:bodyPr>
          <a:lstStyle/>
          <a:p>
            <a:pPr algn="ctr"/>
            <a:r>
              <a:rPr lang="en-GB" sz="2000" b="1" dirty="0" smtClean="0">
                <a:latin typeface="+mn-lt"/>
              </a:rPr>
              <a:t>For further information contact or see:</a:t>
            </a:r>
          </a:p>
          <a:p>
            <a:pPr algn="ctr"/>
            <a:r>
              <a:rPr lang="en-GB" sz="2000" b="1" dirty="0" smtClean="0">
                <a:latin typeface="+mj-lt"/>
                <a:hlinkClick r:id="rId6"/>
              </a:rPr>
              <a:t>elisabeth.musil@univie.ac.at</a:t>
            </a:r>
            <a:endParaRPr lang="en-GB" sz="2000" b="1" dirty="0" smtClean="0">
              <a:latin typeface="+mj-lt"/>
            </a:endParaRPr>
          </a:p>
          <a:p>
            <a:pPr algn="ctr"/>
            <a:r>
              <a:rPr lang="en-GB" sz="2000" b="1" dirty="0">
                <a:latin typeface="+mj-lt"/>
                <a:hlinkClick r:id="rId6"/>
              </a:rPr>
              <a:t>kathrin.gruber@univie.ac.at</a:t>
            </a:r>
          </a:p>
          <a:p>
            <a:pPr algn="ctr"/>
            <a:r>
              <a:rPr lang="en-GB" sz="2000" b="1" dirty="0" smtClean="0">
                <a:latin typeface="+mj-lt"/>
                <a:hlinkClick r:id="rId7"/>
              </a:rPr>
              <a:t>www.seemig.eu</a:t>
            </a:r>
            <a:r>
              <a:rPr lang="en-GB" sz="2000" b="1" dirty="0" smtClean="0">
                <a:latin typeface="+mj-lt"/>
              </a:rPr>
              <a:t>  </a:t>
            </a:r>
          </a:p>
        </p:txBody>
      </p:sp>
      <p:pic>
        <p:nvPicPr>
          <p:cNvPr id="1028" name="Picture 4"/>
          <p:cNvPicPr>
            <a:picLocks noChangeAspect="1" noChangeArrowheads="1"/>
          </p:cNvPicPr>
          <p:nvPr/>
        </p:nvPicPr>
        <p:blipFill rotWithShape="1">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8253" t="11450" r="15940" b="1455"/>
          <a:stretch/>
        </p:blipFill>
        <p:spPr bwMode="auto">
          <a:xfrm>
            <a:off x="5076056" y="3335688"/>
            <a:ext cx="1676742" cy="2390843"/>
          </a:xfrm>
          <a:prstGeom prst="rect">
            <a:avLst/>
          </a:prstGeom>
          <a:noFill/>
          <a:ln w="9525">
            <a:no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Lst>
        </p:spPr>
      </p:pic>
      <p:pic>
        <p:nvPicPr>
          <p:cNvPr id="2050" name="Picture 2"/>
          <p:cNvPicPr>
            <a:picLocks noChangeAspect="1" noChangeArrowheads="1"/>
          </p:cNvPicPr>
          <p:nvPr/>
        </p:nvPicPr>
        <p:blipFill rotWithShape="1">
          <a:blip r:embed="rId9">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4069" t="14780" r="24676"/>
          <a:stretch/>
        </p:blipFill>
        <p:spPr bwMode="auto">
          <a:xfrm>
            <a:off x="251520" y="2420888"/>
            <a:ext cx="4391875" cy="4226521"/>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8695" t="11977" r="16944" b="1204"/>
          <a:stretch/>
        </p:blipFill>
        <p:spPr bwMode="auto">
          <a:xfrm>
            <a:off x="5653307" y="3710307"/>
            <a:ext cx="1646457" cy="2392840"/>
          </a:xfrm>
          <a:prstGeom prst="rect">
            <a:avLst/>
          </a:prstGeom>
          <a:noFill/>
          <a:ln w="9525">
            <a:no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Lst>
        </p:spPr>
      </p:pic>
      <p:pic>
        <p:nvPicPr>
          <p:cNvPr id="1026" name="Picture 2"/>
          <p:cNvPicPr>
            <a:picLocks noChangeAspect="1" noChangeArrowheads="1"/>
          </p:cNvPicPr>
          <p:nvPr/>
        </p:nvPicPr>
        <p:blipFill rotWithShape="1">
          <a:blip r:embed="rId11"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51245" t="14496" r="13174" b="4753"/>
          <a:stretch/>
        </p:blipFill>
        <p:spPr bwMode="auto">
          <a:xfrm>
            <a:off x="6229371" y="4070347"/>
            <a:ext cx="1656184" cy="2390843"/>
          </a:xfrm>
          <a:prstGeom prst="rect">
            <a:avLst/>
          </a:prstGeom>
          <a:noFill/>
          <a:ln w="9525">
            <a:no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Lst>
        </p:spPr>
      </p:pic>
      <p:pic>
        <p:nvPicPr>
          <p:cNvPr id="1029" name="Picture 5"/>
          <p:cNvPicPr>
            <a:picLocks noChangeAspect="1" noChangeArrowheads="1"/>
          </p:cNvPicPr>
          <p:nvPr/>
        </p:nvPicPr>
        <p:blipFill rotWithShape="1">
          <a:blip r:embed="rId1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7921" t="11736" r="15819" b="1873"/>
          <a:stretch/>
        </p:blipFill>
        <p:spPr bwMode="auto">
          <a:xfrm>
            <a:off x="6949451" y="4430387"/>
            <a:ext cx="1696439" cy="2382989"/>
          </a:xfrm>
          <a:prstGeom prst="rect">
            <a:avLst/>
          </a:prstGeom>
          <a:noFill/>
          <a:ln w="9525">
            <a:no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Lst>
        </p:spPr>
      </p:pic>
      <p:pic>
        <p:nvPicPr>
          <p:cNvPr id="16" name="Picture 6"/>
          <p:cNvPicPr>
            <a:picLocks noChangeAspect="1" noChangeArrowheads="1"/>
          </p:cNvPicPr>
          <p:nvPr/>
        </p:nvPicPr>
        <p:blipFill rotWithShape="1">
          <a:blip r:embed="rId1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2951" t="14930" r="11173" b="7291"/>
          <a:stretch/>
        </p:blipFill>
        <p:spPr bwMode="auto">
          <a:xfrm>
            <a:off x="6899630" y="853013"/>
            <a:ext cx="2136866" cy="2359963"/>
          </a:xfrm>
          <a:prstGeom prst="rect">
            <a:avLst/>
          </a:prstGeom>
          <a:noFill/>
          <a:ln w="9525">
            <a:no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555934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098" name="Csoportba foglalás 29"/>
          <p:cNvGrpSpPr>
            <a:grpSpLocks/>
          </p:cNvGrpSpPr>
          <p:nvPr/>
        </p:nvGrpSpPr>
        <p:grpSpPr bwMode="auto">
          <a:xfrm>
            <a:off x="0" y="-100013"/>
            <a:ext cx="9144000" cy="936626"/>
            <a:chOff x="0" y="6143644"/>
            <a:chExt cx="9144032" cy="935905"/>
          </a:xfrm>
        </p:grpSpPr>
        <p:grpSp>
          <p:nvGrpSpPr>
            <p:cNvPr id="4102" name="Csoportba foglalás 20"/>
            <p:cNvGrpSpPr>
              <a:grpSpLocks/>
            </p:cNvGrpSpPr>
            <p:nvPr/>
          </p:nvGrpSpPr>
          <p:grpSpPr bwMode="auto">
            <a:xfrm>
              <a:off x="0" y="6143644"/>
              <a:ext cx="9144032" cy="713826"/>
              <a:chOff x="0" y="6143644"/>
              <a:chExt cx="9144032" cy="713826"/>
            </a:xfrm>
          </p:grpSpPr>
          <p:sp>
            <p:nvSpPr>
              <p:cNvPr id="4" name="Téglalap 3"/>
              <p:cNvSpPr/>
              <p:nvPr/>
            </p:nvSpPr>
            <p:spPr>
              <a:xfrm>
                <a:off x="0" y="6143644"/>
                <a:ext cx="9144032" cy="713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hu-HU"/>
              </a:p>
            </p:txBody>
          </p:sp>
          <p:pic>
            <p:nvPicPr>
              <p:cNvPr id="4105" name="Kép 14" descr="seemig_logo_color.tif"/>
              <p:cNvPicPr>
                <a:picLocks noChangeAspect="1"/>
              </p:cNvPicPr>
              <p:nvPr/>
            </p:nvPicPr>
            <p:blipFill>
              <a:blip r:embed="rId3" cstate="print"/>
              <a:srcRect/>
              <a:stretch>
                <a:fillRect/>
              </a:stretch>
            </p:blipFill>
            <p:spPr bwMode="auto">
              <a:xfrm>
                <a:off x="3726321" y="6272702"/>
                <a:ext cx="1691359" cy="371008"/>
              </a:xfrm>
              <a:prstGeom prst="rect">
                <a:avLst/>
              </a:prstGeom>
              <a:noFill/>
              <a:ln w="9525">
                <a:noFill/>
                <a:miter lim="800000"/>
                <a:headEnd/>
                <a:tailEnd/>
              </a:ln>
            </p:spPr>
          </p:pic>
          <p:sp>
            <p:nvSpPr>
              <p:cNvPr id="4106" name="Szövegdoboz 17"/>
              <p:cNvSpPr txBox="1">
                <a:spLocks noChangeArrowheads="1"/>
              </p:cNvSpPr>
              <p:nvPr/>
            </p:nvSpPr>
            <p:spPr bwMode="auto">
              <a:xfrm>
                <a:off x="1357306" y="6572272"/>
                <a:ext cx="6429388" cy="276786"/>
              </a:xfrm>
              <a:prstGeom prst="rect">
                <a:avLst/>
              </a:prstGeom>
              <a:noFill/>
              <a:ln w="9525">
                <a:noFill/>
                <a:miter lim="800000"/>
                <a:headEnd/>
                <a:tailEnd/>
              </a:ln>
            </p:spPr>
            <p:txBody>
              <a:bodyPr>
                <a:spAutoFit/>
              </a:bodyPr>
              <a:lstStyle/>
              <a:p>
                <a:pPr algn="ctr"/>
                <a:r>
                  <a:rPr lang="en-US" sz="1200">
                    <a:latin typeface="Century Schoolbook" pitchFamily="18" charset="0"/>
                  </a:rPr>
                  <a:t>Managing Migration and its Effects in the SEE countries</a:t>
                </a:r>
                <a:endParaRPr lang="hu-HU" sz="1200">
                  <a:latin typeface="Century Schoolbook" pitchFamily="18" charset="0"/>
                </a:endParaRPr>
              </a:p>
            </p:txBody>
          </p:sp>
          <p:pic>
            <p:nvPicPr>
              <p:cNvPr id="4107" name="Kép 18" descr="SEE_colour_TCP.jpg"/>
              <p:cNvPicPr>
                <a:picLocks noChangeAspect="1"/>
              </p:cNvPicPr>
              <p:nvPr/>
            </p:nvPicPr>
            <p:blipFill>
              <a:blip r:embed="rId4" cstate="print"/>
              <a:srcRect/>
              <a:stretch>
                <a:fillRect/>
              </a:stretch>
            </p:blipFill>
            <p:spPr bwMode="auto">
              <a:xfrm>
                <a:off x="71406" y="6238432"/>
                <a:ext cx="1210785" cy="487349"/>
              </a:xfrm>
              <a:prstGeom prst="rect">
                <a:avLst/>
              </a:prstGeom>
              <a:noFill/>
              <a:ln w="9525">
                <a:noFill/>
                <a:miter lim="800000"/>
                <a:headEnd/>
                <a:tailEnd/>
              </a:ln>
            </p:spPr>
          </p:pic>
          <p:pic>
            <p:nvPicPr>
              <p:cNvPr id="4108" name="Kép 19" descr="EU+LOGO.jpg"/>
              <p:cNvPicPr>
                <a:picLocks noChangeAspect="1"/>
              </p:cNvPicPr>
              <p:nvPr/>
            </p:nvPicPr>
            <p:blipFill>
              <a:blip r:embed="rId5" cstate="print"/>
              <a:srcRect/>
              <a:stretch>
                <a:fillRect/>
              </a:stretch>
            </p:blipFill>
            <p:spPr bwMode="auto">
              <a:xfrm>
                <a:off x="8467504" y="6210741"/>
                <a:ext cx="676528" cy="615344"/>
              </a:xfrm>
              <a:prstGeom prst="rect">
                <a:avLst/>
              </a:prstGeom>
              <a:noFill/>
              <a:ln w="9525">
                <a:noFill/>
                <a:miter lim="800000"/>
                <a:headEnd/>
                <a:tailEnd/>
              </a:ln>
            </p:spPr>
          </p:pic>
        </p:grpSp>
        <p:pic>
          <p:nvPicPr>
            <p:cNvPr id="4103" name="Kép 28" descr="mappa-A.jpg"/>
            <p:cNvPicPr>
              <a:picLocks noChangeAspect="1"/>
            </p:cNvPicPr>
            <p:nvPr/>
          </p:nvPicPr>
          <p:blipFill>
            <a:blip r:embed="rId6" cstate="print"/>
            <a:srcRect t="86533" r="21481" b="7933"/>
            <a:stretch>
              <a:fillRect/>
            </a:stretch>
          </p:blipFill>
          <p:spPr bwMode="auto">
            <a:xfrm>
              <a:off x="0" y="6865235"/>
              <a:ext cx="9144000" cy="214314"/>
            </a:xfrm>
            <a:prstGeom prst="rect">
              <a:avLst/>
            </a:prstGeom>
            <a:noFill/>
            <a:ln w="9525">
              <a:noFill/>
              <a:miter lim="800000"/>
              <a:headEnd/>
              <a:tailEnd/>
            </a:ln>
          </p:spPr>
        </p:pic>
      </p:grpSp>
      <p:sp>
        <p:nvSpPr>
          <p:cNvPr id="6154" name="Textfeld 2"/>
          <p:cNvSpPr txBox="1">
            <a:spLocks noChangeArrowheads="1"/>
          </p:cNvSpPr>
          <p:nvPr/>
        </p:nvSpPr>
        <p:spPr bwMode="auto">
          <a:xfrm>
            <a:off x="179512" y="980728"/>
            <a:ext cx="5737412" cy="4478149"/>
          </a:xfrm>
          <a:prstGeom prst="rect">
            <a:avLst/>
          </a:prstGeom>
          <a:solidFill>
            <a:schemeClr val="bg1"/>
          </a:solidFill>
          <a:ln>
            <a:solidFill>
              <a:schemeClr val="bg1"/>
            </a:solid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spcAft>
                <a:spcPts val="600"/>
              </a:spcAft>
            </a:pPr>
            <a:r>
              <a:rPr lang="en-US" b="1" dirty="0" smtClean="0">
                <a:latin typeface="+mn-lt"/>
              </a:rPr>
              <a:t>SEEMIG (Managing </a:t>
            </a:r>
            <a:r>
              <a:rPr lang="en-US" b="1" dirty="0">
                <a:latin typeface="+mn-lt"/>
              </a:rPr>
              <a:t>Migration and its Effects in SEE: Transnational Actions Towards Evidence Based </a:t>
            </a:r>
            <a:r>
              <a:rPr lang="en-US" b="1" dirty="0" smtClean="0">
                <a:latin typeface="+mn-lt"/>
              </a:rPr>
              <a:t>Strategies)</a:t>
            </a:r>
            <a:endParaRPr lang="en-GB" b="1" dirty="0">
              <a:latin typeface="+mn-lt"/>
            </a:endParaRPr>
          </a:p>
          <a:p>
            <a:pPr algn="just">
              <a:spcAft>
                <a:spcPts val="0"/>
              </a:spcAft>
            </a:pPr>
            <a:r>
              <a:rPr lang="en-GB" sz="1600" b="1" dirty="0" smtClean="0">
                <a:latin typeface="+mn-lt"/>
              </a:rPr>
              <a:t>funded </a:t>
            </a:r>
            <a:r>
              <a:rPr lang="en-GB" sz="1600" b="1" dirty="0">
                <a:latin typeface="+mn-lt"/>
              </a:rPr>
              <a:t>by the </a:t>
            </a:r>
            <a:r>
              <a:rPr lang="en-GB" sz="1600" b="1" i="1" dirty="0">
                <a:latin typeface="+mn-lt"/>
              </a:rPr>
              <a:t>European Union’s South-East Europe </a:t>
            </a:r>
            <a:r>
              <a:rPr lang="en-GB" sz="1600" b="1" i="1" dirty="0" smtClean="0">
                <a:latin typeface="+mn-lt"/>
              </a:rPr>
              <a:t>Programme</a:t>
            </a:r>
            <a:endParaRPr lang="de-DE" sz="1600" b="1" dirty="0">
              <a:latin typeface="+mn-lt"/>
            </a:endParaRPr>
          </a:p>
          <a:p>
            <a:pPr>
              <a:spcAft>
                <a:spcPts val="0"/>
              </a:spcAft>
            </a:pPr>
            <a:r>
              <a:rPr lang="en-GB" sz="1600" b="1" dirty="0" smtClean="0">
                <a:latin typeface="+mn-lt"/>
              </a:rPr>
              <a:t>Duration</a:t>
            </a:r>
            <a:r>
              <a:rPr lang="en-GB" sz="1600" b="1" dirty="0">
                <a:latin typeface="+mn-lt"/>
              </a:rPr>
              <a:t>: </a:t>
            </a:r>
            <a:r>
              <a:rPr lang="en-GB" sz="1600" dirty="0">
                <a:latin typeface="+mn-lt"/>
              </a:rPr>
              <a:t>1 June 2012 – 30 November </a:t>
            </a:r>
            <a:r>
              <a:rPr lang="en-GB" sz="1600" dirty="0" smtClean="0">
                <a:latin typeface="+mn-lt"/>
              </a:rPr>
              <a:t>2014</a:t>
            </a:r>
          </a:p>
          <a:p>
            <a:pPr>
              <a:spcAft>
                <a:spcPts val="0"/>
              </a:spcAft>
            </a:pPr>
            <a:endParaRPr lang="en-GB" sz="400" dirty="0">
              <a:latin typeface="+mn-lt"/>
            </a:endParaRPr>
          </a:p>
          <a:p>
            <a:pPr marL="285750" indent="-285750">
              <a:spcAft>
                <a:spcPts val="0"/>
              </a:spcAft>
              <a:buFont typeface="Arial" panose="020B0604020202020204" pitchFamily="34" charset="0"/>
              <a:buChar char="•"/>
            </a:pPr>
            <a:r>
              <a:rPr lang="en-US" sz="1600" b="1" dirty="0">
                <a:latin typeface="+mn-lt"/>
              </a:rPr>
              <a:t>Lead Partner: </a:t>
            </a:r>
            <a:r>
              <a:rPr lang="en-US" sz="1600" dirty="0">
                <a:latin typeface="+mn-lt"/>
              </a:rPr>
              <a:t>Hungarian Central Statistical Office</a:t>
            </a:r>
          </a:p>
          <a:p>
            <a:pPr marL="285750" indent="-285750">
              <a:spcAft>
                <a:spcPts val="0"/>
              </a:spcAft>
              <a:buFont typeface="Arial" panose="020B0604020202020204" pitchFamily="34" charset="0"/>
              <a:buChar char="•"/>
            </a:pPr>
            <a:r>
              <a:rPr lang="en-GB" sz="1600" b="1" dirty="0" smtClean="0">
                <a:latin typeface="+mn-lt"/>
              </a:rPr>
              <a:t>Multi-level partnership: </a:t>
            </a:r>
            <a:r>
              <a:rPr lang="en-GB" sz="1600" dirty="0" smtClean="0">
                <a:latin typeface="+mn-lt"/>
              </a:rPr>
              <a:t>18 research institutes, universities, NSOs, local municipalities  in 8 SEE countries (Austria, Bulgaria, Hungary, Italy, Romania, Serbia, Slovakia, Slovenia)</a:t>
            </a:r>
            <a:endParaRPr lang="en-GB" sz="1600" dirty="0">
              <a:latin typeface="+mn-lt"/>
            </a:endParaRPr>
          </a:p>
          <a:p>
            <a:pPr marL="285750" indent="-285750">
              <a:spcAft>
                <a:spcPts val="0"/>
              </a:spcAft>
              <a:buFont typeface="Arial" panose="020B0604020202020204" pitchFamily="34" charset="0"/>
              <a:buChar char="•"/>
            </a:pPr>
            <a:r>
              <a:rPr lang="en-GB" sz="1600" b="1" dirty="0" smtClean="0">
                <a:latin typeface="+mn-lt"/>
              </a:rPr>
              <a:t>Aims:  </a:t>
            </a:r>
          </a:p>
          <a:p>
            <a:pPr marL="1028700" lvl="1">
              <a:spcAft>
                <a:spcPts val="0"/>
              </a:spcAft>
              <a:buFont typeface="Arial" panose="020B0604020202020204" pitchFamily="34" charset="0"/>
              <a:buChar char="•"/>
            </a:pPr>
            <a:r>
              <a:rPr lang="en-GB" sz="1600" dirty="0" smtClean="0">
                <a:latin typeface="+mn-lt"/>
              </a:rPr>
              <a:t>to </a:t>
            </a:r>
            <a:r>
              <a:rPr lang="en-GB" sz="1600" b="1" dirty="0">
                <a:latin typeface="+mn-lt"/>
              </a:rPr>
              <a:t>better understand and address longer term migratory, human capital and demographic processes </a:t>
            </a:r>
            <a:r>
              <a:rPr lang="en-GB" sz="1600" dirty="0">
                <a:latin typeface="+mn-lt"/>
              </a:rPr>
              <a:t>of </a:t>
            </a:r>
            <a:r>
              <a:rPr lang="en-GB" sz="1600" b="1" dirty="0">
                <a:latin typeface="+mn-lt"/>
              </a:rPr>
              <a:t>South-East Europe</a:t>
            </a:r>
            <a:r>
              <a:rPr lang="en-GB" sz="1600" dirty="0">
                <a:latin typeface="+mn-lt"/>
              </a:rPr>
              <a:t>, </a:t>
            </a:r>
            <a:endParaRPr lang="en-GB" sz="1600" dirty="0" smtClean="0">
              <a:latin typeface="+mn-lt"/>
            </a:endParaRPr>
          </a:p>
          <a:p>
            <a:pPr marL="1028700" lvl="1">
              <a:spcAft>
                <a:spcPts val="0"/>
              </a:spcAft>
              <a:buFont typeface="Arial" panose="020B0604020202020204" pitchFamily="34" charset="0"/>
              <a:buChar char="•"/>
            </a:pPr>
            <a:r>
              <a:rPr lang="en-GB" sz="1600" dirty="0" smtClean="0">
                <a:latin typeface="+mn-lt"/>
              </a:rPr>
              <a:t>their </a:t>
            </a:r>
            <a:r>
              <a:rPr lang="en-GB" sz="1600" b="1" dirty="0">
                <a:latin typeface="+mn-lt"/>
              </a:rPr>
              <a:t>effects on labour markets, national and regional </a:t>
            </a:r>
            <a:r>
              <a:rPr lang="en-GB" sz="1600" b="1" dirty="0" smtClean="0">
                <a:latin typeface="+mn-lt"/>
              </a:rPr>
              <a:t>economies</a:t>
            </a:r>
            <a:r>
              <a:rPr lang="en-GB" sz="1600" dirty="0" smtClean="0">
                <a:latin typeface="+mn-lt"/>
              </a:rPr>
              <a:t>,</a:t>
            </a:r>
          </a:p>
          <a:p>
            <a:pPr marL="1028700" lvl="1">
              <a:spcAft>
                <a:spcPts val="0"/>
              </a:spcAft>
              <a:buFont typeface="Arial" panose="020B0604020202020204" pitchFamily="34" charset="0"/>
              <a:buChar char="•"/>
            </a:pPr>
            <a:r>
              <a:rPr lang="en-GB" sz="1600" b="1" dirty="0" smtClean="0">
                <a:latin typeface="+mn-lt"/>
              </a:rPr>
              <a:t>empower </a:t>
            </a:r>
            <a:r>
              <a:rPr lang="en-GB" sz="1600" b="1" dirty="0">
                <a:latin typeface="+mn-lt"/>
              </a:rPr>
              <a:t>public administrations </a:t>
            </a:r>
            <a:r>
              <a:rPr lang="en-GB" sz="1600" dirty="0">
                <a:latin typeface="+mn-lt"/>
              </a:rPr>
              <a:t>to develop and implement </a:t>
            </a:r>
            <a:r>
              <a:rPr lang="en-GB" sz="1600" b="1" dirty="0">
                <a:latin typeface="+mn-lt"/>
              </a:rPr>
              <a:t>policies and strategies </a:t>
            </a:r>
            <a:r>
              <a:rPr lang="en-GB" sz="1600" dirty="0">
                <a:latin typeface="+mn-lt"/>
              </a:rPr>
              <a:t>by using </a:t>
            </a:r>
            <a:r>
              <a:rPr lang="en-GB" sz="1600" b="1" dirty="0">
                <a:latin typeface="+mn-lt"/>
              </a:rPr>
              <a:t>enhanced datasets</a:t>
            </a:r>
            <a:r>
              <a:rPr lang="en-GB" sz="1600" dirty="0">
                <a:latin typeface="+mn-lt"/>
              </a:rPr>
              <a:t> and </a:t>
            </a:r>
            <a:r>
              <a:rPr lang="en-GB" sz="1600" b="1" dirty="0">
                <a:latin typeface="+mn-lt"/>
              </a:rPr>
              <a:t>empirical evidence</a:t>
            </a:r>
            <a:r>
              <a:rPr lang="en-GB" sz="1600" dirty="0" smtClean="0">
                <a:latin typeface="+mn-lt"/>
              </a:rPr>
              <a:t>.</a:t>
            </a:r>
            <a:endParaRPr lang="de-DE" sz="1600" dirty="0">
              <a:latin typeface="+mn-lt"/>
            </a:endParaRPr>
          </a:p>
        </p:txBody>
      </p:sp>
      <p:pic>
        <p:nvPicPr>
          <p:cNvPr id="13" name="Grafik 12" descr="karte_see.jpg"/>
          <p:cNvPicPr>
            <a:picLocks noChangeAspect="1" noChangeArrowheads="1"/>
          </p:cNvPicPr>
          <p:nvPr/>
        </p:nvPicPr>
        <p:blipFill rotWithShape="1">
          <a:blip r:embed="rId7" cstate="print">
            <a:duotone>
              <a:schemeClr val="accent1">
                <a:shade val="45000"/>
                <a:satMod val="135000"/>
              </a:schemeClr>
              <a:prstClr val="white"/>
            </a:duotone>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4618" r="7551" b="2900"/>
          <a:stretch/>
        </p:blipFill>
        <p:spPr bwMode="auto">
          <a:xfrm>
            <a:off x="6012160" y="980728"/>
            <a:ext cx="3024336" cy="2572304"/>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3" name="Textfeld 2"/>
          <p:cNvSpPr txBox="1"/>
          <p:nvPr/>
        </p:nvSpPr>
        <p:spPr>
          <a:xfrm>
            <a:off x="6012160" y="4869160"/>
            <a:ext cx="184731" cy="369332"/>
          </a:xfrm>
          <a:prstGeom prst="rect">
            <a:avLst/>
          </a:prstGeom>
          <a:noFill/>
        </p:spPr>
        <p:txBody>
          <a:bodyPr wrap="none" rtlCol="0">
            <a:spAutoFit/>
          </a:bodyPr>
          <a:lstStyle/>
          <a:p>
            <a:endParaRPr lang="de-DE" dirty="0"/>
          </a:p>
        </p:txBody>
      </p:sp>
      <p:sp>
        <p:nvSpPr>
          <p:cNvPr id="6" name="Textfeld 5"/>
          <p:cNvSpPr txBox="1"/>
          <p:nvPr/>
        </p:nvSpPr>
        <p:spPr>
          <a:xfrm>
            <a:off x="4499992" y="4149080"/>
            <a:ext cx="184731" cy="584775"/>
          </a:xfrm>
          <a:prstGeom prst="rect">
            <a:avLst/>
          </a:prstGeom>
          <a:noFill/>
        </p:spPr>
        <p:txBody>
          <a:bodyPr wrap="none" rtlCol="0">
            <a:spAutoFit/>
          </a:bodyPr>
          <a:lstStyle/>
          <a:p>
            <a:pPr lvl="0"/>
            <a:endParaRPr lang="de-DE" sz="1400" dirty="0">
              <a:latin typeface="+mn-lt"/>
              <a:cs typeface="Arial" charset="0"/>
            </a:endParaRPr>
          </a:p>
          <a:p>
            <a:endParaRPr lang="de-DE" dirty="0"/>
          </a:p>
        </p:txBody>
      </p:sp>
      <p:sp>
        <p:nvSpPr>
          <p:cNvPr id="5" name="Rechteck 4"/>
          <p:cNvSpPr/>
          <p:nvPr/>
        </p:nvSpPr>
        <p:spPr>
          <a:xfrm>
            <a:off x="6732240" y="3717032"/>
            <a:ext cx="1724062" cy="369332"/>
          </a:xfrm>
          <a:prstGeom prst="rect">
            <a:avLst/>
          </a:prstGeom>
        </p:spPr>
        <p:txBody>
          <a:bodyPr wrap="none">
            <a:spAutoFit/>
          </a:bodyPr>
          <a:lstStyle/>
          <a:p>
            <a:pPr>
              <a:spcAft>
                <a:spcPts val="0"/>
              </a:spcAft>
            </a:pPr>
            <a:r>
              <a:rPr lang="en-GB" b="1" dirty="0">
                <a:solidFill>
                  <a:schemeClr val="bg1"/>
                </a:solidFill>
                <a:latin typeface="+mn-lt"/>
                <a:hlinkClick r:id="rId8"/>
              </a:rPr>
              <a:t>www.seemig.eu</a:t>
            </a:r>
            <a:endParaRPr lang="en-GB" sz="1600" dirty="0">
              <a:solidFill>
                <a:schemeClr val="bg1"/>
              </a:solidFill>
              <a:latin typeface="+mn-lt"/>
            </a:endParaRPr>
          </a:p>
        </p:txBody>
      </p:sp>
      <p:grpSp>
        <p:nvGrpSpPr>
          <p:cNvPr id="19" name="Gruppieren 18"/>
          <p:cNvGrpSpPr/>
          <p:nvPr/>
        </p:nvGrpSpPr>
        <p:grpSpPr>
          <a:xfrm>
            <a:off x="0" y="5584251"/>
            <a:ext cx="9144001" cy="1211555"/>
            <a:chOff x="0" y="6079719"/>
            <a:chExt cx="10693401" cy="1335796"/>
          </a:xfrm>
        </p:grpSpPr>
        <p:pic>
          <p:nvPicPr>
            <p:cNvPr id="20" name="Grafik 19"/>
            <p:cNvPicPr>
              <a:picLocks noChangeAspect="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0" y="6079719"/>
              <a:ext cx="2016813" cy="1335796"/>
            </a:xfrm>
            <a:prstGeom prst="rect">
              <a:avLst/>
            </a:prstGeom>
          </p:spPr>
        </p:pic>
        <p:pic>
          <p:nvPicPr>
            <p:cNvPr id="21" name="Picture 10" descr="X:\1_PM u Meetings\_Meetings\SEEMIG Partner Meetings\2013-09_Belgrade\Belgrade_photos\Belgrade_photos\DSC_0417.JPG"/>
            <p:cNvPicPr>
              <a:picLocks noChangeAspect="1" noChangeArrowheads="1"/>
            </p:cNvPicPr>
            <p:nvPr/>
          </p:nvPicPr>
          <p:blipFill rotWithShape="1">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5698" t="27816" r="16605" b="12712"/>
            <a:stretch/>
          </p:blipFill>
          <p:spPr bwMode="auto">
            <a:xfrm>
              <a:off x="2010763" y="6079719"/>
              <a:ext cx="2280578" cy="133062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22" name="Picture 13" descr="X:\5_Scenarios\WP5 FORESIGHTS\Fotos\HP\DSC_0775.JPG"/>
            <p:cNvPicPr>
              <a:picLocks noChangeAspect="1" noChangeArrowheads="1"/>
            </p:cNvPicPr>
            <p:nvPr/>
          </p:nvPicPr>
          <p:blipFill rotWithShape="1">
            <a:blip r:embed="rId11"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5448" r="14219"/>
            <a:stretch/>
          </p:blipFill>
          <p:spPr bwMode="auto">
            <a:xfrm>
              <a:off x="9207907" y="6088568"/>
              <a:ext cx="1485494" cy="1314892"/>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23" name="Grafik 22"/>
            <p:cNvPicPr/>
            <p:nvPr/>
          </p:nvPicPr>
          <p:blipFill>
            <a:blip r:embed="rId1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4291341" y="6081684"/>
              <a:ext cx="1823877" cy="1328661"/>
            </a:xfrm>
            <a:prstGeom prst="rect">
              <a:avLst/>
            </a:prstGeom>
          </p:spPr>
        </p:pic>
        <p:pic>
          <p:nvPicPr>
            <p:cNvPr id="24" name="Grafik 23" descr="Untitled:Users:ramon:PJs:SEEMIG:MIGcycle_paper:plot:Plots final:europe:seemig_euro_2005.png"/>
            <p:cNvPicPr/>
            <p:nvPr/>
          </p:nvPicPr>
          <p:blipFill>
            <a:blip r:embed="rId1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b="1852"/>
            <a:stretch>
              <a:fillRect/>
            </a:stretch>
          </p:blipFill>
          <p:spPr bwMode="auto">
            <a:xfrm>
              <a:off x="7866980" y="6084887"/>
              <a:ext cx="1296144" cy="1258022"/>
            </a:xfrm>
            <a:prstGeom prst="rect">
              <a:avLst/>
            </a:prstGeom>
            <a:noFill/>
            <a:ln>
              <a:noFill/>
            </a:ln>
          </p:spPr>
        </p:pic>
        <p:pic>
          <p:nvPicPr>
            <p:cNvPr id="25" name="Picture 15" descr="X:\5_Scenarios\WP5 FORESIGHTS\Fotos\HP\DSC_0849.JPG"/>
            <p:cNvPicPr>
              <a:picLocks noChangeAspect="1" noChangeArrowheads="1"/>
            </p:cNvPicPr>
            <p:nvPr/>
          </p:nvPicPr>
          <p:blipFill rotWithShape="1">
            <a:blip r:embed="rId1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20633" r="19238"/>
            <a:stretch/>
          </p:blipFill>
          <p:spPr bwMode="auto">
            <a:xfrm>
              <a:off x="6098231" y="6084887"/>
              <a:ext cx="1728192" cy="1315822"/>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grpSp>
      <p:pic>
        <p:nvPicPr>
          <p:cNvPr id="26" name="Picture 8" descr="Logo-09_people+skills"/>
          <p:cNvPicPr>
            <a:picLocks noChangeAspect="1" noChangeArrowheads="1"/>
          </p:cNvPicPr>
          <p:nvPr/>
        </p:nvPicPr>
        <p:blipFill>
          <a:blip r:embed="rId1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6679" b="8905"/>
          <a:stretch>
            <a:fillRect/>
          </a:stretch>
        </p:blipFill>
        <p:spPr bwMode="auto">
          <a:xfrm>
            <a:off x="7110806" y="0"/>
            <a:ext cx="1277618" cy="467999"/>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509599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 name="Rad 12"/>
          <p:cNvSpPr/>
          <p:nvPr/>
        </p:nvSpPr>
        <p:spPr>
          <a:xfrm>
            <a:off x="1696803" y="787115"/>
            <a:ext cx="5715216" cy="5306181"/>
          </a:xfrm>
          <a:prstGeom prst="donut">
            <a:avLst>
              <a:gd name="adj" fmla="val 717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endParaRPr>
          </a:p>
        </p:txBody>
      </p:sp>
      <p:sp>
        <p:nvSpPr>
          <p:cNvPr id="6152" name="Textfeld 1"/>
          <p:cNvSpPr txBox="1">
            <a:spLocks noChangeArrowheads="1"/>
          </p:cNvSpPr>
          <p:nvPr/>
        </p:nvSpPr>
        <p:spPr bwMode="auto">
          <a:xfrm>
            <a:off x="3203848" y="3553852"/>
            <a:ext cx="2914623" cy="52322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defRPr/>
            </a:pPr>
            <a:r>
              <a:rPr lang="en-US" sz="2800" b="1" dirty="0" smtClean="0">
                <a:solidFill>
                  <a:schemeClr val="tx2"/>
                </a:solidFill>
                <a:latin typeface="+mn-lt"/>
                <a:ea typeface="ＭＳ Ｐゴシック" pitchFamily="34" charset="-128"/>
                <a:cs typeface="+mn-cs"/>
              </a:rPr>
              <a:t>Activities</a:t>
            </a:r>
            <a:endParaRPr lang="en-US" sz="2800" b="1" i="1" dirty="0">
              <a:solidFill>
                <a:schemeClr val="tx2"/>
              </a:solidFill>
              <a:latin typeface="+mn-lt"/>
              <a:ea typeface="ＭＳ Ｐゴシック" pitchFamily="34" charset="-128"/>
              <a:cs typeface="+mn-cs"/>
            </a:endParaRPr>
          </a:p>
        </p:txBody>
      </p:sp>
      <p:sp>
        <p:nvSpPr>
          <p:cNvPr id="6" name="Rechteck 5"/>
          <p:cNvSpPr/>
          <p:nvPr/>
        </p:nvSpPr>
        <p:spPr>
          <a:xfrm>
            <a:off x="3222273" y="1584375"/>
            <a:ext cx="2717879" cy="692497"/>
          </a:xfrm>
          <a:prstGeom prst="rect">
            <a:avLst/>
          </a:prstGeom>
        </p:spPr>
        <p:txBody>
          <a:bodyPr wrap="square">
            <a:spAutoFit/>
          </a:bodyPr>
          <a:lstStyle/>
          <a:p>
            <a:pPr algn="ctr"/>
            <a:r>
              <a:rPr lang="en-GB" sz="1300" b="1" dirty="0">
                <a:solidFill>
                  <a:schemeClr val="accent6">
                    <a:lumMod val="75000"/>
                  </a:schemeClr>
                </a:solidFill>
                <a:latin typeface="+mn-lt"/>
              </a:rPr>
              <a:t>Analysis of longer-term processes of </a:t>
            </a:r>
            <a:r>
              <a:rPr lang="en-GB" sz="1300" b="1" dirty="0" smtClean="0">
                <a:solidFill>
                  <a:schemeClr val="accent6">
                    <a:lumMod val="75000"/>
                  </a:schemeClr>
                </a:solidFill>
                <a:latin typeface="+mn-lt"/>
              </a:rPr>
              <a:t>migration</a:t>
            </a:r>
            <a:r>
              <a:rPr lang="en-GB" sz="1300" b="1" dirty="0">
                <a:solidFill>
                  <a:schemeClr val="accent6">
                    <a:lumMod val="75000"/>
                  </a:schemeClr>
                </a:solidFill>
                <a:latin typeface="+mn-lt"/>
              </a:rPr>
              <a:t>, human capital, labour market </a:t>
            </a:r>
            <a:r>
              <a:rPr lang="en-GB" sz="1300" dirty="0">
                <a:solidFill>
                  <a:schemeClr val="accent6">
                    <a:lumMod val="75000"/>
                  </a:schemeClr>
                </a:solidFill>
                <a:latin typeface="+mn-lt"/>
              </a:rPr>
              <a:t>and </a:t>
            </a:r>
            <a:r>
              <a:rPr lang="en-GB" sz="1300" b="1" dirty="0">
                <a:solidFill>
                  <a:schemeClr val="accent6">
                    <a:lumMod val="75000"/>
                  </a:schemeClr>
                </a:solidFill>
                <a:latin typeface="+mn-lt"/>
              </a:rPr>
              <a:t>demography</a:t>
            </a:r>
            <a:r>
              <a:rPr lang="en-GB" sz="1300" dirty="0">
                <a:solidFill>
                  <a:schemeClr val="accent6">
                    <a:lumMod val="75000"/>
                  </a:schemeClr>
                </a:solidFill>
                <a:latin typeface="+mn-lt"/>
              </a:rPr>
              <a:t> </a:t>
            </a:r>
            <a:endParaRPr lang="de-DE" sz="1300" dirty="0">
              <a:solidFill>
                <a:schemeClr val="accent6">
                  <a:lumMod val="75000"/>
                </a:schemeClr>
              </a:solidFill>
              <a:latin typeface="+mn-lt"/>
            </a:endParaRPr>
          </a:p>
        </p:txBody>
      </p:sp>
      <p:sp>
        <p:nvSpPr>
          <p:cNvPr id="19" name="Rechteck 18"/>
          <p:cNvSpPr/>
          <p:nvPr/>
        </p:nvSpPr>
        <p:spPr>
          <a:xfrm>
            <a:off x="5652120" y="2350414"/>
            <a:ext cx="1853026" cy="492443"/>
          </a:xfrm>
          <a:prstGeom prst="rect">
            <a:avLst/>
          </a:prstGeom>
          <a:solidFill>
            <a:schemeClr val="bg1"/>
          </a:solidFill>
        </p:spPr>
        <p:txBody>
          <a:bodyPr wrap="square">
            <a:spAutoFit/>
          </a:bodyPr>
          <a:lstStyle/>
          <a:p>
            <a:pPr algn="ctr"/>
            <a:r>
              <a:rPr lang="en-US" sz="1300" b="1" dirty="0" smtClean="0">
                <a:solidFill>
                  <a:schemeClr val="accent6">
                    <a:lumMod val="75000"/>
                  </a:schemeClr>
                </a:solidFill>
                <a:latin typeface="+mn-lt"/>
              </a:rPr>
              <a:t>New </a:t>
            </a:r>
            <a:r>
              <a:rPr lang="en-US" sz="1300" b="1" dirty="0">
                <a:solidFill>
                  <a:schemeClr val="accent6">
                    <a:lumMod val="75000"/>
                  </a:schemeClr>
                </a:solidFill>
                <a:latin typeface="+mn-lt"/>
              </a:rPr>
              <a:t>ways of </a:t>
            </a:r>
            <a:endParaRPr lang="en-US" sz="1300" b="1" dirty="0" smtClean="0">
              <a:solidFill>
                <a:schemeClr val="accent6">
                  <a:lumMod val="75000"/>
                </a:schemeClr>
              </a:solidFill>
              <a:latin typeface="+mn-lt"/>
            </a:endParaRPr>
          </a:p>
          <a:p>
            <a:pPr algn="ctr"/>
            <a:r>
              <a:rPr lang="en-US" sz="1300" b="1" dirty="0" smtClean="0">
                <a:solidFill>
                  <a:schemeClr val="accent6">
                    <a:lumMod val="75000"/>
                  </a:schemeClr>
                </a:solidFill>
                <a:latin typeface="+mn-lt"/>
              </a:rPr>
              <a:t>population </a:t>
            </a:r>
            <a:r>
              <a:rPr lang="en-US" sz="1300" b="1" dirty="0">
                <a:solidFill>
                  <a:schemeClr val="accent6">
                    <a:lumMod val="75000"/>
                  </a:schemeClr>
                </a:solidFill>
                <a:latin typeface="+mn-lt"/>
              </a:rPr>
              <a:t>forecasts </a:t>
            </a:r>
            <a:endParaRPr lang="de-DE" sz="1300" dirty="0">
              <a:solidFill>
                <a:schemeClr val="accent6">
                  <a:lumMod val="75000"/>
                </a:schemeClr>
              </a:solidFill>
              <a:latin typeface="+mn-lt"/>
            </a:endParaRPr>
          </a:p>
        </p:txBody>
      </p:sp>
      <p:sp>
        <p:nvSpPr>
          <p:cNvPr id="20" name="Rechteck 19"/>
          <p:cNvSpPr/>
          <p:nvPr/>
        </p:nvSpPr>
        <p:spPr>
          <a:xfrm>
            <a:off x="5868144" y="3289037"/>
            <a:ext cx="1728192" cy="492443"/>
          </a:xfrm>
          <a:prstGeom prst="rect">
            <a:avLst/>
          </a:prstGeom>
          <a:solidFill>
            <a:schemeClr val="bg1"/>
          </a:solidFill>
        </p:spPr>
        <p:txBody>
          <a:bodyPr wrap="square">
            <a:spAutoFit/>
          </a:bodyPr>
          <a:lstStyle/>
          <a:p>
            <a:pPr algn="ctr"/>
            <a:r>
              <a:rPr lang="en-US" sz="1300" b="1" dirty="0" smtClean="0">
                <a:solidFill>
                  <a:schemeClr val="accent6">
                    <a:lumMod val="75000"/>
                  </a:schemeClr>
                </a:solidFill>
                <a:latin typeface="+mn-lt"/>
              </a:rPr>
              <a:t>Foresight </a:t>
            </a:r>
          </a:p>
          <a:p>
            <a:pPr algn="ctr"/>
            <a:r>
              <a:rPr lang="en-US" sz="1300" b="1" dirty="0" smtClean="0">
                <a:solidFill>
                  <a:schemeClr val="accent6">
                    <a:lumMod val="75000"/>
                  </a:schemeClr>
                </a:solidFill>
                <a:latin typeface="+mn-lt"/>
              </a:rPr>
              <a:t>exercises  </a:t>
            </a:r>
            <a:endParaRPr lang="de-DE" sz="1300" dirty="0">
              <a:solidFill>
                <a:schemeClr val="accent6">
                  <a:lumMod val="75000"/>
                </a:schemeClr>
              </a:solidFill>
              <a:latin typeface="+mn-lt"/>
            </a:endParaRPr>
          </a:p>
        </p:txBody>
      </p:sp>
      <p:sp>
        <p:nvSpPr>
          <p:cNvPr id="8" name="Rechteck 7"/>
          <p:cNvSpPr/>
          <p:nvPr/>
        </p:nvSpPr>
        <p:spPr>
          <a:xfrm>
            <a:off x="6012160" y="344850"/>
            <a:ext cx="2995286" cy="707886"/>
          </a:xfrm>
          <a:prstGeom prst="rect">
            <a:avLst/>
          </a:prstGeom>
        </p:spPr>
        <p:txBody>
          <a:bodyPr wrap="square">
            <a:spAutoFit/>
          </a:bodyPr>
          <a:lstStyle/>
          <a:p>
            <a:pPr algn="ctr"/>
            <a:r>
              <a:rPr lang="en-GB" sz="2000" b="1" dirty="0">
                <a:solidFill>
                  <a:schemeClr val="accent6">
                    <a:lumMod val="50000"/>
                  </a:schemeClr>
                </a:solidFill>
                <a:latin typeface="+mn-lt"/>
              </a:rPr>
              <a:t>Long term development </a:t>
            </a:r>
            <a:r>
              <a:rPr lang="en-GB" sz="2000" b="1" dirty="0" smtClean="0">
                <a:solidFill>
                  <a:schemeClr val="accent6">
                    <a:lumMod val="50000"/>
                  </a:schemeClr>
                </a:solidFill>
                <a:latin typeface="+mn-lt"/>
              </a:rPr>
              <a:t>&amp; </a:t>
            </a:r>
            <a:r>
              <a:rPr lang="en-GB" sz="2000" b="1" dirty="0">
                <a:solidFill>
                  <a:schemeClr val="accent6">
                    <a:lumMod val="50000"/>
                  </a:schemeClr>
                </a:solidFill>
                <a:latin typeface="+mn-lt"/>
              </a:rPr>
              <a:t>future challenges</a:t>
            </a:r>
            <a:endParaRPr lang="de-DE" sz="2000" b="1" dirty="0">
              <a:solidFill>
                <a:schemeClr val="accent6">
                  <a:lumMod val="50000"/>
                </a:schemeClr>
              </a:solidFill>
              <a:latin typeface="+mn-lt"/>
            </a:endParaRPr>
          </a:p>
        </p:txBody>
      </p:sp>
      <p:sp>
        <p:nvSpPr>
          <p:cNvPr id="22" name="Rechteck 21"/>
          <p:cNvSpPr/>
          <p:nvPr/>
        </p:nvSpPr>
        <p:spPr>
          <a:xfrm>
            <a:off x="5580112" y="4458502"/>
            <a:ext cx="1420905" cy="892552"/>
          </a:xfrm>
          <a:prstGeom prst="rect">
            <a:avLst/>
          </a:prstGeom>
          <a:solidFill>
            <a:schemeClr val="bg1"/>
          </a:solidFill>
        </p:spPr>
        <p:txBody>
          <a:bodyPr wrap="square">
            <a:spAutoFit/>
          </a:bodyPr>
          <a:lstStyle/>
          <a:p>
            <a:pPr algn="ctr"/>
            <a:r>
              <a:rPr lang="en-GB" sz="1300" b="1" dirty="0">
                <a:solidFill>
                  <a:schemeClr val="accent3">
                    <a:lumMod val="75000"/>
                  </a:schemeClr>
                </a:solidFill>
                <a:latin typeface="+mn-lt"/>
              </a:rPr>
              <a:t>Review </a:t>
            </a:r>
            <a:r>
              <a:rPr lang="en-GB" sz="1300" b="1" dirty="0" smtClean="0">
                <a:solidFill>
                  <a:schemeClr val="accent3">
                    <a:lumMod val="75000"/>
                  </a:schemeClr>
                </a:solidFill>
                <a:latin typeface="+mn-lt"/>
              </a:rPr>
              <a:t>of </a:t>
            </a:r>
            <a:r>
              <a:rPr lang="en-GB" sz="1300" b="1" dirty="0">
                <a:solidFill>
                  <a:schemeClr val="accent3">
                    <a:lumMod val="75000"/>
                  </a:schemeClr>
                </a:solidFill>
                <a:latin typeface="+mn-lt"/>
              </a:rPr>
              <a:t>international, national and local data systems</a:t>
            </a:r>
            <a:endParaRPr lang="de-DE" sz="1300" b="1" dirty="0">
              <a:solidFill>
                <a:schemeClr val="accent3">
                  <a:lumMod val="75000"/>
                </a:schemeClr>
              </a:solidFill>
              <a:latin typeface="+mn-lt"/>
            </a:endParaRPr>
          </a:p>
        </p:txBody>
      </p:sp>
      <p:sp>
        <p:nvSpPr>
          <p:cNvPr id="9" name="Rechteck 8"/>
          <p:cNvSpPr/>
          <p:nvPr/>
        </p:nvSpPr>
        <p:spPr>
          <a:xfrm>
            <a:off x="5728052" y="6093296"/>
            <a:ext cx="3524468" cy="707886"/>
          </a:xfrm>
          <a:prstGeom prst="rect">
            <a:avLst/>
          </a:prstGeom>
        </p:spPr>
        <p:txBody>
          <a:bodyPr wrap="square">
            <a:spAutoFit/>
          </a:bodyPr>
          <a:lstStyle/>
          <a:p>
            <a:pPr algn="ctr"/>
            <a:r>
              <a:rPr lang="en-GB" sz="2000" b="1" dirty="0">
                <a:solidFill>
                  <a:schemeClr val="accent3">
                    <a:lumMod val="50000"/>
                  </a:schemeClr>
                </a:solidFill>
                <a:latin typeface="+mn-lt"/>
              </a:rPr>
              <a:t>Reviewing Data </a:t>
            </a:r>
            <a:r>
              <a:rPr lang="en-GB" sz="2000" b="1" dirty="0" smtClean="0">
                <a:solidFill>
                  <a:schemeClr val="accent3">
                    <a:lumMod val="50000"/>
                  </a:schemeClr>
                </a:solidFill>
                <a:latin typeface="+mn-lt"/>
              </a:rPr>
              <a:t>System &amp; </a:t>
            </a:r>
          </a:p>
          <a:p>
            <a:pPr algn="ctr"/>
            <a:r>
              <a:rPr lang="en-GB" sz="2000" b="1" dirty="0" smtClean="0">
                <a:solidFill>
                  <a:schemeClr val="accent3">
                    <a:lumMod val="50000"/>
                  </a:schemeClr>
                </a:solidFill>
                <a:latin typeface="+mn-lt"/>
              </a:rPr>
              <a:t>Steps </a:t>
            </a:r>
            <a:r>
              <a:rPr lang="en-GB" sz="2000" b="1" dirty="0">
                <a:solidFill>
                  <a:schemeClr val="accent3">
                    <a:lumMod val="50000"/>
                  </a:schemeClr>
                </a:solidFill>
                <a:latin typeface="+mn-lt"/>
              </a:rPr>
              <a:t>Towards Improvement</a:t>
            </a:r>
            <a:endParaRPr lang="de-DE" sz="2000" b="1" dirty="0">
              <a:solidFill>
                <a:schemeClr val="accent3">
                  <a:lumMod val="50000"/>
                </a:schemeClr>
              </a:solidFill>
              <a:latin typeface="+mn-lt"/>
            </a:endParaRPr>
          </a:p>
        </p:txBody>
      </p:sp>
      <p:sp>
        <p:nvSpPr>
          <p:cNvPr id="25" name="Rechteck 24"/>
          <p:cNvSpPr/>
          <p:nvPr/>
        </p:nvSpPr>
        <p:spPr>
          <a:xfrm>
            <a:off x="3560555" y="5243036"/>
            <a:ext cx="1987711" cy="492443"/>
          </a:xfrm>
          <a:prstGeom prst="rect">
            <a:avLst/>
          </a:prstGeom>
          <a:solidFill>
            <a:schemeClr val="bg1"/>
          </a:solidFill>
        </p:spPr>
        <p:txBody>
          <a:bodyPr wrap="square">
            <a:spAutoFit/>
          </a:bodyPr>
          <a:lstStyle/>
          <a:p>
            <a:pPr algn="ctr"/>
            <a:r>
              <a:rPr lang="en-GB" sz="1300" b="1" dirty="0">
                <a:solidFill>
                  <a:schemeClr val="accent3">
                    <a:lumMod val="75000"/>
                  </a:schemeClr>
                </a:solidFill>
                <a:latin typeface="+mn-lt"/>
              </a:rPr>
              <a:t>Consultation of </a:t>
            </a:r>
            <a:r>
              <a:rPr lang="en-GB" sz="1300" b="1" dirty="0" smtClean="0">
                <a:solidFill>
                  <a:schemeClr val="accent3">
                    <a:lumMod val="75000"/>
                  </a:schemeClr>
                </a:solidFill>
                <a:latin typeface="+mn-lt"/>
              </a:rPr>
              <a:t>data </a:t>
            </a:r>
          </a:p>
          <a:p>
            <a:pPr algn="ctr"/>
            <a:r>
              <a:rPr lang="en-GB" sz="1300" b="1" dirty="0" smtClean="0">
                <a:solidFill>
                  <a:schemeClr val="accent3">
                    <a:lumMod val="75000"/>
                  </a:schemeClr>
                </a:solidFill>
                <a:latin typeface="+mn-lt"/>
              </a:rPr>
              <a:t>owners &amp; producers</a:t>
            </a:r>
            <a:endParaRPr lang="de-DE" sz="1300" b="1" dirty="0">
              <a:solidFill>
                <a:schemeClr val="accent3">
                  <a:lumMod val="75000"/>
                </a:schemeClr>
              </a:solidFill>
              <a:latin typeface="+mn-lt"/>
            </a:endParaRPr>
          </a:p>
        </p:txBody>
      </p:sp>
      <p:sp>
        <p:nvSpPr>
          <p:cNvPr id="11" name="Rechteck 10"/>
          <p:cNvSpPr/>
          <p:nvPr/>
        </p:nvSpPr>
        <p:spPr>
          <a:xfrm>
            <a:off x="1855849" y="4806265"/>
            <a:ext cx="1852055" cy="492443"/>
          </a:xfrm>
          <a:prstGeom prst="rect">
            <a:avLst/>
          </a:prstGeom>
          <a:solidFill>
            <a:schemeClr val="bg1"/>
          </a:solidFill>
        </p:spPr>
        <p:txBody>
          <a:bodyPr wrap="square">
            <a:spAutoFit/>
          </a:bodyPr>
          <a:lstStyle/>
          <a:p>
            <a:pPr algn="ctr"/>
            <a:r>
              <a:rPr lang="en-GB" sz="1300" b="1" dirty="0" smtClean="0">
                <a:solidFill>
                  <a:schemeClr val="accent3">
                    <a:lumMod val="75000"/>
                  </a:schemeClr>
                </a:solidFill>
                <a:latin typeface="+mn-lt"/>
              </a:rPr>
              <a:t>Recommendations </a:t>
            </a:r>
            <a:r>
              <a:rPr lang="en-GB" sz="1300" b="1" dirty="0">
                <a:solidFill>
                  <a:schemeClr val="accent3">
                    <a:lumMod val="75000"/>
                  </a:schemeClr>
                </a:solidFill>
                <a:latin typeface="+mn-lt"/>
              </a:rPr>
              <a:t>for reforming </a:t>
            </a:r>
            <a:r>
              <a:rPr lang="en-GB" sz="1300" b="1" dirty="0" smtClean="0">
                <a:solidFill>
                  <a:schemeClr val="accent3">
                    <a:lumMod val="75000"/>
                  </a:schemeClr>
                </a:solidFill>
                <a:latin typeface="+mn-lt"/>
              </a:rPr>
              <a:t>data </a:t>
            </a:r>
            <a:endParaRPr lang="de-DE" sz="1300" b="1" dirty="0">
              <a:solidFill>
                <a:schemeClr val="accent3">
                  <a:lumMod val="75000"/>
                </a:schemeClr>
              </a:solidFill>
              <a:latin typeface="+mn-lt"/>
            </a:endParaRPr>
          </a:p>
        </p:txBody>
      </p:sp>
      <p:sp>
        <p:nvSpPr>
          <p:cNvPr id="27" name="Rechteck 26"/>
          <p:cNvSpPr/>
          <p:nvPr/>
        </p:nvSpPr>
        <p:spPr>
          <a:xfrm>
            <a:off x="179512" y="476672"/>
            <a:ext cx="3024336" cy="400110"/>
          </a:xfrm>
          <a:prstGeom prst="rect">
            <a:avLst/>
          </a:prstGeom>
        </p:spPr>
        <p:txBody>
          <a:bodyPr wrap="square">
            <a:spAutoFit/>
          </a:bodyPr>
          <a:lstStyle/>
          <a:p>
            <a:r>
              <a:rPr lang="en-GB" sz="2000" b="1" dirty="0">
                <a:solidFill>
                  <a:schemeClr val="accent2">
                    <a:lumMod val="50000"/>
                  </a:schemeClr>
                </a:solidFill>
                <a:latin typeface="+mn-lt"/>
              </a:rPr>
              <a:t>Developing new Tools</a:t>
            </a:r>
          </a:p>
        </p:txBody>
      </p:sp>
      <p:sp>
        <p:nvSpPr>
          <p:cNvPr id="28" name="Rechteck 27"/>
          <p:cNvSpPr/>
          <p:nvPr/>
        </p:nvSpPr>
        <p:spPr>
          <a:xfrm>
            <a:off x="1719422" y="3219621"/>
            <a:ext cx="1498884" cy="692497"/>
          </a:xfrm>
          <a:prstGeom prst="rect">
            <a:avLst/>
          </a:prstGeom>
          <a:solidFill>
            <a:schemeClr val="bg1"/>
          </a:solidFill>
        </p:spPr>
        <p:txBody>
          <a:bodyPr wrap="square">
            <a:spAutoFit/>
          </a:bodyPr>
          <a:lstStyle/>
          <a:p>
            <a:pPr algn="ctr"/>
            <a:r>
              <a:rPr lang="en-GB" sz="1300" b="1" dirty="0" smtClean="0">
                <a:solidFill>
                  <a:schemeClr val="accent2">
                    <a:lumMod val="75000"/>
                  </a:schemeClr>
                </a:solidFill>
                <a:latin typeface="+mn-lt"/>
              </a:rPr>
              <a:t>Innovative</a:t>
            </a:r>
            <a:r>
              <a:rPr lang="en-GB" sz="1300" b="1" dirty="0">
                <a:solidFill>
                  <a:schemeClr val="accent2">
                    <a:lumMod val="75000"/>
                  </a:schemeClr>
                </a:solidFill>
                <a:latin typeface="+mn-lt"/>
              </a:rPr>
              <a:t>, national emigrant surveys</a:t>
            </a:r>
            <a:endParaRPr lang="de-DE" sz="1300" b="1" dirty="0">
              <a:solidFill>
                <a:schemeClr val="accent2">
                  <a:lumMod val="75000"/>
                </a:schemeClr>
              </a:solidFill>
              <a:latin typeface="+mn-lt"/>
            </a:endParaRPr>
          </a:p>
        </p:txBody>
      </p:sp>
      <p:sp>
        <p:nvSpPr>
          <p:cNvPr id="29" name="Rechteck 28"/>
          <p:cNvSpPr/>
          <p:nvPr/>
        </p:nvSpPr>
        <p:spPr>
          <a:xfrm>
            <a:off x="1938032" y="2107014"/>
            <a:ext cx="1358939" cy="692497"/>
          </a:xfrm>
          <a:prstGeom prst="rect">
            <a:avLst/>
          </a:prstGeom>
          <a:solidFill>
            <a:schemeClr val="bg1"/>
          </a:solidFill>
          <a:ln>
            <a:solidFill>
              <a:schemeClr val="bg1"/>
            </a:solidFill>
          </a:ln>
        </p:spPr>
        <p:txBody>
          <a:bodyPr wrap="square">
            <a:spAutoFit/>
          </a:bodyPr>
          <a:lstStyle/>
          <a:p>
            <a:pPr algn="ctr"/>
            <a:r>
              <a:rPr lang="en-GB" sz="1300" b="1" dirty="0">
                <a:solidFill>
                  <a:schemeClr val="accent2">
                    <a:lumMod val="75000"/>
                  </a:schemeClr>
                </a:solidFill>
                <a:latin typeface="+mn-lt"/>
              </a:rPr>
              <a:t>T</a:t>
            </a:r>
            <a:r>
              <a:rPr lang="en-GB" sz="1300" b="1" dirty="0" smtClean="0">
                <a:solidFill>
                  <a:schemeClr val="accent2">
                    <a:lumMod val="75000"/>
                  </a:schemeClr>
                </a:solidFill>
                <a:latin typeface="+mn-lt"/>
              </a:rPr>
              <a:t>ransnational </a:t>
            </a:r>
            <a:r>
              <a:rPr lang="en-GB" sz="1300" b="1" dirty="0">
                <a:solidFill>
                  <a:schemeClr val="accent2">
                    <a:lumMod val="75000"/>
                  </a:schemeClr>
                </a:solidFill>
                <a:latin typeface="+mn-lt"/>
              </a:rPr>
              <a:t>and local databases</a:t>
            </a:r>
            <a:endParaRPr lang="de-DE" sz="1300" b="1" dirty="0">
              <a:solidFill>
                <a:schemeClr val="accent2">
                  <a:lumMod val="75000"/>
                </a:schemeClr>
              </a:solidFill>
              <a:latin typeface="+mn-lt"/>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6217" t="19435" r="27987" b="60013"/>
          <a:stretch/>
        </p:blipFill>
        <p:spPr bwMode="auto">
          <a:xfrm>
            <a:off x="6444208" y="1311151"/>
            <a:ext cx="2113102" cy="1021673"/>
          </a:xfrm>
          <a:prstGeom prst="rect">
            <a:avLst/>
          </a:prstGeom>
          <a:noFill/>
          <a:ln w="9525">
            <a:no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Lst>
        </p:spPr>
      </p:pic>
      <p:pic>
        <p:nvPicPr>
          <p:cNvPr id="14" name="Grafik 13"/>
          <p:cNvPicPr>
            <a:picLocks noChangeAspect="1"/>
          </p:cNvPicPr>
          <p:nvPr/>
        </p:nvPicPr>
        <p:blipFill rotWithShape="1">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0686" t="15173"/>
          <a:stretch/>
        </p:blipFill>
        <p:spPr>
          <a:xfrm>
            <a:off x="7164288" y="2924944"/>
            <a:ext cx="1791801" cy="1139208"/>
          </a:xfrm>
          <a:prstGeom prst="rect">
            <a:avLst/>
          </a:prstGeom>
        </p:spPr>
      </p:pic>
      <p:pic>
        <p:nvPicPr>
          <p:cNvPr id="1028" name="Picture 4"/>
          <p:cNvPicPr>
            <a:picLocks noChangeAspect="1" noChangeArrowheads="1"/>
          </p:cNvPicPr>
          <p:nvPr/>
        </p:nvPicPr>
        <p:blipFill rotWithShape="1">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5267" t="11575" r="36609" b="66034"/>
          <a:stretch/>
        </p:blipFill>
        <p:spPr bwMode="auto">
          <a:xfrm>
            <a:off x="314035" y="1090234"/>
            <a:ext cx="2457765" cy="1042622"/>
          </a:xfrm>
          <a:prstGeom prst="rect">
            <a:avLst/>
          </a:prstGeom>
          <a:noFill/>
          <a:ln w="9525">
            <a:no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Lst>
        </p:spPr>
      </p:pic>
      <p:pic>
        <p:nvPicPr>
          <p:cNvPr id="18" name="Grafik 17"/>
          <p:cNvPicPr>
            <a:picLocks noChangeAspect="1"/>
          </p:cNvPicPr>
          <p:nvPr/>
        </p:nvPicPr>
        <p:blipFill rotWithShape="1">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35422" r="13059" b="6474"/>
          <a:stretch/>
        </p:blipFill>
        <p:spPr>
          <a:xfrm>
            <a:off x="3630089" y="5805265"/>
            <a:ext cx="2097963" cy="938588"/>
          </a:xfrm>
          <a:prstGeom prst="rect">
            <a:avLst/>
          </a:prstGeom>
        </p:spPr>
      </p:pic>
      <p:pic>
        <p:nvPicPr>
          <p:cNvPr id="42" name="Picture 2" descr="X:\2_Dissemination\templates etc\seemig_logo_color.jpg"/>
          <p:cNvPicPr>
            <a:picLocks noChangeAspect="1" noChangeArrowheads="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424978" y="3068960"/>
            <a:ext cx="2299150" cy="504056"/>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34" name="Picture 10" descr="http://s3.amazonaws.com/chssweb/page_images/5055/oversized/survey_and_interview.jpg?1363975154"/>
          <p:cNvPicPr>
            <a:picLocks noChangeAspect="1" noChangeArrowheads="1"/>
          </p:cNvPicPr>
          <p:nvPr/>
        </p:nvPicPr>
        <p:blipFill>
          <a:blip r:embed="rId8">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07504" y="2987882"/>
            <a:ext cx="1678720" cy="111634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38" name="Picture 14" descr="http://syntrinsic.com/wp-content/uploads/2012/09/policy_516x340.jpg"/>
          <p:cNvPicPr>
            <a:picLocks noChangeAspect="1" noChangeArrowheads="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51520" y="5134636"/>
            <a:ext cx="2001320" cy="13187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21" name="Grafik 20"/>
          <p:cNvPicPr>
            <a:picLocks noChangeAspect="1"/>
          </p:cNvPicPr>
          <p:nvPr/>
        </p:nvPicPr>
        <p:blipFill>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635896" y="188640"/>
            <a:ext cx="2016224" cy="1320190"/>
          </a:xfrm>
          <a:prstGeom prst="rect">
            <a:avLst/>
          </a:prstGeom>
        </p:spPr>
      </p:pic>
      <p:pic>
        <p:nvPicPr>
          <p:cNvPr id="2" name="Picture 2" descr="http://www.greenbookblog.org/wp-content/uploads/2013/08/Martin-Dec-2010.jpg"/>
          <p:cNvPicPr>
            <a:picLocks noChangeAspect="1" noChangeArrowheads="1"/>
          </p:cNvPicPr>
          <p:nvPr/>
        </p:nvPicPr>
        <p:blipFill>
          <a:blip r:embed="rId11">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948264" y="4704975"/>
            <a:ext cx="1747447" cy="129215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015154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 name="Rad 12"/>
          <p:cNvSpPr/>
          <p:nvPr/>
        </p:nvSpPr>
        <p:spPr>
          <a:xfrm>
            <a:off x="1696803" y="787115"/>
            <a:ext cx="5715216" cy="5306181"/>
          </a:xfrm>
          <a:prstGeom prst="donut">
            <a:avLst>
              <a:gd name="adj" fmla="val 717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endParaRPr>
          </a:p>
        </p:txBody>
      </p:sp>
      <p:sp>
        <p:nvSpPr>
          <p:cNvPr id="6152" name="Textfeld 1"/>
          <p:cNvSpPr txBox="1">
            <a:spLocks noChangeArrowheads="1"/>
          </p:cNvSpPr>
          <p:nvPr/>
        </p:nvSpPr>
        <p:spPr bwMode="auto">
          <a:xfrm>
            <a:off x="3203848" y="3553852"/>
            <a:ext cx="2914623" cy="52322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defRPr/>
            </a:pPr>
            <a:r>
              <a:rPr lang="en-US" sz="2800" b="1" dirty="0" smtClean="0">
                <a:solidFill>
                  <a:schemeClr val="tx2"/>
                </a:solidFill>
                <a:latin typeface="+mn-lt"/>
                <a:ea typeface="ＭＳ Ｐゴシック" pitchFamily="34" charset="-128"/>
                <a:cs typeface="+mn-cs"/>
              </a:rPr>
              <a:t>Activities</a:t>
            </a:r>
            <a:endParaRPr lang="en-US" sz="2800" b="1" i="1" dirty="0">
              <a:solidFill>
                <a:schemeClr val="tx2"/>
              </a:solidFill>
              <a:latin typeface="+mn-lt"/>
              <a:ea typeface="ＭＳ Ｐゴシック" pitchFamily="34" charset="-128"/>
              <a:cs typeface="+mn-cs"/>
            </a:endParaRPr>
          </a:p>
        </p:txBody>
      </p:sp>
      <p:sp>
        <p:nvSpPr>
          <p:cNvPr id="6" name="Rechteck 5"/>
          <p:cNvSpPr/>
          <p:nvPr/>
        </p:nvSpPr>
        <p:spPr>
          <a:xfrm>
            <a:off x="3222273" y="1584375"/>
            <a:ext cx="2717879" cy="1077218"/>
          </a:xfrm>
          <a:prstGeom prst="rect">
            <a:avLst/>
          </a:prstGeom>
          <a:solidFill>
            <a:schemeClr val="accent6">
              <a:lumMod val="60000"/>
              <a:lumOff val="40000"/>
            </a:schemeClr>
          </a:solidFill>
          <a:ln>
            <a:solidFill>
              <a:schemeClr val="accent6"/>
            </a:solidFill>
          </a:ln>
        </p:spPr>
        <p:txBody>
          <a:bodyPr wrap="square">
            <a:spAutoFit/>
          </a:bodyPr>
          <a:lstStyle/>
          <a:p>
            <a:pPr algn="ctr"/>
            <a:r>
              <a:rPr lang="en-GB" sz="1600" b="1" dirty="0">
                <a:solidFill>
                  <a:schemeClr val="accent6">
                    <a:lumMod val="75000"/>
                  </a:schemeClr>
                </a:solidFill>
                <a:latin typeface="+mn-lt"/>
              </a:rPr>
              <a:t>Analysis of longer-term processes of </a:t>
            </a:r>
            <a:r>
              <a:rPr lang="en-GB" sz="1600" b="1" dirty="0" smtClean="0">
                <a:solidFill>
                  <a:schemeClr val="accent6">
                    <a:lumMod val="75000"/>
                  </a:schemeClr>
                </a:solidFill>
                <a:latin typeface="+mn-lt"/>
              </a:rPr>
              <a:t>migration</a:t>
            </a:r>
            <a:r>
              <a:rPr lang="en-GB" sz="1600" b="1" dirty="0">
                <a:solidFill>
                  <a:schemeClr val="accent6">
                    <a:lumMod val="75000"/>
                  </a:schemeClr>
                </a:solidFill>
                <a:latin typeface="+mn-lt"/>
              </a:rPr>
              <a:t>, human capital, labour market and demography </a:t>
            </a:r>
            <a:endParaRPr lang="de-DE" sz="1600" b="1" dirty="0">
              <a:solidFill>
                <a:schemeClr val="accent6">
                  <a:lumMod val="75000"/>
                </a:schemeClr>
              </a:solidFill>
              <a:latin typeface="+mn-lt"/>
            </a:endParaRPr>
          </a:p>
        </p:txBody>
      </p:sp>
      <p:sp>
        <p:nvSpPr>
          <p:cNvPr id="19" name="Rechteck 18"/>
          <p:cNvSpPr/>
          <p:nvPr/>
        </p:nvSpPr>
        <p:spPr>
          <a:xfrm>
            <a:off x="6175358" y="2350414"/>
            <a:ext cx="1853026" cy="492443"/>
          </a:xfrm>
          <a:prstGeom prst="rect">
            <a:avLst/>
          </a:prstGeom>
          <a:solidFill>
            <a:schemeClr val="bg1"/>
          </a:solidFill>
        </p:spPr>
        <p:txBody>
          <a:bodyPr wrap="square">
            <a:spAutoFit/>
          </a:bodyPr>
          <a:lstStyle/>
          <a:p>
            <a:pPr algn="ctr"/>
            <a:r>
              <a:rPr lang="en-US" sz="1300" b="1" dirty="0" smtClean="0">
                <a:solidFill>
                  <a:schemeClr val="accent6">
                    <a:lumMod val="75000"/>
                  </a:schemeClr>
                </a:solidFill>
                <a:latin typeface="+mn-lt"/>
              </a:rPr>
              <a:t>New </a:t>
            </a:r>
            <a:r>
              <a:rPr lang="en-US" sz="1300" b="1" dirty="0">
                <a:solidFill>
                  <a:schemeClr val="accent6">
                    <a:lumMod val="75000"/>
                  </a:schemeClr>
                </a:solidFill>
                <a:latin typeface="+mn-lt"/>
              </a:rPr>
              <a:t>ways of </a:t>
            </a:r>
            <a:endParaRPr lang="en-US" sz="1300" b="1" dirty="0" smtClean="0">
              <a:solidFill>
                <a:schemeClr val="accent6">
                  <a:lumMod val="75000"/>
                </a:schemeClr>
              </a:solidFill>
              <a:latin typeface="+mn-lt"/>
            </a:endParaRPr>
          </a:p>
          <a:p>
            <a:pPr algn="ctr"/>
            <a:r>
              <a:rPr lang="en-US" sz="1300" b="1" dirty="0" smtClean="0">
                <a:solidFill>
                  <a:schemeClr val="accent6">
                    <a:lumMod val="75000"/>
                  </a:schemeClr>
                </a:solidFill>
                <a:latin typeface="+mn-lt"/>
              </a:rPr>
              <a:t>population </a:t>
            </a:r>
            <a:r>
              <a:rPr lang="en-US" sz="1300" b="1" dirty="0">
                <a:solidFill>
                  <a:schemeClr val="accent6">
                    <a:lumMod val="75000"/>
                  </a:schemeClr>
                </a:solidFill>
                <a:latin typeface="+mn-lt"/>
              </a:rPr>
              <a:t>forecasts </a:t>
            </a:r>
            <a:endParaRPr lang="de-DE" sz="1300" dirty="0">
              <a:solidFill>
                <a:schemeClr val="accent6">
                  <a:lumMod val="75000"/>
                </a:schemeClr>
              </a:solidFill>
              <a:latin typeface="+mn-lt"/>
            </a:endParaRPr>
          </a:p>
        </p:txBody>
      </p:sp>
      <p:sp>
        <p:nvSpPr>
          <p:cNvPr id="20" name="Rechteck 19"/>
          <p:cNvSpPr/>
          <p:nvPr/>
        </p:nvSpPr>
        <p:spPr>
          <a:xfrm>
            <a:off x="5868144" y="3289037"/>
            <a:ext cx="1728192" cy="492443"/>
          </a:xfrm>
          <a:prstGeom prst="rect">
            <a:avLst/>
          </a:prstGeom>
          <a:solidFill>
            <a:schemeClr val="bg1"/>
          </a:solidFill>
        </p:spPr>
        <p:txBody>
          <a:bodyPr wrap="square">
            <a:spAutoFit/>
          </a:bodyPr>
          <a:lstStyle/>
          <a:p>
            <a:pPr algn="ctr"/>
            <a:r>
              <a:rPr lang="en-US" sz="1300" b="1" dirty="0" smtClean="0">
                <a:solidFill>
                  <a:schemeClr val="accent6">
                    <a:lumMod val="75000"/>
                  </a:schemeClr>
                </a:solidFill>
                <a:latin typeface="+mn-lt"/>
              </a:rPr>
              <a:t>Foresight </a:t>
            </a:r>
          </a:p>
          <a:p>
            <a:pPr algn="ctr"/>
            <a:r>
              <a:rPr lang="en-US" sz="1300" b="1" dirty="0" smtClean="0">
                <a:solidFill>
                  <a:schemeClr val="accent6">
                    <a:lumMod val="75000"/>
                  </a:schemeClr>
                </a:solidFill>
                <a:latin typeface="+mn-lt"/>
              </a:rPr>
              <a:t>exercises  </a:t>
            </a:r>
            <a:endParaRPr lang="de-DE" sz="1300" dirty="0">
              <a:solidFill>
                <a:schemeClr val="accent6">
                  <a:lumMod val="75000"/>
                </a:schemeClr>
              </a:solidFill>
              <a:latin typeface="+mn-lt"/>
            </a:endParaRPr>
          </a:p>
        </p:txBody>
      </p:sp>
      <p:sp>
        <p:nvSpPr>
          <p:cNvPr id="8" name="Rechteck 7"/>
          <p:cNvSpPr/>
          <p:nvPr/>
        </p:nvSpPr>
        <p:spPr>
          <a:xfrm>
            <a:off x="6012160" y="344850"/>
            <a:ext cx="2995286" cy="707886"/>
          </a:xfrm>
          <a:prstGeom prst="rect">
            <a:avLst/>
          </a:prstGeom>
        </p:spPr>
        <p:txBody>
          <a:bodyPr wrap="square">
            <a:spAutoFit/>
          </a:bodyPr>
          <a:lstStyle/>
          <a:p>
            <a:pPr algn="ctr"/>
            <a:r>
              <a:rPr lang="en-GB" sz="2000" b="1" dirty="0">
                <a:solidFill>
                  <a:schemeClr val="accent6">
                    <a:lumMod val="50000"/>
                  </a:schemeClr>
                </a:solidFill>
                <a:latin typeface="+mn-lt"/>
              </a:rPr>
              <a:t>Long term development </a:t>
            </a:r>
            <a:r>
              <a:rPr lang="en-GB" sz="2000" b="1" dirty="0" smtClean="0">
                <a:solidFill>
                  <a:schemeClr val="accent6">
                    <a:lumMod val="50000"/>
                  </a:schemeClr>
                </a:solidFill>
                <a:latin typeface="+mn-lt"/>
              </a:rPr>
              <a:t>&amp; </a:t>
            </a:r>
            <a:r>
              <a:rPr lang="en-GB" sz="2000" b="1" dirty="0">
                <a:solidFill>
                  <a:schemeClr val="accent6">
                    <a:lumMod val="50000"/>
                  </a:schemeClr>
                </a:solidFill>
                <a:latin typeface="+mn-lt"/>
              </a:rPr>
              <a:t>future challenges</a:t>
            </a:r>
            <a:endParaRPr lang="de-DE" sz="2000" b="1" dirty="0">
              <a:solidFill>
                <a:schemeClr val="accent6">
                  <a:lumMod val="50000"/>
                </a:schemeClr>
              </a:solidFill>
              <a:latin typeface="+mn-lt"/>
            </a:endParaRPr>
          </a:p>
        </p:txBody>
      </p:sp>
      <p:sp>
        <p:nvSpPr>
          <p:cNvPr id="22" name="Rechteck 21"/>
          <p:cNvSpPr/>
          <p:nvPr/>
        </p:nvSpPr>
        <p:spPr>
          <a:xfrm>
            <a:off x="5580112" y="4458502"/>
            <a:ext cx="1420905" cy="892552"/>
          </a:xfrm>
          <a:prstGeom prst="rect">
            <a:avLst/>
          </a:prstGeom>
          <a:solidFill>
            <a:schemeClr val="bg1"/>
          </a:solidFill>
        </p:spPr>
        <p:txBody>
          <a:bodyPr wrap="square">
            <a:spAutoFit/>
          </a:bodyPr>
          <a:lstStyle/>
          <a:p>
            <a:pPr algn="ctr"/>
            <a:r>
              <a:rPr lang="en-GB" sz="1300" b="1" dirty="0">
                <a:solidFill>
                  <a:schemeClr val="accent3">
                    <a:lumMod val="75000"/>
                  </a:schemeClr>
                </a:solidFill>
                <a:latin typeface="+mn-lt"/>
              </a:rPr>
              <a:t>Review </a:t>
            </a:r>
            <a:r>
              <a:rPr lang="en-GB" sz="1300" b="1" dirty="0" smtClean="0">
                <a:solidFill>
                  <a:schemeClr val="accent3">
                    <a:lumMod val="75000"/>
                  </a:schemeClr>
                </a:solidFill>
                <a:latin typeface="+mn-lt"/>
              </a:rPr>
              <a:t>of </a:t>
            </a:r>
            <a:r>
              <a:rPr lang="en-GB" sz="1300" b="1" dirty="0">
                <a:solidFill>
                  <a:schemeClr val="accent3">
                    <a:lumMod val="75000"/>
                  </a:schemeClr>
                </a:solidFill>
                <a:latin typeface="+mn-lt"/>
              </a:rPr>
              <a:t>international, national and local data systems</a:t>
            </a:r>
            <a:endParaRPr lang="de-DE" sz="1300" b="1" dirty="0">
              <a:solidFill>
                <a:schemeClr val="accent3">
                  <a:lumMod val="75000"/>
                </a:schemeClr>
              </a:solidFill>
              <a:latin typeface="+mn-lt"/>
            </a:endParaRPr>
          </a:p>
        </p:txBody>
      </p:sp>
      <p:sp>
        <p:nvSpPr>
          <p:cNvPr id="9" name="Rechteck 8"/>
          <p:cNvSpPr/>
          <p:nvPr/>
        </p:nvSpPr>
        <p:spPr>
          <a:xfrm>
            <a:off x="5728052" y="6093296"/>
            <a:ext cx="3524468" cy="707886"/>
          </a:xfrm>
          <a:prstGeom prst="rect">
            <a:avLst/>
          </a:prstGeom>
        </p:spPr>
        <p:txBody>
          <a:bodyPr wrap="square">
            <a:spAutoFit/>
          </a:bodyPr>
          <a:lstStyle/>
          <a:p>
            <a:pPr algn="ctr"/>
            <a:r>
              <a:rPr lang="en-GB" sz="2000" b="1" dirty="0">
                <a:solidFill>
                  <a:schemeClr val="accent3">
                    <a:lumMod val="50000"/>
                  </a:schemeClr>
                </a:solidFill>
                <a:latin typeface="+mn-lt"/>
              </a:rPr>
              <a:t>Reviewing Data </a:t>
            </a:r>
            <a:r>
              <a:rPr lang="en-GB" sz="2000" b="1" dirty="0" smtClean="0">
                <a:solidFill>
                  <a:schemeClr val="accent3">
                    <a:lumMod val="50000"/>
                  </a:schemeClr>
                </a:solidFill>
                <a:latin typeface="+mn-lt"/>
              </a:rPr>
              <a:t>System &amp; </a:t>
            </a:r>
          </a:p>
          <a:p>
            <a:pPr algn="ctr"/>
            <a:r>
              <a:rPr lang="en-GB" sz="2000" b="1" dirty="0" smtClean="0">
                <a:solidFill>
                  <a:schemeClr val="accent3">
                    <a:lumMod val="50000"/>
                  </a:schemeClr>
                </a:solidFill>
                <a:latin typeface="+mn-lt"/>
              </a:rPr>
              <a:t>Steps </a:t>
            </a:r>
            <a:r>
              <a:rPr lang="en-GB" sz="2000" b="1" dirty="0">
                <a:solidFill>
                  <a:schemeClr val="accent3">
                    <a:lumMod val="50000"/>
                  </a:schemeClr>
                </a:solidFill>
                <a:latin typeface="+mn-lt"/>
              </a:rPr>
              <a:t>Towards Improvement</a:t>
            </a:r>
            <a:endParaRPr lang="de-DE" sz="2000" b="1" dirty="0">
              <a:solidFill>
                <a:schemeClr val="accent3">
                  <a:lumMod val="50000"/>
                </a:schemeClr>
              </a:solidFill>
              <a:latin typeface="+mn-lt"/>
            </a:endParaRPr>
          </a:p>
        </p:txBody>
      </p:sp>
      <p:sp>
        <p:nvSpPr>
          <p:cNvPr id="25" name="Rechteck 24"/>
          <p:cNvSpPr/>
          <p:nvPr/>
        </p:nvSpPr>
        <p:spPr>
          <a:xfrm>
            <a:off x="3560555" y="5243036"/>
            <a:ext cx="1987711" cy="492443"/>
          </a:xfrm>
          <a:prstGeom prst="rect">
            <a:avLst/>
          </a:prstGeom>
          <a:solidFill>
            <a:schemeClr val="bg1"/>
          </a:solidFill>
        </p:spPr>
        <p:txBody>
          <a:bodyPr wrap="square">
            <a:spAutoFit/>
          </a:bodyPr>
          <a:lstStyle/>
          <a:p>
            <a:pPr algn="ctr"/>
            <a:r>
              <a:rPr lang="en-GB" sz="1300" b="1" dirty="0">
                <a:solidFill>
                  <a:schemeClr val="accent3">
                    <a:lumMod val="75000"/>
                  </a:schemeClr>
                </a:solidFill>
                <a:latin typeface="+mn-lt"/>
              </a:rPr>
              <a:t>Consultation of </a:t>
            </a:r>
            <a:r>
              <a:rPr lang="en-GB" sz="1300" b="1" dirty="0" smtClean="0">
                <a:solidFill>
                  <a:schemeClr val="accent3">
                    <a:lumMod val="75000"/>
                  </a:schemeClr>
                </a:solidFill>
                <a:latin typeface="+mn-lt"/>
              </a:rPr>
              <a:t>data </a:t>
            </a:r>
          </a:p>
          <a:p>
            <a:pPr algn="ctr"/>
            <a:r>
              <a:rPr lang="en-GB" sz="1300" b="1" dirty="0" smtClean="0">
                <a:solidFill>
                  <a:schemeClr val="accent3">
                    <a:lumMod val="75000"/>
                  </a:schemeClr>
                </a:solidFill>
                <a:latin typeface="+mn-lt"/>
              </a:rPr>
              <a:t>owners &amp; producers</a:t>
            </a:r>
            <a:endParaRPr lang="de-DE" sz="1300" b="1" dirty="0">
              <a:solidFill>
                <a:schemeClr val="accent3">
                  <a:lumMod val="75000"/>
                </a:schemeClr>
              </a:solidFill>
              <a:latin typeface="+mn-lt"/>
            </a:endParaRPr>
          </a:p>
        </p:txBody>
      </p:sp>
      <p:sp>
        <p:nvSpPr>
          <p:cNvPr id="11" name="Rechteck 10"/>
          <p:cNvSpPr/>
          <p:nvPr/>
        </p:nvSpPr>
        <p:spPr>
          <a:xfrm>
            <a:off x="1855849" y="4806265"/>
            <a:ext cx="1852055" cy="492443"/>
          </a:xfrm>
          <a:prstGeom prst="rect">
            <a:avLst/>
          </a:prstGeom>
          <a:solidFill>
            <a:schemeClr val="bg1"/>
          </a:solidFill>
        </p:spPr>
        <p:txBody>
          <a:bodyPr wrap="square">
            <a:spAutoFit/>
          </a:bodyPr>
          <a:lstStyle/>
          <a:p>
            <a:pPr algn="ctr"/>
            <a:r>
              <a:rPr lang="en-GB" sz="1300" b="1" dirty="0" smtClean="0">
                <a:solidFill>
                  <a:schemeClr val="accent3">
                    <a:lumMod val="75000"/>
                  </a:schemeClr>
                </a:solidFill>
                <a:latin typeface="+mn-lt"/>
              </a:rPr>
              <a:t>Recommendations </a:t>
            </a:r>
            <a:r>
              <a:rPr lang="en-GB" sz="1300" b="1" dirty="0">
                <a:solidFill>
                  <a:schemeClr val="accent3">
                    <a:lumMod val="75000"/>
                  </a:schemeClr>
                </a:solidFill>
                <a:latin typeface="+mn-lt"/>
              </a:rPr>
              <a:t>for reforming </a:t>
            </a:r>
            <a:r>
              <a:rPr lang="en-GB" sz="1300" b="1" dirty="0" smtClean="0">
                <a:solidFill>
                  <a:schemeClr val="accent3">
                    <a:lumMod val="75000"/>
                  </a:schemeClr>
                </a:solidFill>
                <a:latin typeface="+mn-lt"/>
              </a:rPr>
              <a:t>data </a:t>
            </a:r>
            <a:endParaRPr lang="de-DE" sz="1300" b="1" dirty="0">
              <a:solidFill>
                <a:schemeClr val="accent3">
                  <a:lumMod val="75000"/>
                </a:schemeClr>
              </a:solidFill>
              <a:latin typeface="+mn-lt"/>
            </a:endParaRPr>
          </a:p>
        </p:txBody>
      </p:sp>
      <p:sp>
        <p:nvSpPr>
          <p:cNvPr id="27" name="Rechteck 26"/>
          <p:cNvSpPr/>
          <p:nvPr/>
        </p:nvSpPr>
        <p:spPr>
          <a:xfrm>
            <a:off x="179512" y="476672"/>
            <a:ext cx="3024336" cy="400110"/>
          </a:xfrm>
          <a:prstGeom prst="rect">
            <a:avLst/>
          </a:prstGeom>
        </p:spPr>
        <p:txBody>
          <a:bodyPr wrap="square">
            <a:spAutoFit/>
          </a:bodyPr>
          <a:lstStyle/>
          <a:p>
            <a:r>
              <a:rPr lang="en-GB" sz="2000" b="1" dirty="0">
                <a:solidFill>
                  <a:schemeClr val="accent2">
                    <a:lumMod val="50000"/>
                  </a:schemeClr>
                </a:solidFill>
                <a:latin typeface="+mn-lt"/>
              </a:rPr>
              <a:t>Developing new Tools</a:t>
            </a:r>
          </a:p>
        </p:txBody>
      </p:sp>
      <p:sp>
        <p:nvSpPr>
          <p:cNvPr id="28" name="Rechteck 27"/>
          <p:cNvSpPr/>
          <p:nvPr/>
        </p:nvSpPr>
        <p:spPr>
          <a:xfrm>
            <a:off x="1719422" y="3219621"/>
            <a:ext cx="1498884" cy="692497"/>
          </a:xfrm>
          <a:prstGeom prst="rect">
            <a:avLst/>
          </a:prstGeom>
          <a:solidFill>
            <a:schemeClr val="bg1"/>
          </a:solidFill>
        </p:spPr>
        <p:txBody>
          <a:bodyPr wrap="square">
            <a:spAutoFit/>
          </a:bodyPr>
          <a:lstStyle/>
          <a:p>
            <a:pPr algn="ctr"/>
            <a:r>
              <a:rPr lang="en-GB" sz="1300" b="1" dirty="0" smtClean="0">
                <a:solidFill>
                  <a:schemeClr val="accent2">
                    <a:lumMod val="75000"/>
                  </a:schemeClr>
                </a:solidFill>
                <a:latin typeface="+mn-lt"/>
              </a:rPr>
              <a:t>Innovative</a:t>
            </a:r>
            <a:r>
              <a:rPr lang="en-GB" sz="1300" b="1" dirty="0">
                <a:solidFill>
                  <a:schemeClr val="accent2">
                    <a:lumMod val="75000"/>
                  </a:schemeClr>
                </a:solidFill>
                <a:latin typeface="+mn-lt"/>
              </a:rPr>
              <a:t>, national emigrant surveys</a:t>
            </a:r>
            <a:endParaRPr lang="de-DE" sz="1300" b="1" dirty="0">
              <a:solidFill>
                <a:schemeClr val="accent2">
                  <a:lumMod val="75000"/>
                </a:schemeClr>
              </a:solidFill>
              <a:latin typeface="+mn-lt"/>
            </a:endParaRPr>
          </a:p>
        </p:txBody>
      </p:sp>
      <p:sp>
        <p:nvSpPr>
          <p:cNvPr id="29" name="Rechteck 28"/>
          <p:cNvSpPr/>
          <p:nvPr/>
        </p:nvSpPr>
        <p:spPr>
          <a:xfrm>
            <a:off x="1331640" y="2107014"/>
            <a:ext cx="1358939" cy="692497"/>
          </a:xfrm>
          <a:prstGeom prst="rect">
            <a:avLst/>
          </a:prstGeom>
          <a:solidFill>
            <a:schemeClr val="bg1"/>
          </a:solidFill>
          <a:ln>
            <a:solidFill>
              <a:schemeClr val="bg1"/>
            </a:solidFill>
          </a:ln>
        </p:spPr>
        <p:txBody>
          <a:bodyPr wrap="square">
            <a:spAutoFit/>
          </a:bodyPr>
          <a:lstStyle/>
          <a:p>
            <a:pPr algn="ctr"/>
            <a:r>
              <a:rPr lang="en-GB" sz="1300" b="1" dirty="0">
                <a:solidFill>
                  <a:schemeClr val="accent2">
                    <a:lumMod val="75000"/>
                  </a:schemeClr>
                </a:solidFill>
                <a:latin typeface="+mn-lt"/>
              </a:rPr>
              <a:t>T</a:t>
            </a:r>
            <a:r>
              <a:rPr lang="en-GB" sz="1300" b="1" dirty="0" smtClean="0">
                <a:solidFill>
                  <a:schemeClr val="accent2">
                    <a:lumMod val="75000"/>
                  </a:schemeClr>
                </a:solidFill>
                <a:latin typeface="+mn-lt"/>
              </a:rPr>
              <a:t>ransnational </a:t>
            </a:r>
            <a:r>
              <a:rPr lang="en-GB" sz="1300" b="1" dirty="0">
                <a:solidFill>
                  <a:schemeClr val="accent2">
                    <a:lumMod val="75000"/>
                  </a:schemeClr>
                </a:solidFill>
                <a:latin typeface="+mn-lt"/>
              </a:rPr>
              <a:t>and local databases</a:t>
            </a:r>
            <a:endParaRPr lang="de-DE" sz="1300" b="1" dirty="0">
              <a:solidFill>
                <a:schemeClr val="accent2">
                  <a:lumMod val="75000"/>
                </a:schemeClr>
              </a:solidFill>
              <a:latin typeface="+mn-lt"/>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6217" t="19435" r="27987" b="60013"/>
          <a:stretch/>
        </p:blipFill>
        <p:spPr bwMode="auto">
          <a:xfrm>
            <a:off x="6444208" y="1311151"/>
            <a:ext cx="2113102" cy="1021673"/>
          </a:xfrm>
          <a:prstGeom prst="rect">
            <a:avLst/>
          </a:prstGeom>
          <a:noFill/>
          <a:ln w="9525">
            <a:no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Lst>
        </p:spPr>
      </p:pic>
      <p:pic>
        <p:nvPicPr>
          <p:cNvPr id="14" name="Grafik 13"/>
          <p:cNvPicPr>
            <a:picLocks noChangeAspect="1"/>
          </p:cNvPicPr>
          <p:nvPr/>
        </p:nvPicPr>
        <p:blipFill rotWithShape="1">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0686" t="15173"/>
          <a:stretch/>
        </p:blipFill>
        <p:spPr>
          <a:xfrm>
            <a:off x="7164288" y="2924944"/>
            <a:ext cx="1791801" cy="1139208"/>
          </a:xfrm>
          <a:prstGeom prst="rect">
            <a:avLst/>
          </a:prstGeom>
        </p:spPr>
      </p:pic>
      <p:pic>
        <p:nvPicPr>
          <p:cNvPr id="1028" name="Picture 4"/>
          <p:cNvPicPr>
            <a:picLocks noChangeAspect="1" noChangeArrowheads="1"/>
          </p:cNvPicPr>
          <p:nvPr/>
        </p:nvPicPr>
        <p:blipFill rotWithShape="1">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5267" t="11575" r="36609" b="66034"/>
          <a:stretch/>
        </p:blipFill>
        <p:spPr bwMode="auto">
          <a:xfrm>
            <a:off x="314035" y="1090234"/>
            <a:ext cx="2457765" cy="1042622"/>
          </a:xfrm>
          <a:prstGeom prst="rect">
            <a:avLst/>
          </a:prstGeom>
          <a:noFill/>
          <a:ln w="9525">
            <a:no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Lst>
        </p:spPr>
      </p:pic>
      <p:pic>
        <p:nvPicPr>
          <p:cNvPr id="18" name="Grafik 17"/>
          <p:cNvPicPr>
            <a:picLocks noChangeAspect="1"/>
          </p:cNvPicPr>
          <p:nvPr/>
        </p:nvPicPr>
        <p:blipFill rotWithShape="1">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35422" r="13059" b="6474"/>
          <a:stretch/>
        </p:blipFill>
        <p:spPr>
          <a:xfrm>
            <a:off x="3630089" y="5805265"/>
            <a:ext cx="2097963" cy="938588"/>
          </a:xfrm>
          <a:prstGeom prst="rect">
            <a:avLst/>
          </a:prstGeom>
        </p:spPr>
      </p:pic>
      <p:pic>
        <p:nvPicPr>
          <p:cNvPr id="42" name="Picture 2" descr="X:\2_Dissemination\templates etc\seemig_logo_color.jpg"/>
          <p:cNvPicPr>
            <a:picLocks noChangeAspect="1" noChangeArrowheads="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424978" y="3068960"/>
            <a:ext cx="2299150" cy="504056"/>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34" name="Picture 10" descr="http://s3.amazonaws.com/chssweb/page_images/5055/oversized/survey_and_interview.jpg?1363975154"/>
          <p:cNvPicPr>
            <a:picLocks noChangeAspect="1" noChangeArrowheads="1"/>
          </p:cNvPicPr>
          <p:nvPr/>
        </p:nvPicPr>
        <p:blipFill>
          <a:blip r:embed="rId8">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07504" y="2987882"/>
            <a:ext cx="1678720" cy="111634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38" name="Picture 14" descr="http://syntrinsic.com/wp-content/uploads/2012/09/policy_516x340.jpg"/>
          <p:cNvPicPr>
            <a:picLocks noChangeAspect="1" noChangeArrowheads="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51520" y="5134636"/>
            <a:ext cx="2001320" cy="13187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21" name="Grafik 20"/>
          <p:cNvPicPr>
            <a:picLocks noChangeAspect="1"/>
          </p:cNvPicPr>
          <p:nvPr/>
        </p:nvPicPr>
        <p:blipFill>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635896" y="188640"/>
            <a:ext cx="2016224" cy="1320190"/>
          </a:xfrm>
          <a:prstGeom prst="rect">
            <a:avLst/>
          </a:prstGeom>
        </p:spPr>
      </p:pic>
      <p:pic>
        <p:nvPicPr>
          <p:cNvPr id="2" name="Picture 2" descr="http://www.greenbookblog.org/wp-content/uploads/2013/08/Martin-Dec-2010.jpg"/>
          <p:cNvPicPr>
            <a:picLocks noChangeAspect="1" noChangeArrowheads="1"/>
          </p:cNvPicPr>
          <p:nvPr/>
        </p:nvPicPr>
        <p:blipFill>
          <a:blip r:embed="rId11">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948264" y="4704975"/>
            <a:ext cx="1747447" cy="129215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grpSp>
        <p:nvGrpSpPr>
          <p:cNvPr id="4" name="Gruppierung 3"/>
          <p:cNvGrpSpPr/>
          <p:nvPr/>
        </p:nvGrpSpPr>
        <p:grpSpPr>
          <a:xfrm>
            <a:off x="10335" y="-6723"/>
            <a:ext cx="9133665" cy="7056784"/>
            <a:chOff x="10335" y="-6723"/>
            <a:chExt cx="9133665" cy="7056784"/>
          </a:xfrm>
        </p:grpSpPr>
        <p:sp>
          <p:nvSpPr>
            <p:cNvPr id="26" name="Rechteck 25"/>
            <p:cNvSpPr/>
            <p:nvPr/>
          </p:nvSpPr>
          <p:spPr>
            <a:xfrm>
              <a:off x="5940152" y="0"/>
              <a:ext cx="3203848" cy="6840735"/>
            </a:xfrm>
            <a:prstGeom prst="rect">
              <a:avLst/>
            </a:prstGeom>
            <a:solidFill>
              <a:schemeClr val="bg1">
                <a:alpha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30" name="Rechteck 29"/>
            <p:cNvSpPr/>
            <p:nvPr/>
          </p:nvSpPr>
          <p:spPr>
            <a:xfrm>
              <a:off x="3203848" y="2852936"/>
              <a:ext cx="2736304" cy="4032448"/>
            </a:xfrm>
            <a:prstGeom prst="rect">
              <a:avLst/>
            </a:prstGeom>
            <a:solidFill>
              <a:schemeClr val="bg1">
                <a:alpha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3" name="Rechteck 2"/>
            <p:cNvSpPr/>
            <p:nvPr/>
          </p:nvSpPr>
          <p:spPr>
            <a:xfrm>
              <a:off x="10335" y="-6723"/>
              <a:ext cx="3193513" cy="7056784"/>
            </a:xfrm>
            <a:prstGeom prst="rect">
              <a:avLst/>
            </a:prstGeom>
            <a:solidFill>
              <a:schemeClr val="bg1">
                <a:alpha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668179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 name="Textfeld 1"/>
          <p:cNvSpPr txBox="1">
            <a:spLocks noChangeArrowheads="1"/>
          </p:cNvSpPr>
          <p:nvPr/>
        </p:nvSpPr>
        <p:spPr bwMode="auto">
          <a:xfrm>
            <a:off x="179512" y="836712"/>
            <a:ext cx="8891287" cy="584776"/>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z="1600" b="1" i="1" dirty="0">
                <a:latin typeface="+mn-lt"/>
                <a:ea typeface="ＭＳ Ｐゴシック" pitchFamily="34" charset="-128"/>
                <a:cs typeface="+mn-cs"/>
              </a:rPr>
              <a:t>Empirical analysis:</a:t>
            </a:r>
          </a:p>
          <a:p>
            <a:pPr eaLnBrk="1" hangingPunct="1">
              <a:defRPr/>
            </a:pPr>
            <a:r>
              <a:rPr lang="en-US" sz="1600" b="1" dirty="0">
                <a:latin typeface="+mn-lt"/>
                <a:ea typeface="ＭＳ Ｐゴシック" pitchFamily="34" charset="-128"/>
              </a:rPr>
              <a:t>Patterns: Demographic </a:t>
            </a:r>
            <a:r>
              <a:rPr lang="en-US" sz="1600" b="1" dirty="0" smtClean="0">
                <a:latin typeface="+mn-lt"/>
                <a:ea typeface="ＭＳ Ｐゴシック" pitchFamily="34" charset="-128"/>
              </a:rPr>
              <a:t>Typology </a:t>
            </a:r>
            <a:r>
              <a:rPr lang="en-US" sz="1600" dirty="0" smtClean="0">
                <a:latin typeface="+mn-lt"/>
                <a:ea typeface="ＭＳ Ｐゴシック" pitchFamily="34" charset="-128"/>
              </a:rPr>
              <a:t>(reference period: 2001-2011)</a:t>
            </a:r>
            <a:endParaRPr lang="en-US" sz="1600" i="1" dirty="0">
              <a:latin typeface="+mn-lt"/>
              <a:ea typeface="ＭＳ Ｐゴシック" pitchFamily="34" charset="-128"/>
            </a:endParaRPr>
          </a:p>
        </p:txBody>
      </p:sp>
      <p:grpSp>
        <p:nvGrpSpPr>
          <p:cNvPr id="4098" name="Csoportba foglalás 29"/>
          <p:cNvGrpSpPr>
            <a:grpSpLocks/>
          </p:cNvGrpSpPr>
          <p:nvPr/>
        </p:nvGrpSpPr>
        <p:grpSpPr bwMode="auto">
          <a:xfrm>
            <a:off x="0" y="-100013"/>
            <a:ext cx="9144000" cy="936626"/>
            <a:chOff x="0" y="6143644"/>
            <a:chExt cx="9144032" cy="935905"/>
          </a:xfrm>
        </p:grpSpPr>
        <p:grpSp>
          <p:nvGrpSpPr>
            <p:cNvPr id="4102" name="Csoportba foglalás 20"/>
            <p:cNvGrpSpPr>
              <a:grpSpLocks/>
            </p:cNvGrpSpPr>
            <p:nvPr/>
          </p:nvGrpSpPr>
          <p:grpSpPr bwMode="auto">
            <a:xfrm>
              <a:off x="0" y="6143644"/>
              <a:ext cx="9144032" cy="713826"/>
              <a:chOff x="0" y="6143644"/>
              <a:chExt cx="9144032" cy="713826"/>
            </a:xfrm>
          </p:grpSpPr>
          <p:sp>
            <p:nvSpPr>
              <p:cNvPr id="4" name="Téglalap 3"/>
              <p:cNvSpPr/>
              <p:nvPr/>
            </p:nvSpPr>
            <p:spPr>
              <a:xfrm>
                <a:off x="0" y="6143644"/>
                <a:ext cx="9144032" cy="713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hu-HU"/>
              </a:p>
            </p:txBody>
          </p:sp>
          <p:pic>
            <p:nvPicPr>
              <p:cNvPr id="4105" name="Kép 14" descr="seemig_logo_color.tif"/>
              <p:cNvPicPr>
                <a:picLocks noChangeAspect="1"/>
              </p:cNvPicPr>
              <p:nvPr/>
            </p:nvPicPr>
            <p:blipFill>
              <a:blip r:embed="rId3" cstate="print"/>
              <a:srcRect/>
              <a:stretch>
                <a:fillRect/>
              </a:stretch>
            </p:blipFill>
            <p:spPr bwMode="auto">
              <a:xfrm>
                <a:off x="3726321" y="6272702"/>
                <a:ext cx="1691359" cy="371008"/>
              </a:xfrm>
              <a:prstGeom prst="rect">
                <a:avLst/>
              </a:prstGeom>
              <a:noFill/>
              <a:ln w="9525">
                <a:noFill/>
                <a:miter lim="800000"/>
                <a:headEnd/>
                <a:tailEnd/>
              </a:ln>
            </p:spPr>
          </p:pic>
          <p:sp>
            <p:nvSpPr>
              <p:cNvPr id="4106" name="Szövegdoboz 17"/>
              <p:cNvSpPr txBox="1">
                <a:spLocks noChangeArrowheads="1"/>
              </p:cNvSpPr>
              <p:nvPr/>
            </p:nvSpPr>
            <p:spPr bwMode="auto">
              <a:xfrm>
                <a:off x="1357306" y="6572272"/>
                <a:ext cx="6429388" cy="276786"/>
              </a:xfrm>
              <a:prstGeom prst="rect">
                <a:avLst/>
              </a:prstGeom>
              <a:noFill/>
              <a:ln w="9525">
                <a:noFill/>
                <a:miter lim="800000"/>
                <a:headEnd/>
                <a:tailEnd/>
              </a:ln>
            </p:spPr>
            <p:txBody>
              <a:bodyPr>
                <a:spAutoFit/>
              </a:bodyPr>
              <a:lstStyle/>
              <a:p>
                <a:pPr algn="ctr"/>
                <a:r>
                  <a:rPr lang="en-US" sz="1200" dirty="0">
                    <a:latin typeface="Century Schoolbook" pitchFamily="18" charset="0"/>
                  </a:rPr>
                  <a:t>Managing Migration and its Effects in the SEE countries</a:t>
                </a:r>
                <a:endParaRPr lang="hu-HU" sz="1200" dirty="0">
                  <a:latin typeface="Century Schoolbook" pitchFamily="18" charset="0"/>
                </a:endParaRPr>
              </a:p>
            </p:txBody>
          </p:sp>
          <p:pic>
            <p:nvPicPr>
              <p:cNvPr id="4107" name="Kép 18" descr="SEE_colour_TCP.jpg"/>
              <p:cNvPicPr>
                <a:picLocks noChangeAspect="1"/>
              </p:cNvPicPr>
              <p:nvPr/>
            </p:nvPicPr>
            <p:blipFill>
              <a:blip r:embed="rId4" cstate="print"/>
              <a:srcRect/>
              <a:stretch>
                <a:fillRect/>
              </a:stretch>
            </p:blipFill>
            <p:spPr bwMode="auto">
              <a:xfrm>
                <a:off x="71406" y="6238432"/>
                <a:ext cx="1210785" cy="487349"/>
              </a:xfrm>
              <a:prstGeom prst="rect">
                <a:avLst/>
              </a:prstGeom>
              <a:noFill/>
              <a:ln w="9525">
                <a:noFill/>
                <a:miter lim="800000"/>
                <a:headEnd/>
                <a:tailEnd/>
              </a:ln>
            </p:spPr>
          </p:pic>
          <p:pic>
            <p:nvPicPr>
              <p:cNvPr id="4108" name="Kép 19" descr="EU+LOGO.jpg"/>
              <p:cNvPicPr>
                <a:picLocks noChangeAspect="1"/>
              </p:cNvPicPr>
              <p:nvPr/>
            </p:nvPicPr>
            <p:blipFill>
              <a:blip r:embed="rId5" cstate="print"/>
              <a:srcRect/>
              <a:stretch>
                <a:fillRect/>
              </a:stretch>
            </p:blipFill>
            <p:spPr bwMode="auto">
              <a:xfrm>
                <a:off x="8467504" y="6210741"/>
                <a:ext cx="676528" cy="615344"/>
              </a:xfrm>
              <a:prstGeom prst="rect">
                <a:avLst/>
              </a:prstGeom>
              <a:noFill/>
              <a:ln w="9525">
                <a:noFill/>
                <a:miter lim="800000"/>
                <a:headEnd/>
                <a:tailEnd/>
              </a:ln>
            </p:spPr>
          </p:pic>
        </p:grpSp>
        <p:pic>
          <p:nvPicPr>
            <p:cNvPr id="4103" name="Kép 28" descr="mappa-A.jpg"/>
            <p:cNvPicPr>
              <a:picLocks noChangeAspect="1"/>
            </p:cNvPicPr>
            <p:nvPr/>
          </p:nvPicPr>
          <p:blipFill>
            <a:blip r:embed="rId6" cstate="print"/>
            <a:srcRect t="86533" r="21481" b="7933"/>
            <a:stretch>
              <a:fillRect/>
            </a:stretch>
          </p:blipFill>
          <p:spPr bwMode="auto">
            <a:xfrm>
              <a:off x="0" y="6865235"/>
              <a:ext cx="9144000" cy="214314"/>
            </a:xfrm>
            <a:prstGeom prst="rect">
              <a:avLst/>
            </a:prstGeom>
            <a:noFill/>
            <a:ln w="9525">
              <a:noFill/>
              <a:miter lim="800000"/>
              <a:headEnd/>
              <a:tailEnd/>
            </a:ln>
          </p:spPr>
        </p:pic>
      </p:grpSp>
      <p:pic>
        <p:nvPicPr>
          <p:cNvPr id="13" name="Grafik 1"/>
          <p:cNvPicPr>
            <a:picLocks noChangeAspect="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07504" y="1484781"/>
            <a:ext cx="5435391" cy="3600000"/>
          </a:xfrm>
          <a:prstGeom prst="rect">
            <a:avLst/>
          </a:prstGeom>
          <a:ln>
            <a:solidFill>
              <a:srgbClr val="FFFFFF"/>
            </a:solidFill>
          </a:ln>
        </p:spPr>
      </p:pic>
      <p:pic>
        <p:nvPicPr>
          <p:cNvPr id="14" name="Grafik 2"/>
          <p:cNvPicPr>
            <a:picLocks noChangeAspect="1"/>
          </p:cNvPicPr>
          <p:nvPr/>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827584" y="1772816"/>
            <a:ext cx="5448291" cy="3600000"/>
          </a:xfrm>
          <a:prstGeom prst="rect">
            <a:avLst/>
          </a:prstGeom>
          <a:ln>
            <a:solidFill>
              <a:srgbClr val="FFFFFF"/>
            </a:solidFill>
          </a:ln>
        </p:spPr>
      </p:pic>
      <p:pic>
        <p:nvPicPr>
          <p:cNvPr id="15" name="Grafik 7"/>
          <p:cNvPicPr>
            <a:picLocks noChangeAspect="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898485" y="2061373"/>
            <a:ext cx="7066003" cy="4679995"/>
          </a:xfrm>
          <a:prstGeom prst="rect">
            <a:avLst/>
          </a:prstGeom>
          <a:ln>
            <a:solidFill>
              <a:schemeClr val="bg1"/>
            </a:solidFill>
          </a:ln>
        </p:spPr>
      </p:pic>
      <p:pic>
        <p:nvPicPr>
          <p:cNvPr id="16" name="Picture 8" descr="Logo-09_people+skills"/>
          <p:cNvPicPr>
            <a:picLocks noChangeAspect="1" noChangeArrowheads="1"/>
          </p:cNvPicPr>
          <p:nvPr/>
        </p:nvPicPr>
        <p:blipFill>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6679" b="8905"/>
          <a:stretch>
            <a:fillRect/>
          </a:stretch>
        </p:blipFill>
        <p:spPr bwMode="auto">
          <a:xfrm>
            <a:off x="7110806" y="0"/>
            <a:ext cx="1277618" cy="467999"/>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17" name="Rechteck 16"/>
          <p:cNvSpPr/>
          <p:nvPr/>
        </p:nvSpPr>
        <p:spPr>
          <a:xfrm>
            <a:off x="179512" y="6381328"/>
            <a:ext cx="5404247" cy="430887"/>
          </a:xfrm>
          <a:prstGeom prst="rect">
            <a:avLst/>
          </a:prstGeom>
        </p:spPr>
        <p:txBody>
          <a:bodyPr wrap="square">
            <a:spAutoFit/>
          </a:bodyPr>
          <a:lstStyle/>
          <a:p>
            <a:pPr lvl="0"/>
            <a:r>
              <a:rPr lang="en-GB" altLang="de-DE" sz="1100" i="1" dirty="0">
                <a:solidFill>
                  <a:prstClr val="black"/>
                </a:solidFill>
                <a:latin typeface="Calibri" pitchFamily="34" charset="0"/>
                <a:ea typeface="Times New Roman" pitchFamily="18" charset="0"/>
                <a:cs typeface="Calibri" pitchFamily="34" charset="0"/>
              </a:rPr>
              <a:t>Source: </a:t>
            </a:r>
            <a:r>
              <a:rPr lang="en-GB" altLang="de-DE" sz="1100" i="1" dirty="0" smtClean="0">
                <a:solidFill>
                  <a:prstClr val="black"/>
                </a:solidFill>
                <a:latin typeface="Calibri" pitchFamily="34" charset="0"/>
                <a:ea typeface="Times New Roman" pitchFamily="18" charset="0"/>
                <a:cs typeface="Calibri" pitchFamily="34" charset="0"/>
              </a:rPr>
              <a:t>NSOs</a:t>
            </a:r>
          </a:p>
          <a:p>
            <a:pPr lvl="0"/>
            <a:r>
              <a:rPr lang="en-GB" altLang="de-DE" sz="1100" i="1" dirty="0" smtClean="0">
                <a:solidFill>
                  <a:prstClr val="black"/>
                </a:solidFill>
                <a:latin typeface="Calibri" pitchFamily="34" charset="0"/>
                <a:cs typeface="Calibri" pitchFamily="34" charset="0"/>
              </a:rPr>
              <a:t>Illustration: Bauer.</a:t>
            </a:r>
            <a:endParaRPr lang="de-DE" altLang="de-DE" sz="8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0630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098" name="Csoportba foglalás 29"/>
          <p:cNvGrpSpPr>
            <a:grpSpLocks/>
          </p:cNvGrpSpPr>
          <p:nvPr/>
        </p:nvGrpSpPr>
        <p:grpSpPr bwMode="auto">
          <a:xfrm>
            <a:off x="0" y="-100013"/>
            <a:ext cx="9144000" cy="936626"/>
            <a:chOff x="0" y="6143644"/>
            <a:chExt cx="9144032" cy="935905"/>
          </a:xfrm>
        </p:grpSpPr>
        <p:grpSp>
          <p:nvGrpSpPr>
            <p:cNvPr id="4102" name="Csoportba foglalás 20"/>
            <p:cNvGrpSpPr>
              <a:grpSpLocks/>
            </p:cNvGrpSpPr>
            <p:nvPr/>
          </p:nvGrpSpPr>
          <p:grpSpPr bwMode="auto">
            <a:xfrm>
              <a:off x="0" y="6143644"/>
              <a:ext cx="9144032" cy="713826"/>
              <a:chOff x="0" y="6143644"/>
              <a:chExt cx="9144032" cy="713826"/>
            </a:xfrm>
          </p:grpSpPr>
          <p:sp>
            <p:nvSpPr>
              <p:cNvPr id="4" name="Téglalap 3"/>
              <p:cNvSpPr/>
              <p:nvPr/>
            </p:nvSpPr>
            <p:spPr>
              <a:xfrm>
                <a:off x="0" y="6143644"/>
                <a:ext cx="9144032" cy="713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hu-HU"/>
              </a:p>
            </p:txBody>
          </p:sp>
          <p:pic>
            <p:nvPicPr>
              <p:cNvPr id="4105" name="Kép 14" descr="seemig_logo_color.tif"/>
              <p:cNvPicPr>
                <a:picLocks noChangeAspect="1"/>
              </p:cNvPicPr>
              <p:nvPr/>
            </p:nvPicPr>
            <p:blipFill>
              <a:blip r:embed="rId3" cstate="print"/>
              <a:srcRect/>
              <a:stretch>
                <a:fillRect/>
              </a:stretch>
            </p:blipFill>
            <p:spPr bwMode="auto">
              <a:xfrm>
                <a:off x="3726321" y="6272702"/>
                <a:ext cx="1691359" cy="371008"/>
              </a:xfrm>
              <a:prstGeom prst="rect">
                <a:avLst/>
              </a:prstGeom>
              <a:noFill/>
              <a:ln w="9525">
                <a:noFill/>
                <a:miter lim="800000"/>
                <a:headEnd/>
                <a:tailEnd/>
              </a:ln>
            </p:spPr>
          </p:pic>
          <p:sp>
            <p:nvSpPr>
              <p:cNvPr id="4106" name="Szövegdoboz 17"/>
              <p:cNvSpPr txBox="1">
                <a:spLocks noChangeArrowheads="1"/>
              </p:cNvSpPr>
              <p:nvPr/>
            </p:nvSpPr>
            <p:spPr bwMode="auto">
              <a:xfrm>
                <a:off x="1357306" y="6572272"/>
                <a:ext cx="6429388" cy="276786"/>
              </a:xfrm>
              <a:prstGeom prst="rect">
                <a:avLst/>
              </a:prstGeom>
              <a:noFill/>
              <a:ln w="9525">
                <a:noFill/>
                <a:miter lim="800000"/>
                <a:headEnd/>
                <a:tailEnd/>
              </a:ln>
            </p:spPr>
            <p:txBody>
              <a:bodyPr>
                <a:spAutoFit/>
              </a:bodyPr>
              <a:lstStyle/>
              <a:p>
                <a:pPr algn="ctr"/>
                <a:r>
                  <a:rPr lang="en-US" sz="1200">
                    <a:latin typeface="Century Schoolbook" pitchFamily="18" charset="0"/>
                  </a:rPr>
                  <a:t>Managing Migration and its Effects in the SEE countries</a:t>
                </a:r>
                <a:endParaRPr lang="hu-HU" sz="1200">
                  <a:latin typeface="Century Schoolbook" pitchFamily="18" charset="0"/>
                </a:endParaRPr>
              </a:p>
            </p:txBody>
          </p:sp>
          <p:pic>
            <p:nvPicPr>
              <p:cNvPr id="4107" name="Kép 18" descr="SEE_colour_TCP.jpg"/>
              <p:cNvPicPr>
                <a:picLocks noChangeAspect="1"/>
              </p:cNvPicPr>
              <p:nvPr/>
            </p:nvPicPr>
            <p:blipFill>
              <a:blip r:embed="rId4" cstate="print"/>
              <a:srcRect/>
              <a:stretch>
                <a:fillRect/>
              </a:stretch>
            </p:blipFill>
            <p:spPr bwMode="auto">
              <a:xfrm>
                <a:off x="71406" y="6238432"/>
                <a:ext cx="1210785" cy="487349"/>
              </a:xfrm>
              <a:prstGeom prst="rect">
                <a:avLst/>
              </a:prstGeom>
              <a:noFill/>
              <a:ln w="9525">
                <a:noFill/>
                <a:miter lim="800000"/>
                <a:headEnd/>
                <a:tailEnd/>
              </a:ln>
            </p:spPr>
          </p:pic>
          <p:pic>
            <p:nvPicPr>
              <p:cNvPr id="4108" name="Kép 19" descr="EU+LOGO.jpg"/>
              <p:cNvPicPr>
                <a:picLocks noChangeAspect="1"/>
              </p:cNvPicPr>
              <p:nvPr/>
            </p:nvPicPr>
            <p:blipFill>
              <a:blip r:embed="rId5" cstate="print"/>
              <a:srcRect/>
              <a:stretch>
                <a:fillRect/>
              </a:stretch>
            </p:blipFill>
            <p:spPr bwMode="auto">
              <a:xfrm>
                <a:off x="8467504" y="6210741"/>
                <a:ext cx="676528" cy="615344"/>
              </a:xfrm>
              <a:prstGeom prst="rect">
                <a:avLst/>
              </a:prstGeom>
              <a:noFill/>
              <a:ln w="9525">
                <a:noFill/>
                <a:miter lim="800000"/>
                <a:headEnd/>
                <a:tailEnd/>
              </a:ln>
            </p:spPr>
          </p:pic>
        </p:grpSp>
        <p:pic>
          <p:nvPicPr>
            <p:cNvPr id="4103" name="Kép 28" descr="mappa-A.jpg"/>
            <p:cNvPicPr>
              <a:picLocks noChangeAspect="1"/>
            </p:cNvPicPr>
            <p:nvPr/>
          </p:nvPicPr>
          <p:blipFill>
            <a:blip r:embed="rId6" cstate="print"/>
            <a:srcRect t="86533" r="21481" b="7933"/>
            <a:stretch>
              <a:fillRect/>
            </a:stretch>
          </p:blipFill>
          <p:spPr bwMode="auto">
            <a:xfrm>
              <a:off x="0" y="6865235"/>
              <a:ext cx="9144000" cy="214314"/>
            </a:xfrm>
            <a:prstGeom prst="rect">
              <a:avLst/>
            </a:prstGeom>
            <a:noFill/>
            <a:ln w="9525">
              <a:noFill/>
              <a:miter lim="800000"/>
              <a:headEnd/>
              <a:tailEnd/>
            </a:ln>
          </p:spPr>
        </p:pic>
      </p:grpSp>
      <p:sp>
        <p:nvSpPr>
          <p:cNvPr id="6154" name="Textfeld 2"/>
          <p:cNvSpPr txBox="1">
            <a:spLocks noChangeArrowheads="1"/>
          </p:cNvSpPr>
          <p:nvPr/>
        </p:nvSpPr>
        <p:spPr bwMode="auto">
          <a:xfrm>
            <a:off x="73201" y="1499294"/>
            <a:ext cx="7955183" cy="509370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endParaRPr lang="en-US" sz="100" b="1" dirty="0" smtClean="0">
              <a:latin typeface="+mj-lt"/>
            </a:endParaRPr>
          </a:p>
          <a:p>
            <a:pPr algn="ctr"/>
            <a:r>
              <a:rPr lang="en-GB" sz="2400" i="1" dirty="0">
                <a:latin typeface="+mj-lt"/>
              </a:rPr>
              <a:t>	</a:t>
            </a:r>
            <a:endParaRPr lang="en-GB" sz="2400" i="1" dirty="0" smtClean="0">
              <a:latin typeface="+mj-lt"/>
            </a:endParaRPr>
          </a:p>
          <a:p>
            <a:endParaRPr lang="en-GB" sz="2400" dirty="0">
              <a:latin typeface="+mj-lt"/>
            </a:endParaRPr>
          </a:p>
          <a:p>
            <a:endParaRPr lang="en-GB" sz="2400" dirty="0" smtClean="0">
              <a:latin typeface="+mj-lt"/>
            </a:endParaRPr>
          </a:p>
          <a:p>
            <a:endParaRPr lang="en-GB" sz="2400" dirty="0">
              <a:latin typeface="+mj-lt"/>
            </a:endParaRPr>
          </a:p>
          <a:p>
            <a:endParaRPr lang="en-GB" sz="2400" dirty="0" smtClean="0">
              <a:latin typeface="+mj-lt"/>
            </a:endParaRPr>
          </a:p>
          <a:p>
            <a:endParaRPr lang="de-DE" sz="2400" dirty="0" smtClean="0">
              <a:latin typeface="+mj-lt"/>
            </a:endParaRPr>
          </a:p>
          <a:p>
            <a:endParaRPr lang="de-DE" sz="2400" dirty="0">
              <a:latin typeface="+mj-lt"/>
            </a:endParaRPr>
          </a:p>
          <a:p>
            <a:endParaRPr lang="de-DE" sz="2400" dirty="0" smtClean="0">
              <a:latin typeface="+mj-lt"/>
            </a:endParaRPr>
          </a:p>
          <a:p>
            <a:endParaRPr lang="de-DE" sz="2400" dirty="0">
              <a:latin typeface="+mj-lt"/>
            </a:endParaRPr>
          </a:p>
          <a:p>
            <a:endParaRPr lang="de-DE" sz="2400" dirty="0" smtClean="0">
              <a:latin typeface="+mj-lt"/>
            </a:endParaRPr>
          </a:p>
          <a:p>
            <a:endParaRPr lang="de-DE" sz="2400" dirty="0">
              <a:latin typeface="+mj-lt"/>
            </a:endParaRPr>
          </a:p>
          <a:p>
            <a:endParaRPr lang="de-DE" sz="2400" dirty="0" smtClean="0">
              <a:latin typeface="+mj-lt"/>
            </a:endParaRPr>
          </a:p>
          <a:p>
            <a:endParaRPr lang="de-DE" sz="2400" dirty="0">
              <a:latin typeface="+mj-lt"/>
            </a:endParaRPr>
          </a:p>
          <a:p>
            <a:r>
              <a:rPr lang="en-US" sz="1200" i="1" dirty="0" smtClean="0">
                <a:latin typeface="+mj-lt"/>
              </a:rPr>
              <a:t>.</a:t>
            </a:r>
            <a:endParaRPr lang="en-US" b="1" dirty="0" smtClean="0">
              <a:latin typeface="+mj-lt"/>
              <a:ea typeface="+mn-ea"/>
            </a:endParaRPr>
          </a:p>
        </p:txBody>
      </p:sp>
      <p:pic>
        <p:nvPicPr>
          <p:cNvPr id="5" name="Grafik 4"/>
          <p:cNvPicPr>
            <a:picLocks noChangeAspect="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23528" y="1700808"/>
            <a:ext cx="6418587" cy="4254997"/>
          </a:xfrm>
          <a:prstGeom prst="rect">
            <a:avLst/>
          </a:prstGeom>
          <a:ln>
            <a:solidFill>
              <a:srgbClr val="FFFFFF"/>
            </a:solidFill>
          </a:ln>
        </p:spPr>
      </p:pic>
      <p:pic>
        <p:nvPicPr>
          <p:cNvPr id="3" name="Grafik 2"/>
          <p:cNvPicPr>
            <a:picLocks noChangeAspect="1"/>
          </p:cNvPicPr>
          <p:nvPr/>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159679" y="1910307"/>
            <a:ext cx="6436657" cy="4254997"/>
          </a:xfrm>
          <a:prstGeom prst="rect">
            <a:avLst/>
          </a:prstGeom>
          <a:ln>
            <a:solidFill>
              <a:srgbClr val="FFFFFF"/>
            </a:solidFill>
          </a:ln>
        </p:spPr>
      </p:pic>
      <p:pic>
        <p:nvPicPr>
          <p:cNvPr id="2" name="Grafik 1"/>
          <p:cNvPicPr>
            <a:picLocks noChangeAspect="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2492957" y="2138676"/>
            <a:ext cx="6512404" cy="4314660"/>
          </a:xfrm>
          <a:prstGeom prst="rect">
            <a:avLst/>
          </a:prstGeom>
          <a:ln>
            <a:solidFill>
              <a:schemeClr val="bg1"/>
            </a:solidFill>
          </a:ln>
        </p:spPr>
      </p:pic>
      <p:sp>
        <p:nvSpPr>
          <p:cNvPr id="15" name="Textfeld 1"/>
          <p:cNvSpPr txBox="1">
            <a:spLocks noChangeArrowheads="1"/>
          </p:cNvSpPr>
          <p:nvPr/>
        </p:nvSpPr>
        <p:spPr bwMode="auto">
          <a:xfrm>
            <a:off x="179512" y="951111"/>
            <a:ext cx="8891287" cy="5847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z="1600" b="1" i="1" dirty="0">
                <a:latin typeface="+mn-lt"/>
                <a:ea typeface="ＭＳ Ｐゴシック" pitchFamily="34" charset="-128"/>
                <a:cs typeface="+mn-cs"/>
              </a:rPr>
              <a:t>Empirical </a:t>
            </a:r>
            <a:r>
              <a:rPr lang="en-US" sz="1600" b="1" i="1" dirty="0" smtClean="0">
                <a:latin typeface="+mn-lt"/>
                <a:ea typeface="ＭＳ Ｐゴシック" pitchFamily="34" charset="-128"/>
                <a:cs typeface="+mn-cs"/>
              </a:rPr>
              <a:t>analysis:</a:t>
            </a:r>
            <a:endParaRPr lang="en-US" sz="1600" b="1" i="1" dirty="0">
              <a:latin typeface="+mn-lt"/>
              <a:ea typeface="ＭＳ Ｐゴシック" pitchFamily="34" charset="-128"/>
              <a:cs typeface="+mn-cs"/>
            </a:endParaRPr>
          </a:p>
          <a:p>
            <a:pPr eaLnBrk="1" hangingPunct="1">
              <a:defRPr/>
            </a:pPr>
            <a:r>
              <a:rPr lang="en-US" sz="1600" b="1" dirty="0" smtClean="0">
                <a:latin typeface="+mn-lt"/>
                <a:ea typeface="ＭＳ Ｐゴシック" pitchFamily="34" charset="-128"/>
                <a:cs typeface="+mn-cs"/>
              </a:rPr>
              <a:t>Net migration dynamics </a:t>
            </a:r>
            <a:r>
              <a:rPr lang="en-US" sz="1600" b="1" dirty="0">
                <a:latin typeface="+mn-lt"/>
                <a:ea typeface="ＭＳ Ｐゴシック" pitchFamily="34" charset="-128"/>
                <a:cs typeface="+mn-cs"/>
              </a:rPr>
              <a:t>in the </a:t>
            </a:r>
            <a:r>
              <a:rPr lang="en-US" sz="1600" b="1" dirty="0" smtClean="0">
                <a:latin typeface="+mn-lt"/>
                <a:ea typeface="ＭＳ Ｐゴシック" pitchFamily="34" charset="-128"/>
                <a:cs typeface="+mn-cs"/>
              </a:rPr>
              <a:t>SEEMIG </a:t>
            </a:r>
            <a:r>
              <a:rPr lang="en-US" sz="1600" b="1" dirty="0">
                <a:latin typeface="+mn-lt"/>
                <a:ea typeface="ＭＳ Ｐゴシック" pitchFamily="34" charset="-128"/>
                <a:cs typeface="+mn-cs"/>
              </a:rPr>
              <a:t>region, 1950-2010 </a:t>
            </a:r>
            <a:endParaRPr lang="en-US" sz="1600" b="1" dirty="0" smtClean="0">
              <a:latin typeface="+mn-lt"/>
              <a:ea typeface="ＭＳ Ｐゴシック" pitchFamily="34" charset="-128"/>
              <a:cs typeface="+mn-cs"/>
            </a:endParaRPr>
          </a:p>
        </p:txBody>
      </p:sp>
      <p:sp>
        <p:nvSpPr>
          <p:cNvPr id="16" name="Rechteck 15"/>
          <p:cNvSpPr/>
          <p:nvPr/>
        </p:nvSpPr>
        <p:spPr>
          <a:xfrm>
            <a:off x="179512" y="6381328"/>
            <a:ext cx="5404247" cy="430887"/>
          </a:xfrm>
          <a:prstGeom prst="rect">
            <a:avLst/>
          </a:prstGeom>
        </p:spPr>
        <p:txBody>
          <a:bodyPr wrap="square">
            <a:spAutoFit/>
          </a:bodyPr>
          <a:lstStyle/>
          <a:p>
            <a:pPr lvl="0"/>
            <a:r>
              <a:rPr lang="en-GB" altLang="de-DE" sz="1100" i="1" dirty="0">
                <a:solidFill>
                  <a:prstClr val="black"/>
                </a:solidFill>
                <a:latin typeface="Calibri" pitchFamily="34" charset="0"/>
                <a:ea typeface="Times New Roman" pitchFamily="18" charset="0"/>
                <a:cs typeface="Calibri" pitchFamily="34" charset="0"/>
              </a:rPr>
              <a:t>Source: UN World Population Prospects: The 2010 </a:t>
            </a:r>
            <a:r>
              <a:rPr lang="en-GB" altLang="de-DE" sz="1100" i="1" dirty="0" smtClean="0">
                <a:solidFill>
                  <a:prstClr val="black"/>
                </a:solidFill>
                <a:latin typeface="Calibri" pitchFamily="34" charset="0"/>
                <a:ea typeface="Times New Roman" pitchFamily="18" charset="0"/>
                <a:cs typeface="Calibri" pitchFamily="34" charset="0"/>
              </a:rPr>
              <a:t>Revision.</a:t>
            </a:r>
          </a:p>
          <a:p>
            <a:pPr lvl="0"/>
            <a:r>
              <a:rPr lang="en-GB" altLang="de-DE" sz="1100" i="1" dirty="0" smtClean="0">
                <a:solidFill>
                  <a:prstClr val="black"/>
                </a:solidFill>
                <a:latin typeface="Calibri" pitchFamily="34" charset="0"/>
                <a:cs typeface="Calibri" pitchFamily="34" charset="0"/>
              </a:rPr>
              <a:t>Illustration: Bauer.</a:t>
            </a:r>
            <a:endParaRPr lang="de-DE" altLang="de-DE" sz="800" dirty="0">
              <a:solidFill>
                <a:prstClr val="black"/>
              </a:solidFill>
              <a:latin typeface="Arial" pitchFamily="34" charset="0"/>
              <a:cs typeface="Arial" pitchFamily="34" charset="0"/>
            </a:endParaRPr>
          </a:p>
        </p:txBody>
      </p:sp>
      <p:pic>
        <p:nvPicPr>
          <p:cNvPr id="17" name="Picture 8" descr="Logo-09_people+skills"/>
          <p:cNvPicPr>
            <a:picLocks noChangeAspect="1" noChangeArrowheads="1"/>
          </p:cNvPicPr>
          <p:nvPr/>
        </p:nvPicPr>
        <p:blipFill>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6679" b="8905"/>
          <a:stretch>
            <a:fillRect/>
          </a:stretch>
        </p:blipFill>
        <p:spPr bwMode="auto">
          <a:xfrm>
            <a:off x="7110806" y="0"/>
            <a:ext cx="1277618" cy="467999"/>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78831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098" name="Csoportba foglalás 29"/>
          <p:cNvGrpSpPr>
            <a:grpSpLocks/>
          </p:cNvGrpSpPr>
          <p:nvPr/>
        </p:nvGrpSpPr>
        <p:grpSpPr bwMode="auto">
          <a:xfrm>
            <a:off x="0" y="-100013"/>
            <a:ext cx="9144000" cy="936626"/>
            <a:chOff x="0" y="6143644"/>
            <a:chExt cx="9144032" cy="935905"/>
          </a:xfrm>
        </p:grpSpPr>
        <p:grpSp>
          <p:nvGrpSpPr>
            <p:cNvPr id="4102" name="Csoportba foglalás 20"/>
            <p:cNvGrpSpPr>
              <a:grpSpLocks/>
            </p:cNvGrpSpPr>
            <p:nvPr/>
          </p:nvGrpSpPr>
          <p:grpSpPr bwMode="auto">
            <a:xfrm>
              <a:off x="0" y="6143644"/>
              <a:ext cx="9144032" cy="713826"/>
              <a:chOff x="0" y="6143644"/>
              <a:chExt cx="9144032" cy="713826"/>
            </a:xfrm>
          </p:grpSpPr>
          <p:sp>
            <p:nvSpPr>
              <p:cNvPr id="4" name="Téglalap 3"/>
              <p:cNvSpPr/>
              <p:nvPr/>
            </p:nvSpPr>
            <p:spPr>
              <a:xfrm>
                <a:off x="0" y="6143644"/>
                <a:ext cx="9144032" cy="713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hu-HU"/>
              </a:p>
            </p:txBody>
          </p:sp>
          <p:pic>
            <p:nvPicPr>
              <p:cNvPr id="4105" name="Kép 14" descr="seemig_logo_color.tif"/>
              <p:cNvPicPr>
                <a:picLocks noChangeAspect="1"/>
              </p:cNvPicPr>
              <p:nvPr/>
            </p:nvPicPr>
            <p:blipFill>
              <a:blip r:embed="rId3" cstate="print"/>
              <a:srcRect/>
              <a:stretch>
                <a:fillRect/>
              </a:stretch>
            </p:blipFill>
            <p:spPr bwMode="auto">
              <a:xfrm>
                <a:off x="3726321" y="6272702"/>
                <a:ext cx="1691359" cy="371008"/>
              </a:xfrm>
              <a:prstGeom prst="rect">
                <a:avLst/>
              </a:prstGeom>
              <a:noFill/>
              <a:ln w="9525">
                <a:noFill/>
                <a:miter lim="800000"/>
                <a:headEnd/>
                <a:tailEnd/>
              </a:ln>
            </p:spPr>
          </p:pic>
          <p:sp>
            <p:nvSpPr>
              <p:cNvPr id="4106" name="Szövegdoboz 17"/>
              <p:cNvSpPr txBox="1">
                <a:spLocks noChangeArrowheads="1"/>
              </p:cNvSpPr>
              <p:nvPr/>
            </p:nvSpPr>
            <p:spPr bwMode="auto">
              <a:xfrm>
                <a:off x="1357306" y="6572272"/>
                <a:ext cx="6429388" cy="276786"/>
              </a:xfrm>
              <a:prstGeom prst="rect">
                <a:avLst/>
              </a:prstGeom>
              <a:noFill/>
              <a:ln w="9525">
                <a:noFill/>
                <a:miter lim="800000"/>
                <a:headEnd/>
                <a:tailEnd/>
              </a:ln>
            </p:spPr>
            <p:txBody>
              <a:bodyPr>
                <a:spAutoFit/>
              </a:bodyPr>
              <a:lstStyle/>
              <a:p>
                <a:pPr algn="ctr"/>
                <a:r>
                  <a:rPr lang="en-US" sz="1200">
                    <a:latin typeface="Century Schoolbook" pitchFamily="18" charset="0"/>
                  </a:rPr>
                  <a:t>Managing Migration and its Effects in the SEE countries</a:t>
                </a:r>
                <a:endParaRPr lang="hu-HU" sz="1200">
                  <a:latin typeface="Century Schoolbook" pitchFamily="18" charset="0"/>
                </a:endParaRPr>
              </a:p>
            </p:txBody>
          </p:sp>
          <p:pic>
            <p:nvPicPr>
              <p:cNvPr id="4107" name="Kép 18" descr="SEE_colour_TCP.jpg"/>
              <p:cNvPicPr>
                <a:picLocks noChangeAspect="1"/>
              </p:cNvPicPr>
              <p:nvPr/>
            </p:nvPicPr>
            <p:blipFill>
              <a:blip r:embed="rId4" cstate="print"/>
              <a:srcRect/>
              <a:stretch>
                <a:fillRect/>
              </a:stretch>
            </p:blipFill>
            <p:spPr bwMode="auto">
              <a:xfrm>
                <a:off x="71406" y="6238432"/>
                <a:ext cx="1210785" cy="487349"/>
              </a:xfrm>
              <a:prstGeom prst="rect">
                <a:avLst/>
              </a:prstGeom>
              <a:noFill/>
              <a:ln w="9525">
                <a:noFill/>
                <a:miter lim="800000"/>
                <a:headEnd/>
                <a:tailEnd/>
              </a:ln>
            </p:spPr>
          </p:pic>
          <p:pic>
            <p:nvPicPr>
              <p:cNvPr id="4108" name="Kép 19" descr="EU+LOGO.jpg"/>
              <p:cNvPicPr>
                <a:picLocks noChangeAspect="1"/>
              </p:cNvPicPr>
              <p:nvPr/>
            </p:nvPicPr>
            <p:blipFill>
              <a:blip r:embed="rId5" cstate="print"/>
              <a:srcRect/>
              <a:stretch>
                <a:fillRect/>
              </a:stretch>
            </p:blipFill>
            <p:spPr bwMode="auto">
              <a:xfrm>
                <a:off x="8467504" y="6210741"/>
                <a:ext cx="676528" cy="615344"/>
              </a:xfrm>
              <a:prstGeom prst="rect">
                <a:avLst/>
              </a:prstGeom>
              <a:noFill/>
              <a:ln w="9525">
                <a:noFill/>
                <a:miter lim="800000"/>
                <a:headEnd/>
                <a:tailEnd/>
              </a:ln>
            </p:spPr>
          </p:pic>
        </p:grpSp>
        <p:pic>
          <p:nvPicPr>
            <p:cNvPr id="4103" name="Kép 28" descr="mappa-A.jpg"/>
            <p:cNvPicPr>
              <a:picLocks noChangeAspect="1"/>
            </p:cNvPicPr>
            <p:nvPr/>
          </p:nvPicPr>
          <p:blipFill>
            <a:blip r:embed="rId6" cstate="print"/>
            <a:srcRect t="86533" r="21481" b="7933"/>
            <a:stretch>
              <a:fillRect/>
            </a:stretch>
          </p:blipFill>
          <p:spPr bwMode="auto">
            <a:xfrm>
              <a:off x="0" y="6865235"/>
              <a:ext cx="9144000" cy="214314"/>
            </a:xfrm>
            <a:prstGeom prst="rect">
              <a:avLst/>
            </a:prstGeom>
            <a:noFill/>
            <a:ln w="9525">
              <a:noFill/>
              <a:miter lim="800000"/>
              <a:headEnd/>
              <a:tailEnd/>
            </a:ln>
          </p:spPr>
        </p:pic>
      </p:grpSp>
      <p:sp>
        <p:nvSpPr>
          <p:cNvPr id="6152" name="Textfeld 1"/>
          <p:cNvSpPr txBox="1">
            <a:spLocks noChangeArrowheads="1"/>
          </p:cNvSpPr>
          <p:nvPr/>
        </p:nvSpPr>
        <p:spPr bwMode="auto">
          <a:xfrm>
            <a:off x="73201" y="962025"/>
            <a:ext cx="8891287" cy="40011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z="2000" b="1" dirty="0">
                <a:latin typeface="+mn-lt"/>
              </a:rPr>
              <a:t>C</a:t>
            </a:r>
            <a:r>
              <a:rPr lang="en-US" sz="2000" b="1" dirty="0" smtClean="0">
                <a:latin typeface="+mn-lt"/>
              </a:rPr>
              <a:t>onclusions</a:t>
            </a:r>
            <a:endParaRPr lang="en-US" sz="2000" b="1" dirty="0">
              <a:latin typeface="+mn-lt"/>
            </a:endParaRPr>
          </a:p>
        </p:txBody>
      </p:sp>
      <p:sp>
        <p:nvSpPr>
          <p:cNvPr id="11" name="Textfeld 2"/>
          <p:cNvSpPr txBox="1">
            <a:spLocks noChangeArrowheads="1"/>
          </p:cNvSpPr>
          <p:nvPr/>
        </p:nvSpPr>
        <p:spPr bwMode="auto">
          <a:xfrm>
            <a:off x="73200" y="1329436"/>
            <a:ext cx="9070799" cy="5586144"/>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534988" lvl="1" indent="-350838">
              <a:buFont typeface="Arial"/>
              <a:buChar char="•"/>
              <a:tabLst>
                <a:tab pos="541338" algn="l"/>
              </a:tabLst>
            </a:pPr>
            <a:r>
              <a:rPr lang="de-DE" sz="2000" dirty="0" err="1">
                <a:latin typeface="+mn-lt"/>
              </a:rPr>
              <a:t>m</a:t>
            </a:r>
            <a:r>
              <a:rPr lang="de-DE" sz="2000" dirty="0" err="1" smtClean="0">
                <a:latin typeface="+mn-lt"/>
              </a:rPr>
              <a:t>igration</a:t>
            </a:r>
            <a:r>
              <a:rPr lang="de-DE" sz="2000" dirty="0" smtClean="0">
                <a:latin typeface="+mn-lt"/>
              </a:rPr>
              <a:t> </a:t>
            </a:r>
            <a:r>
              <a:rPr lang="de-DE" sz="2000" dirty="0" err="1">
                <a:latin typeface="+mn-lt"/>
              </a:rPr>
              <a:t>is</a:t>
            </a:r>
            <a:r>
              <a:rPr lang="de-DE" sz="2000" dirty="0">
                <a:latin typeface="+mn-lt"/>
              </a:rPr>
              <a:t> a </a:t>
            </a:r>
            <a:r>
              <a:rPr lang="de-DE" sz="2000" b="1" dirty="0" err="1">
                <a:latin typeface="+mn-lt"/>
              </a:rPr>
              <a:t>key</a:t>
            </a:r>
            <a:r>
              <a:rPr lang="de-DE" sz="2000" b="1" dirty="0">
                <a:latin typeface="+mn-lt"/>
              </a:rPr>
              <a:t> </a:t>
            </a:r>
            <a:r>
              <a:rPr lang="de-DE" sz="2000" b="1" dirty="0" err="1">
                <a:latin typeface="+mn-lt"/>
              </a:rPr>
              <a:t>driver</a:t>
            </a:r>
            <a:r>
              <a:rPr lang="de-DE" sz="2000" b="1" dirty="0">
                <a:latin typeface="+mn-lt"/>
              </a:rPr>
              <a:t> </a:t>
            </a:r>
            <a:r>
              <a:rPr lang="de-DE" sz="2000" b="1" dirty="0" err="1">
                <a:latin typeface="+mn-lt"/>
              </a:rPr>
              <a:t>of</a:t>
            </a:r>
            <a:r>
              <a:rPr lang="de-DE" sz="2000" b="1" dirty="0">
                <a:latin typeface="+mn-lt"/>
              </a:rPr>
              <a:t> </a:t>
            </a:r>
            <a:r>
              <a:rPr lang="de-DE" sz="2000" b="1" dirty="0" err="1">
                <a:latin typeface="+mn-lt"/>
              </a:rPr>
              <a:t>population</a:t>
            </a:r>
            <a:r>
              <a:rPr lang="de-DE" sz="2000" b="1" dirty="0">
                <a:latin typeface="+mn-lt"/>
              </a:rPr>
              <a:t> </a:t>
            </a:r>
            <a:r>
              <a:rPr lang="de-DE" sz="2000" b="1" dirty="0" err="1">
                <a:latin typeface="+mn-lt"/>
              </a:rPr>
              <a:t>development</a:t>
            </a:r>
            <a:r>
              <a:rPr lang="de-DE" sz="2000" b="1" dirty="0">
                <a:latin typeface="+mn-lt"/>
              </a:rPr>
              <a:t> </a:t>
            </a:r>
            <a:r>
              <a:rPr lang="de-DE" sz="2000" dirty="0">
                <a:latin typeface="+mn-lt"/>
              </a:rPr>
              <a:t>in </a:t>
            </a:r>
            <a:r>
              <a:rPr lang="de-DE" sz="2000" dirty="0" err="1">
                <a:latin typeface="+mn-lt"/>
              </a:rPr>
              <a:t>the</a:t>
            </a:r>
            <a:r>
              <a:rPr lang="de-DE" sz="2000" dirty="0">
                <a:latin typeface="+mn-lt"/>
              </a:rPr>
              <a:t> </a:t>
            </a:r>
            <a:r>
              <a:rPr lang="de-DE" sz="2000" dirty="0" err="1" smtClean="0">
                <a:latin typeface="+mn-lt"/>
              </a:rPr>
              <a:t>region</a:t>
            </a:r>
            <a:endParaRPr lang="de-DE" sz="2000" dirty="0">
              <a:latin typeface="+mn-lt"/>
            </a:endParaRPr>
          </a:p>
          <a:p>
            <a:pPr marL="534988" indent="-350838" eaLnBrk="1" hangingPunct="1">
              <a:buFont typeface="Arial" panose="020B0604020202020204" pitchFamily="34" charset="0"/>
              <a:buChar char="•"/>
              <a:defRPr/>
            </a:pPr>
            <a:r>
              <a:rPr lang="en-US" sz="2000" dirty="0">
                <a:latin typeface="+mn-lt"/>
              </a:rPr>
              <a:t>Country level: </a:t>
            </a:r>
            <a:r>
              <a:rPr lang="en-US" sz="2000" b="1" dirty="0">
                <a:latin typeface="+mn-lt"/>
              </a:rPr>
              <a:t>East-West dichotomy </a:t>
            </a:r>
            <a:br>
              <a:rPr lang="en-US" sz="2000" b="1" dirty="0">
                <a:latin typeface="+mn-lt"/>
              </a:rPr>
            </a:br>
            <a:r>
              <a:rPr lang="en-US" sz="2000" i="1" dirty="0">
                <a:latin typeface="+mn-lt"/>
              </a:rPr>
              <a:t>(emigration countries – immigration countries</a:t>
            </a:r>
            <a:r>
              <a:rPr lang="en-US" sz="2000" i="1" dirty="0" smtClean="0">
                <a:latin typeface="+mn-lt"/>
              </a:rPr>
              <a:t>)</a:t>
            </a:r>
            <a:endParaRPr lang="en-US" sz="2000" dirty="0">
              <a:latin typeface="+mn-lt"/>
            </a:endParaRPr>
          </a:p>
          <a:p>
            <a:pPr marL="534988" indent="-350838" eaLnBrk="1" hangingPunct="1">
              <a:buFont typeface="Arial" panose="020B0604020202020204" pitchFamily="34" charset="0"/>
              <a:buChar char="•"/>
              <a:defRPr/>
            </a:pPr>
            <a:r>
              <a:rPr lang="en-US" sz="2000" b="1" dirty="0">
                <a:latin typeface="+mn-lt"/>
              </a:rPr>
              <a:t>Large scale regional disparities: </a:t>
            </a:r>
          </a:p>
          <a:p>
            <a:pPr marL="900113" lvl="1" indent="-365125" eaLnBrk="1" hangingPunct="1">
              <a:buFont typeface="Arial" panose="020B0604020202020204" pitchFamily="34" charset="0"/>
              <a:buChar char="•"/>
              <a:defRPr/>
            </a:pPr>
            <a:r>
              <a:rPr lang="en-US" sz="2000" dirty="0">
                <a:latin typeface="+mn-lt"/>
              </a:rPr>
              <a:t>demographic </a:t>
            </a:r>
            <a:r>
              <a:rPr lang="en-US" sz="2000" b="1" dirty="0">
                <a:latin typeface="+mn-lt"/>
              </a:rPr>
              <a:t>polarization</a:t>
            </a:r>
            <a:r>
              <a:rPr lang="en-US" sz="2000" dirty="0">
                <a:latin typeface="+mn-lt"/>
              </a:rPr>
              <a:t> (55% of NUTS3 regions shrinking)</a:t>
            </a:r>
            <a:br>
              <a:rPr lang="en-US" sz="2000" dirty="0">
                <a:latin typeface="+mn-lt"/>
              </a:rPr>
            </a:br>
            <a:r>
              <a:rPr lang="en-US" sz="2000" i="1" dirty="0">
                <a:latin typeface="+mn-lt"/>
              </a:rPr>
              <a:t>(urban/rural, center-periphery disparities</a:t>
            </a:r>
            <a:r>
              <a:rPr lang="en-US" sz="2000" i="1" dirty="0" smtClean="0">
                <a:latin typeface="+mn-lt"/>
              </a:rPr>
              <a:t>)</a:t>
            </a:r>
            <a:endParaRPr lang="en-US" sz="2000" dirty="0" smtClean="0">
              <a:latin typeface="+mn-lt"/>
            </a:endParaRPr>
          </a:p>
          <a:p>
            <a:pPr marL="3175" eaLnBrk="1" hangingPunct="1">
              <a:spcAft>
                <a:spcPts val="600"/>
              </a:spcAft>
              <a:defRPr/>
            </a:pPr>
            <a:endParaRPr lang="en-US" sz="2000" b="1" i="1" dirty="0" smtClean="0">
              <a:latin typeface="+mn-lt"/>
            </a:endParaRPr>
          </a:p>
          <a:p>
            <a:pPr eaLnBrk="1" hangingPunct="1">
              <a:tabLst>
                <a:tab pos="0" algn="l"/>
              </a:tabLst>
              <a:defRPr/>
            </a:pPr>
            <a:r>
              <a:rPr lang="en-US" sz="2000" b="1" dirty="0" smtClean="0">
                <a:latin typeface="+mn-lt"/>
              </a:rPr>
              <a:t>Data challenges</a:t>
            </a:r>
            <a:endParaRPr lang="en-US" sz="900" dirty="0" smtClean="0">
              <a:latin typeface="+mn-lt"/>
            </a:endParaRPr>
          </a:p>
          <a:p>
            <a:pPr marL="534988" lvl="1" indent="-350838" eaLnBrk="1" hangingPunct="1">
              <a:buFont typeface="Arial" panose="020B0604020202020204" pitchFamily="34" charset="0"/>
              <a:buChar char="•"/>
              <a:defRPr/>
            </a:pPr>
            <a:r>
              <a:rPr lang="en-US" sz="2000" b="1" dirty="0" smtClean="0">
                <a:latin typeface="+mn-lt"/>
              </a:rPr>
              <a:t>poor quality </a:t>
            </a:r>
            <a:r>
              <a:rPr lang="en-US" sz="2000" dirty="0" smtClean="0">
                <a:latin typeface="+mn-lt"/>
              </a:rPr>
              <a:t>and </a:t>
            </a:r>
            <a:r>
              <a:rPr lang="en-US" sz="2000" b="1" dirty="0" smtClean="0">
                <a:latin typeface="+mn-lt"/>
              </a:rPr>
              <a:t>comparability</a:t>
            </a:r>
            <a:r>
              <a:rPr lang="en-US" sz="2000" dirty="0" smtClean="0">
                <a:latin typeface="+mn-lt"/>
              </a:rPr>
              <a:t> of migration statistics in general and particularly in the region </a:t>
            </a:r>
          </a:p>
          <a:p>
            <a:pPr marL="534988" lvl="1" indent="-350838" eaLnBrk="1" hangingPunct="1">
              <a:buFont typeface="Arial" panose="020B0604020202020204" pitchFamily="34" charset="0"/>
              <a:buChar char="•"/>
              <a:defRPr/>
            </a:pPr>
            <a:r>
              <a:rPr lang="en-US" sz="2000" b="1" dirty="0" smtClean="0">
                <a:latin typeface="+mn-lt"/>
              </a:rPr>
              <a:t>limited availability </a:t>
            </a:r>
            <a:r>
              <a:rPr lang="en-US" sz="2000" dirty="0" smtClean="0">
                <a:latin typeface="+mn-lt"/>
              </a:rPr>
              <a:t>of </a:t>
            </a:r>
            <a:r>
              <a:rPr lang="en-US" sz="2000" b="1" dirty="0" smtClean="0">
                <a:latin typeface="+mn-lt"/>
              </a:rPr>
              <a:t>complete long-term time series </a:t>
            </a:r>
          </a:p>
          <a:p>
            <a:pPr marL="534988" lvl="1" indent="-350838" eaLnBrk="1" hangingPunct="1">
              <a:buFont typeface="Arial" panose="020B0604020202020204" pitchFamily="34" charset="0"/>
              <a:buChar char="•"/>
              <a:defRPr/>
            </a:pPr>
            <a:r>
              <a:rPr lang="en-US" sz="2000" dirty="0" smtClean="0">
                <a:latin typeface="+mn-lt"/>
              </a:rPr>
              <a:t>also </a:t>
            </a:r>
            <a:r>
              <a:rPr lang="en-US" sz="2000" b="1" dirty="0" smtClean="0">
                <a:latin typeface="+mn-lt"/>
              </a:rPr>
              <a:t>missing or incomparable data </a:t>
            </a:r>
            <a:r>
              <a:rPr lang="en-US" sz="2000" dirty="0" smtClean="0">
                <a:latin typeface="+mn-lt"/>
              </a:rPr>
              <a:t>posed problems for </a:t>
            </a:r>
            <a:r>
              <a:rPr lang="en-US" sz="2000" b="1" dirty="0" smtClean="0">
                <a:latin typeface="+mn-lt"/>
              </a:rPr>
              <a:t>recent time frame</a:t>
            </a:r>
          </a:p>
          <a:p>
            <a:pPr marL="534988" lvl="1" indent="-350838" eaLnBrk="1" hangingPunct="1">
              <a:buFont typeface="Arial" panose="020B0604020202020204" pitchFamily="34" charset="0"/>
              <a:buChar char="•"/>
              <a:defRPr/>
            </a:pPr>
            <a:r>
              <a:rPr lang="en-US" sz="2000" dirty="0" smtClean="0">
                <a:latin typeface="+mn-lt"/>
              </a:rPr>
              <a:t>data on </a:t>
            </a:r>
            <a:r>
              <a:rPr lang="en-US" sz="2000" b="1" dirty="0" smtClean="0">
                <a:latin typeface="+mn-lt"/>
              </a:rPr>
              <a:t>migration flows </a:t>
            </a:r>
            <a:r>
              <a:rPr lang="en-US" sz="2000" dirty="0" smtClean="0">
                <a:latin typeface="+mn-lt"/>
              </a:rPr>
              <a:t>are of particular concern (e.g. emigration)</a:t>
            </a:r>
          </a:p>
          <a:p>
            <a:pPr marL="534988" lvl="1" indent="-350838" eaLnBrk="1" hangingPunct="1">
              <a:buFont typeface="Arial" panose="020B0604020202020204" pitchFamily="34" charset="0"/>
              <a:buChar char="•"/>
              <a:defRPr/>
            </a:pPr>
            <a:r>
              <a:rPr lang="en-US" sz="2000" dirty="0" smtClean="0">
                <a:latin typeface="+mn-lt"/>
              </a:rPr>
              <a:t>the use of different data sources also </a:t>
            </a:r>
            <a:r>
              <a:rPr lang="en-US" sz="2000" b="1" dirty="0" smtClean="0">
                <a:latin typeface="+mn-lt"/>
              </a:rPr>
              <a:t>results in differences in findings</a:t>
            </a:r>
            <a:endParaRPr lang="en-US" sz="2000" b="1" dirty="0" smtClean="0">
              <a:solidFill>
                <a:srgbClr val="FF0000"/>
              </a:solidFill>
              <a:latin typeface="+mn-lt"/>
            </a:endParaRPr>
          </a:p>
          <a:p>
            <a:pPr marL="746125" lvl="1" eaLnBrk="1" hangingPunct="1">
              <a:spcAft>
                <a:spcPts val="600"/>
              </a:spcAft>
              <a:defRPr/>
            </a:pPr>
            <a:endParaRPr lang="en-US" sz="900" b="1" i="1" dirty="0" smtClean="0"/>
          </a:p>
          <a:p>
            <a:pPr marL="746125" lvl="1" eaLnBrk="1" hangingPunct="1">
              <a:spcAft>
                <a:spcPts val="600"/>
              </a:spcAft>
              <a:defRPr/>
            </a:pPr>
            <a:endParaRPr lang="en-US" sz="900" b="1" i="1" dirty="0" smtClean="0"/>
          </a:p>
          <a:p>
            <a:pPr marL="746125" lvl="1" eaLnBrk="1" hangingPunct="1">
              <a:spcAft>
                <a:spcPts val="600"/>
              </a:spcAft>
              <a:defRPr/>
            </a:pPr>
            <a:endParaRPr lang="en-US" sz="900" b="1" i="1" dirty="0" smtClean="0"/>
          </a:p>
          <a:p>
            <a:pPr marL="3175" eaLnBrk="1" hangingPunct="1">
              <a:spcAft>
                <a:spcPts val="600"/>
              </a:spcAft>
              <a:defRPr/>
            </a:pPr>
            <a:endParaRPr lang="en-US" sz="900" b="1" i="1" dirty="0" smtClean="0"/>
          </a:p>
          <a:p>
            <a:pPr marL="285750" eaLnBrk="1" hangingPunct="1">
              <a:spcAft>
                <a:spcPts val="600"/>
              </a:spcAft>
              <a:defRPr/>
            </a:pPr>
            <a:endParaRPr lang="en-US" sz="1600" dirty="0" smtClean="0">
              <a:latin typeface="+mn-lt"/>
            </a:endParaRPr>
          </a:p>
          <a:p>
            <a:pPr marL="571500" eaLnBrk="1" hangingPunct="1">
              <a:spcAft>
                <a:spcPts val="600"/>
              </a:spcAft>
              <a:defRPr/>
            </a:pPr>
            <a:endParaRPr lang="en-US" sz="100" b="1" dirty="0">
              <a:latin typeface="+mn-lt"/>
            </a:endParaRPr>
          </a:p>
        </p:txBody>
      </p:sp>
      <p:pic>
        <p:nvPicPr>
          <p:cNvPr id="12" name="Picture 8" descr="Logo-09_people+skills"/>
          <p:cNvPicPr>
            <a:picLocks noChangeAspect="1" noChangeArrowheads="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6679" b="8905"/>
          <a:stretch>
            <a:fillRect/>
          </a:stretch>
        </p:blipFill>
        <p:spPr bwMode="auto">
          <a:xfrm>
            <a:off x="7110806" y="0"/>
            <a:ext cx="1277618" cy="467999"/>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35223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 name="Rad 12"/>
          <p:cNvSpPr/>
          <p:nvPr/>
        </p:nvSpPr>
        <p:spPr>
          <a:xfrm>
            <a:off x="1696803" y="787115"/>
            <a:ext cx="5715216" cy="5306181"/>
          </a:xfrm>
          <a:prstGeom prst="donut">
            <a:avLst>
              <a:gd name="adj" fmla="val 717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endParaRPr>
          </a:p>
        </p:txBody>
      </p:sp>
      <p:sp>
        <p:nvSpPr>
          <p:cNvPr id="6152" name="Textfeld 1"/>
          <p:cNvSpPr txBox="1">
            <a:spLocks noChangeArrowheads="1"/>
          </p:cNvSpPr>
          <p:nvPr/>
        </p:nvSpPr>
        <p:spPr bwMode="auto">
          <a:xfrm>
            <a:off x="3203848" y="3553852"/>
            <a:ext cx="2914623" cy="52322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defRPr/>
            </a:pPr>
            <a:r>
              <a:rPr lang="en-US" sz="2800" b="1" dirty="0" smtClean="0">
                <a:solidFill>
                  <a:schemeClr val="tx2"/>
                </a:solidFill>
                <a:latin typeface="+mn-lt"/>
                <a:ea typeface="ＭＳ Ｐゴシック" pitchFamily="34" charset="-128"/>
                <a:cs typeface="+mn-cs"/>
              </a:rPr>
              <a:t>Activities</a:t>
            </a:r>
            <a:endParaRPr lang="en-US" sz="2800" b="1" i="1" dirty="0">
              <a:solidFill>
                <a:schemeClr val="tx2"/>
              </a:solidFill>
              <a:latin typeface="+mn-lt"/>
              <a:ea typeface="ＭＳ Ｐゴシック" pitchFamily="34" charset="-128"/>
              <a:cs typeface="+mn-cs"/>
            </a:endParaRPr>
          </a:p>
        </p:txBody>
      </p:sp>
      <p:sp>
        <p:nvSpPr>
          <p:cNvPr id="6" name="Rechteck 5"/>
          <p:cNvSpPr/>
          <p:nvPr/>
        </p:nvSpPr>
        <p:spPr>
          <a:xfrm>
            <a:off x="3222273" y="1584375"/>
            <a:ext cx="2717879" cy="692497"/>
          </a:xfrm>
          <a:prstGeom prst="rect">
            <a:avLst/>
          </a:prstGeom>
        </p:spPr>
        <p:txBody>
          <a:bodyPr wrap="square">
            <a:spAutoFit/>
          </a:bodyPr>
          <a:lstStyle/>
          <a:p>
            <a:pPr algn="ctr"/>
            <a:r>
              <a:rPr lang="en-GB" sz="1300" b="1" dirty="0">
                <a:solidFill>
                  <a:schemeClr val="accent6">
                    <a:lumMod val="75000"/>
                  </a:schemeClr>
                </a:solidFill>
                <a:latin typeface="+mn-lt"/>
              </a:rPr>
              <a:t>Analysis of longer-term processes of </a:t>
            </a:r>
            <a:r>
              <a:rPr lang="en-GB" sz="1300" b="1" dirty="0" smtClean="0">
                <a:solidFill>
                  <a:schemeClr val="accent6">
                    <a:lumMod val="75000"/>
                  </a:schemeClr>
                </a:solidFill>
                <a:latin typeface="+mn-lt"/>
              </a:rPr>
              <a:t>migration</a:t>
            </a:r>
            <a:r>
              <a:rPr lang="en-GB" sz="1300" b="1" dirty="0">
                <a:solidFill>
                  <a:schemeClr val="accent6">
                    <a:lumMod val="75000"/>
                  </a:schemeClr>
                </a:solidFill>
                <a:latin typeface="+mn-lt"/>
              </a:rPr>
              <a:t>, human capital, labour market </a:t>
            </a:r>
            <a:r>
              <a:rPr lang="en-GB" sz="1300" dirty="0">
                <a:solidFill>
                  <a:schemeClr val="accent6">
                    <a:lumMod val="75000"/>
                  </a:schemeClr>
                </a:solidFill>
                <a:latin typeface="+mn-lt"/>
              </a:rPr>
              <a:t>and </a:t>
            </a:r>
            <a:r>
              <a:rPr lang="en-GB" sz="1300" b="1" dirty="0">
                <a:solidFill>
                  <a:schemeClr val="accent6">
                    <a:lumMod val="75000"/>
                  </a:schemeClr>
                </a:solidFill>
                <a:latin typeface="+mn-lt"/>
              </a:rPr>
              <a:t>demography</a:t>
            </a:r>
            <a:r>
              <a:rPr lang="en-GB" sz="1300" dirty="0">
                <a:solidFill>
                  <a:schemeClr val="accent6">
                    <a:lumMod val="75000"/>
                  </a:schemeClr>
                </a:solidFill>
                <a:latin typeface="+mn-lt"/>
              </a:rPr>
              <a:t> </a:t>
            </a:r>
            <a:endParaRPr lang="de-DE" sz="1300" dirty="0">
              <a:solidFill>
                <a:schemeClr val="accent6">
                  <a:lumMod val="75000"/>
                </a:schemeClr>
              </a:solidFill>
              <a:latin typeface="+mn-lt"/>
            </a:endParaRPr>
          </a:p>
        </p:txBody>
      </p:sp>
      <p:sp>
        <p:nvSpPr>
          <p:cNvPr id="19" name="Rechteck 18"/>
          <p:cNvSpPr/>
          <p:nvPr/>
        </p:nvSpPr>
        <p:spPr>
          <a:xfrm>
            <a:off x="5652120" y="2350414"/>
            <a:ext cx="1853026" cy="492443"/>
          </a:xfrm>
          <a:prstGeom prst="rect">
            <a:avLst/>
          </a:prstGeom>
          <a:solidFill>
            <a:schemeClr val="bg1"/>
          </a:solidFill>
        </p:spPr>
        <p:txBody>
          <a:bodyPr wrap="square">
            <a:spAutoFit/>
          </a:bodyPr>
          <a:lstStyle/>
          <a:p>
            <a:pPr algn="ctr"/>
            <a:r>
              <a:rPr lang="en-US" sz="1300" b="1" dirty="0" smtClean="0">
                <a:solidFill>
                  <a:schemeClr val="accent6">
                    <a:lumMod val="75000"/>
                  </a:schemeClr>
                </a:solidFill>
                <a:latin typeface="+mn-lt"/>
              </a:rPr>
              <a:t>New </a:t>
            </a:r>
            <a:r>
              <a:rPr lang="en-US" sz="1300" b="1" dirty="0">
                <a:solidFill>
                  <a:schemeClr val="accent6">
                    <a:lumMod val="75000"/>
                  </a:schemeClr>
                </a:solidFill>
                <a:latin typeface="+mn-lt"/>
              </a:rPr>
              <a:t>ways of </a:t>
            </a:r>
            <a:endParaRPr lang="en-US" sz="1300" b="1" dirty="0" smtClean="0">
              <a:solidFill>
                <a:schemeClr val="accent6">
                  <a:lumMod val="75000"/>
                </a:schemeClr>
              </a:solidFill>
              <a:latin typeface="+mn-lt"/>
            </a:endParaRPr>
          </a:p>
          <a:p>
            <a:pPr algn="ctr"/>
            <a:r>
              <a:rPr lang="en-US" sz="1300" b="1" dirty="0" smtClean="0">
                <a:solidFill>
                  <a:schemeClr val="accent6">
                    <a:lumMod val="75000"/>
                  </a:schemeClr>
                </a:solidFill>
                <a:latin typeface="+mn-lt"/>
              </a:rPr>
              <a:t>population </a:t>
            </a:r>
            <a:r>
              <a:rPr lang="en-US" sz="1300" b="1" dirty="0">
                <a:solidFill>
                  <a:schemeClr val="accent6">
                    <a:lumMod val="75000"/>
                  </a:schemeClr>
                </a:solidFill>
                <a:latin typeface="+mn-lt"/>
              </a:rPr>
              <a:t>forecasts </a:t>
            </a:r>
            <a:endParaRPr lang="de-DE" sz="1300" dirty="0">
              <a:solidFill>
                <a:schemeClr val="accent6">
                  <a:lumMod val="75000"/>
                </a:schemeClr>
              </a:solidFill>
              <a:latin typeface="+mn-lt"/>
            </a:endParaRPr>
          </a:p>
        </p:txBody>
      </p:sp>
      <p:sp>
        <p:nvSpPr>
          <p:cNvPr id="20" name="Rechteck 19"/>
          <p:cNvSpPr/>
          <p:nvPr/>
        </p:nvSpPr>
        <p:spPr>
          <a:xfrm>
            <a:off x="5868144" y="3289037"/>
            <a:ext cx="1728192" cy="492443"/>
          </a:xfrm>
          <a:prstGeom prst="rect">
            <a:avLst/>
          </a:prstGeom>
          <a:solidFill>
            <a:schemeClr val="bg1"/>
          </a:solidFill>
        </p:spPr>
        <p:txBody>
          <a:bodyPr wrap="square">
            <a:spAutoFit/>
          </a:bodyPr>
          <a:lstStyle/>
          <a:p>
            <a:pPr algn="ctr"/>
            <a:r>
              <a:rPr lang="en-US" sz="1300" b="1" dirty="0" smtClean="0">
                <a:solidFill>
                  <a:schemeClr val="accent6">
                    <a:lumMod val="75000"/>
                  </a:schemeClr>
                </a:solidFill>
                <a:latin typeface="+mn-lt"/>
              </a:rPr>
              <a:t>Foresight </a:t>
            </a:r>
          </a:p>
          <a:p>
            <a:pPr algn="ctr"/>
            <a:r>
              <a:rPr lang="en-US" sz="1300" b="1" dirty="0" smtClean="0">
                <a:solidFill>
                  <a:schemeClr val="accent6">
                    <a:lumMod val="75000"/>
                  </a:schemeClr>
                </a:solidFill>
                <a:latin typeface="+mn-lt"/>
              </a:rPr>
              <a:t>exercises  </a:t>
            </a:r>
            <a:endParaRPr lang="de-DE" sz="1300" dirty="0">
              <a:solidFill>
                <a:schemeClr val="accent6">
                  <a:lumMod val="75000"/>
                </a:schemeClr>
              </a:solidFill>
              <a:latin typeface="+mn-lt"/>
            </a:endParaRPr>
          </a:p>
        </p:txBody>
      </p:sp>
      <p:sp>
        <p:nvSpPr>
          <p:cNvPr id="8" name="Rechteck 7"/>
          <p:cNvSpPr/>
          <p:nvPr/>
        </p:nvSpPr>
        <p:spPr>
          <a:xfrm>
            <a:off x="6012160" y="344850"/>
            <a:ext cx="2995286" cy="707886"/>
          </a:xfrm>
          <a:prstGeom prst="rect">
            <a:avLst/>
          </a:prstGeom>
        </p:spPr>
        <p:txBody>
          <a:bodyPr wrap="square">
            <a:spAutoFit/>
          </a:bodyPr>
          <a:lstStyle/>
          <a:p>
            <a:pPr algn="ctr"/>
            <a:r>
              <a:rPr lang="en-GB" sz="2000" b="1" dirty="0">
                <a:solidFill>
                  <a:schemeClr val="accent6">
                    <a:lumMod val="50000"/>
                  </a:schemeClr>
                </a:solidFill>
                <a:latin typeface="+mn-lt"/>
              </a:rPr>
              <a:t>Long term development </a:t>
            </a:r>
            <a:r>
              <a:rPr lang="en-GB" sz="2000" b="1" dirty="0" smtClean="0">
                <a:solidFill>
                  <a:schemeClr val="accent6">
                    <a:lumMod val="50000"/>
                  </a:schemeClr>
                </a:solidFill>
                <a:latin typeface="+mn-lt"/>
              </a:rPr>
              <a:t>&amp; </a:t>
            </a:r>
            <a:r>
              <a:rPr lang="en-GB" sz="2000" b="1" dirty="0">
                <a:solidFill>
                  <a:schemeClr val="accent6">
                    <a:lumMod val="50000"/>
                  </a:schemeClr>
                </a:solidFill>
                <a:latin typeface="+mn-lt"/>
              </a:rPr>
              <a:t>future challenges</a:t>
            </a:r>
            <a:endParaRPr lang="de-DE" sz="2000" b="1" dirty="0">
              <a:solidFill>
                <a:schemeClr val="accent6">
                  <a:lumMod val="50000"/>
                </a:schemeClr>
              </a:solidFill>
              <a:latin typeface="+mn-lt"/>
            </a:endParaRPr>
          </a:p>
        </p:txBody>
      </p:sp>
      <p:sp>
        <p:nvSpPr>
          <p:cNvPr id="22" name="Rechteck 21"/>
          <p:cNvSpPr/>
          <p:nvPr/>
        </p:nvSpPr>
        <p:spPr>
          <a:xfrm>
            <a:off x="5580112" y="4458502"/>
            <a:ext cx="1420905" cy="892552"/>
          </a:xfrm>
          <a:prstGeom prst="rect">
            <a:avLst/>
          </a:prstGeom>
          <a:solidFill>
            <a:schemeClr val="bg1"/>
          </a:solidFill>
        </p:spPr>
        <p:txBody>
          <a:bodyPr wrap="square">
            <a:spAutoFit/>
          </a:bodyPr>
          <a:lstStyle/>
          <a:p>
            <a:pPr algn="ctr"/>
            <a:r>
              <a:rPr lang="en-GB" sz="1300" b="1" dirty="0">
                <a:solidFill>
                  <a:schemeClr val="accent3">
                    <a:lumMod val="75000"/>
                  </a:schemeClr>
                </a:solidFill>
                <a:latin typeface="+mn-lt"/>
              </a:rPr>
              <a:t>Review </a:t>
            </a:r>
            <a:r>
              <a:rPr lang="en-GB" sz="1300" b="1" dirty="0" smtClean="0">
                <a:solidFill>
                  <a:schemeClr val="accent3">
                    <a:lumMod val="75000"/>
                  </a:schemeClr>
                </a:solidFill>
                <a:latin typeface="+mn-lt"/>
              </a:rPr>
              <a:t>of </a:t>
            </a:r>
            <a:r>
              <a:rPr lang="en-GB" sz="1300" b="1" dirty="0">
                <a:solidFill>
                  <a:schemeClr val="accent3">
                    <a:lumMod val="75000"/>
                  </a:schemeClr>
                </a:solidFill>
                <a:latin typeface="+mn-lt"/>
              </a:rPr>
              <a:t>international, national and local data systems</a:t>
            </a:r>
            <a:endParaRPr lang="de-DE" sz="1300" b="1" dirty="0">
              <a:solidFill>
                <a:schemeClr val="accent3">
                  <a:lumMod val="75000"/>
                </a:schemeClr>
              </a:solidFill>
              <a:latin typeface="+mn-lt"/>
            </a:endParaRPr>
          </a:p>
        </p:txBody>
      </p:sp>
      <p:sp>
        <p:nvSpPr>
          <p:cNvPr id="9" name="Rechteck 8"/>
          <p:cNvSpPr/>
          <p:nvPr/>
        </p:nvSpPr>
        <p:spPr>
          <a:xfrm>
            <a:off x="5728052" y="6093296"/>
            <a:ext cx="3524468" cy="707886"/>
          </a:xfrm>
          <a:prstGeom prst="rect">
            <a:avLst/>
          </a:prstGeom>
        </p:spPr>
        <p:txBody>
          <a:bodyPr wrap="square">
            <a:spAutoFit/>
          </a:bodyPr>
          <a:lstStyle/>
          <a:p>
            <a:pPr algn="ctr"/>
            <a:r>
              <a:rPr lang="en-GB" sz="2000" b="1" dirty="0">
                <a:solidFill>
                  <a:schemeClr val="accent3">
                    <a:lumMod val="50000"/>
                  </a:schemeClr>
                </a:solidFill>
                <a:latin typeface="+mn-lt"/>
              </a:rPr>
              <a:t>Reviewing Data </a:t>
            </a:r>
            <a:r>
              <a:rPr lang="en-GB" sz="2000" b="1" dirty="0" smtClean="0">
                <a:solidFill>
                  <a:schemeClr val="accent3">
                    <a:lumMod val="50000"/>
                  </a:schemeClr>
                </a:solidFill>
                <a:latin typeface="+mn-lt"/>
              </a:rPr>
              <a:t>System &amp; </a:t>
            </a:r>
          </a:p>
          <a:p>
            <a:pPr algn="ctr"/>
            <a:r>
              <a:rPr lang="en-GB" sz="2000" b="1" dirty="0" smtClean="0">
                <a:solidFill>
                  <a:schemeClr val="accent3">
                    <a:lumMod val="50000"/>
                  </a:schemeClr>
                </a:solidFill>
                <a:latin typeface="+mn-lt"/>
              </a:rPr>
              <a:t>Steps </a:t>
            </a:r>
            <a:r>
              <a:rPr lang="en-GB" sz="2000" b="1" dirty="0">
                <a:solidFill>
                  <a:schemeClr val="accent3">
                    <a:lumMod val="50000"/>
                  </a:schemeClr>
                </a:solidFill>
                <a:latin typeface="+mn-lt"/>
              </a:rPr>
              <a:t>Towards Improvement</a:t>
            </a:r>
            <a:endParaRPr lang="de-DE" sz="2000" b="1" dirty="0">
              <a:solidFill>
                <a:schemeClr val="accent3">
                  <a:lumMod val="50000"/>
                </a:schemeClr>
              </a:solidFill>
              <a:latin typeface="+mn-lt"/>
            </a:endParaRPr>
          </a:p>
        </p:txBody>
      </p:sp>
      <p:sp>
        <p:nvSpPr>
          <p:cNvPr id="25" name="Rechteck 24"/>
          <p:cNvSpPr/>
          <p:nvPr/>
        </p:nvSpPr>
        <p:spPr>
          <a:xfrm>
            <a:off x="3560555" y="5243036"/>
            <a:ext cx="1987711" cy="492443"/>
          </a:xfrm>
          <a:prstGeom prst="rect">
            <a:avLst/>
          </a:prstGeom>
          <a:solidFill>
            <a:schemeClr val="bg1"/>
          </a:solidFill>
        </p:spPr>
        <p:txBody>
          <a:bodyPr wrap="square">
            <a:spAutoFit/>
          </a:bodyPr>
          <a:lstStyle/>
          <a:p>
            <a:pPr algn="ctr"/>
            <a:r>
              <a:rPr lang="en-GB" sz="1300" b="1" dirty="0">
                <a:solidFill>
                  <a:schemeClr val="accent3">
                    <a:lumMod val="75000"/>
                  </a:schemeClr>
                </a:solidFill>
                <a:latin typeface="+mn-lt"/>
              </a:rPr>
              <a:t>Consultation of </a:t>
            </a:r>
            <a:r>
              <a:rPr lang="en-GB" sz="1300" b="1" dirty="0" smtClean="0">
                <a:solidFill>
                  <a:schemeClr val="accent3">
                    <a:lumMod val="75000"/>
                  </a:schemeClr>
                </a:solidFill>
                <a:latin typeface="+mn-lt"/>
              </a:rPr>
              <a:t>data </a:t>
            </a:r>
          </a:p>
          <a:p>
            <a:pPr algn="ctr"/>
            <a:r>
              <a:rPr lang="en-GB" sz="1300" b="1" dirty="0" smtClean="0">
                <a:solidFill>
                  <a:schemeClr val="accent3">
                    <a:lumMod val="75000"/>
                  </a:schemeClr>
                </a:solidFill>
                <a:latin typeface="+mn-lt"/>
              </a:rPr>
              <a:t>owners &amp; producers</a:t>
            </a:r>
            <a:endParaRPr lang="de-DE" sz="1300" b="1" dirty="0">
              <a:solidFill>
                <a:schemeClr val="accent3">
                  <a:lumMod val="75000"/>
                </a:schemeClr>
              </a:solidFill>
              <a:latin typeface="+mn-lt"/>
            </a:endParaRPr>
          </a:p>
        </p:txBody>
      </p:sp>
      <p:sp>
        <p:nvSpPr>
          <p:cNvPr id="11" name="Rechteck 10"/>
          <p:cNvSpPr/>
          <p:nvPr/>
        </p:nvSpPr>
        <p:spPr>
          <a:xfrm>
            <a:off x="1619672" y="4788440"/>
            <a:ext cx="1852055" cy="584776"/>
          </a:xfrm>
          <a:prstGeom prst="rect">
            <a:avLst/>
          </a:prstGeom>
          <a:solidFill>
            <a:schemeClr val="accent3">
              <a:lumMod val="60000"/>
              <a:lumOff val="40000"/>
            </a:schemeClr>
          </a:solidFill>
          <a:ln>
            <a:solidFill>
              <a:schemeClr val="accent3">
                <a:lumMod val="75000"/>
              </a:schemeClr>
            </a:solidFill>
          </a:ln>
        </p:spPr>
        <p:txBody>
          <a:bodyPr wrap="square">
            <a:spAutoFit/>
          </a:bodyPr>
          <a:lstStyle/>
          <a:p>
            <a:pPr algn="ctr"/>
            <a:r>
              <a:rPr lang="en-GB" sz="1600" b="1" dirty="0" smtClean="0">
                <a:solidFill>
                  <a:schemeClr val="accent3">
                    <a:lumMod val="75000"/>
                  </a:schemeClr>
                </a:solidFill>
                <a:latin typeface="+mn-lt"/>
              </a:rPr>
              <a:t>Recommendations </a:t>
            </a:r>
            <a:r>
              <a:rPr lang="en-GB" sz="1600" b="1" dirty="0">
                <a:solidFill>
                  <a:schemeClr val="accent3">
                    <a:lumMod val="75000"/>
                  </a:schemeClr>
                </a:solidFill>
                <a:latin typeface="+mn-lt"/>
              </a:rPr>
              <a:t>for reforming </a:t>
            </a:r>
            <a:r>
              <a:rPr lang="en-GB" sz="1600" b="1" dirty="0" smtClean="0">
                <a:solidFill>
                  <a:schemeClr val="accent3">
                    <a:lumMod val="75000"/>
                  </a:schemeClr>
                </a:solidFill>
                <a:latin typeface="+mn-lt"/>
              </a:rPr>
              <a:t>data </a:t>
            </a:r>
            <a:endParaRPr lang="de-DE" sz="1600" b="1" dirty="0">
              <a:solidFill>
                <a:schemeClr val="accent3">
                  <a:lumMod val="75000"/>
                </a:schemeClr>
              </a:solidFill>
              <a:latin typeface="+mn-lt"/>
            </a:endParaRPr>
          </a:p>
        </p:txBody>
      </p:sp>
      <p:sp>
        <p:nvSpPr>
          <p:cNvPr id="27" name="Rechteck 26"/>
          <p:cNvSpPr/>
          <p:nvPr/>
        </p:nvSpPr>
        <p:spPr>
          <a:xfrm>
            <a:off x="179512" y="476672"/>
            <a:ext cx="3024336" cy="400110"/>
          </a:xfrm>
          <a:prstGeom prst="rect">
            <a:avLst/>
          </a:prstGeom>
        </p:spPr>
        <p:txBody>
          <a:bodyPr wrap="square">
            <a:spAutoFit/>
          </a:bodyPr>
          <a:lstStyle/>
          <a:p>
            <a:r>
              <a:rPr lang="en-GB" sz="2000" b="1" dirty="0">
                <a:solidFill>
                  <a:schemeClr val="accent2">
                    <a:lumMod val="50000"/>
                  </a:schemeClr>
                </a:solidFill>
                <a:latin typeface="+mn-lt"/>
              </a:rPr>
              <a:t>Developing new Tools</a:t>
            </a:r>
          </a:p>
        </p:txBody>
      </p:sp>
      <p:sp>
        <p:nvSpPr>
          <p:cNvPr id="28" name="Rechteck 27"/>
          <p:cNvSpPr/>
          <p:nvPr/>
        </p:nvSpPr>
        <p:spPr>
          <a:xfrm>
            <a:off x="1719422" y="3219621"/>
            <a:ext cx="1498884" cy="692497"/>
          </a:xfrm>
          <a:prstGeom prst="rect">
            <a:avLst/>
          </a:prstGeom>
          <a:solidFill>
            <a:schemeClr val="bg1"/>
          </a:solidFill>
        </p:spPr>
        <p:txBody>
          <a:bodyPr wrap="square">
            <a:spAutoFit/>
          </a:bodyPr>
          <a:lstStyle/>
          <a:p>
            <a:pPr algn="ctr"/>
            <a:r>
              <a:rPr lang="en-GB" sz="1300" b="1" dirty="0" smtClean="0">
                <a:solidFill>
                  <a:schemeClr val="accent2">
                    <a:lumMod val="75000"/>
                  </a:schemeClr>
                </a:solidFill>
                <a:latin typeface="+mn-lt"/>
              </a:rPr>
              <a:t>Innovative</a:t>
            </a:r>
            <a:r>
              <a:rPr lang="en-GB" sz="1300" b="1" dirty="0">
                <a:solidFill>
                  <a:schemeClr val="accent2">
                    <a:lumMod val="75000"/>
                  </a:schemeClr>
                </a:solidFill>
                <a:latin typeface="+mn-lt"/>
              </a:rPr>
              <a:t>, national emigrant surveys</a:t>
            </a:r>
            <a:endParaRPr lang="de-DE" sz="1300" b="1" dirty="0">
              <a:solidFill>
                <a:schemeClr val="accent2">
                  <a:lumMod val="75000"/>
                </a:schemeClr>
              </a:solidFill>
              <a:latin typeface="+mn-lt"/>
            </a:endParaRPr>
          </a:p>
        </p:txBody>
      </p:sp>
      <p:sp>
        <p:nvSpPr>
          <p:cNvPr id="29" name="Rechteck 28"/>
          <p:cNvSpPr/>
          <p:nvPr/>
        </p:nvSpPr>
        <p:spPr>
          <a:xfrm>
            <a:off x="1938032" y="2107014"/>
            <a:ext cx="1358939" cy="692497"/>
          </a:xfrm>
          <a:prstGeom prst="rect">
            <a:avLst/>
          </a:prstGeom>
          <a:solidFill>
            <a:schemeClr val="bg1"/>
          </a:solidFill>
          <a:ln>
            <a:solidFill>
              <a:schemeClr val="bg1"/>
            </a:solidFill>
          </a:ln>
        </p:spPr>
        <p:txBody>
          <a:bodyPr wrap="square">
            <a:spAutoFit/>
          </a:bodyPr>
          <a:lstStyle/>
          <a:p>
            <a:pPr algn="ctr"/>
            <a:r>
              <a:rPr lang="en-GB" sz="1300" b="1" dirty="0">
                <a:solidFill>
                  <a:schemeClr val="accent2">
                    <a:lumMod val="75000"/>
                  </a:schemeClr>
                </a:solidFill>
                <a:latin typeface="+mn-lt"/>
              </a:rPr>
              <a:t>T</a:t>
            </a:r>
            <a:r>
              <a:rPr lang="en-GB" sz="1300" b="1" dirty="0" smtClean="0">
                <a:solidFill>
                  <a:schemeClr val="accent2">
                    <a:lumMod val="75000"/>
                  </a:schemeClr>
                </a:solidFill>
                <a:latin typeface="+mn-lt"/>
              </a:rPr>
              <a:t>ransnational </a:t>
            </a:r>
            <a:r>
              <a:rPr lang="en-GB" sz="1300" b="1" dirty="0">
                <a:solidFill>
                  <a:schemeClr val="accent2">
                    <a:lumMod val="75000"/>
                  </a:schemeClr>
                </a:solidFill>
                <a:latin typeface="+mn-lt"/>
              </a:rPr>
              <a:t>and local databases</a:t>
            </a:r>
            <a:endParaRPr lang="de-DE" sz="1300" b="1" dirty="0">
              <a:solidFill>
                <a:schemeClr val="accent2">
                  <a:lumMod val="75000"/>
                </a:schemeClr>
              </a:solidFill>
              <a:latin typeface="+mn-lt"/>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6217" t="19435" r="27987" b="60013"/>
          <a:stretch/>
        </p:blipFill>
        <p:spPr bwMode="auto">
          <a:xfrm>
            <a:off x="6444208" y="1311151"/>
            <a:ext cx="2113102" cy="1021673"/>
          </a:xfrm>
          <a:prstGeom prst="rect">
            <a:avLst/>
          </a:prstGeom>
          <a:noFill/>
          <a:ln w="9525">
            <a:no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Lst>
        </p:spPr>
      </p:pic>
      <p:pic>
        <p:nvPicPr>
          <p:cNvPr id="14" name="Grafik 13"/>
          <p:cNvPicPr>
            <a:picLocks noChangeAspect="1"/>
          </p:cNvPicPr>
          <p:nvPr/>
        </p:nvPicPr>
        <p:blipFill rotWithShape="1">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0686" t="15173"/>
          <a:stretch/>
        </p:blipFill>
        <p:spPr>
          <a:xfrm>
            <a:off x="7164288" y="2924944"/>
            <a:ext cx="1791801" cy="1139208"/>
          </a:xfrm>
          <a:prstGeom prst="rect">
            <a:avLst/>
          </a:prstGeom>
        </p:spPr>
      </p:pic>
      <p:pic>
        <p:nvPicPr>
          <p:cNvPr id="1028" name="Picture 4"/>
          <p:cNvPicPr>
            <a:picLocks noChangeAspect="1" noChangeArrowheads="1"/>
          </p:cNvPicPr>
          <p:nvPr/>
        </p:nvPicPr>
        <p:blipFill rotWithShape="1">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5267" t="11575" r="36609" b="66034"/>
          <a:stretch/>
        </p:blipFill>
        <p:spPr bwMode="auto">
          <a:xfrm>
            <a:off x="314035" y="1090234"/>
            <a:ext cx="2457765" cy="1042622"/>
          </a:xfrm>
          <a:prstGeom prst="rect">
            <a:avLst/>
          </a:prstGeom>
          <a:noFill/>
          <a:ln w="9525">
            <a:no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Lst>
        </p:spPr>
      </p:pic>
      <p:pic>
        <p:nvPicPr>
          <p:cNvPr id="18" name="Grafik 17"/>
          <p:cNvPicPr>
            <a:picLocks noChangeAspect="1"/>
          </p:cNvPicPr>
          <p:nvPr/>
        </p:nvPicPr>
        <p:blipFill rotWithShape="1">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35422" r="13059" b="6474"/>
          <a:stretch/>
        </p:blipFill>
        <p:spPr>
          <a:xfrm>
            <a:off x="3630089" y="5805265"/>
            <a:ext cx="2097963" cy="938588"/>
          </a:xfrm>
          <a:prstGeom prst="rect">
            <a:avLst/>
          </a:prstGeom>
        </p:spPr>
      </p:pic>
      <p:pic>
        <p:nvPicPr>
          <p:cNvPr id="42" name="Picture 2" descr="X:\2_Dissemination\templates etc\seemig_logo_color.jpg"/>
          <p:cNvPicPr>
            <a:picLocks noChangeAspect="1" noChangeArrowheads="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424978" y="3068960"/>
            <a:ext cx="2299150" cy="504056"/>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34" name="Picture 10" descr="http://s3.amazonaws.com/chssweb/page_images/5055/oversized/survey_and_interview.jpg?1363975154"/>
          <p:cNvPicPr>
            <a:picLocks noChangeAspect="1" noChangeArrowheads="1"/>
          </p:cNvPicPr>
          <p:nvPr/>
        </p:nvPicPr>
        <p:blipFill>
          <a:blip r:embed="rId8">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07504" y="2987882"/>
            <a:ext cx="1678720" cy="111634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38" name="Picture 14" descr="http://syntrinsic.com/wp-content/uploads/2012/09/policy_516x340.jpg"/>
          <p:cNvPicPr>
            <a:picLocks noChangeAspect="1" noChangeArrowheads="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67544" y="5373216"/>
            <a:ext cx="2001320" cy="13187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21" name="Grafik 20"/>
          <p:cNvPicPr>
            <a:picLocks noChangeAspect="1"/>
          </p:cNvPicPr>
          <p:nvPr/>
        </p:nvPicPr>
        <p:blipFill>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635896" y="188640"/>
            <a:ext cx="2016224" cy="1320190"/>
          </a:xfrm>
          <a:prstGeom prst="rect">
            <a:avLst/>
          </a:prstGeom>
        </p:spPr>
      </p:pic>
      <p:pic>
        <p:nvPicPr>
          <p:cNvPr id="2" name="Picture 2" descr="http://www.greenbookblog.org/wp-content/uploads/2013/08/Martin-Dec-2010.jpg"/>
          <p:cNvPicPr>
            <a:picLocks noChangeAspect="1" noChangeArrowheads="1"/>
          </p:cNvPicPr>
          <p:nvPr/>
        </p:nvPicPr>
        <p:blipFill>
          <a:blip r:embed="rId11">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948264" y="4704975"/>
            <a:ext cx="1747447" cy="129215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grpSp>
        <p:nvGrpSpPr>
          <p:cNvPr id="3" name="Gruppierung 2"/>
          <p:cNvGrpSpPr/>
          <p:nvPr/>
        </p:nvGrpSpPr>
        <p:grpSpPr>
          <a:xfrm>
            <a:off x="0" y="-27384"/>
            <a:ext cx="9144000" cy="6912768"/>
            <a:chOff x="0" y="-27384"/>
            <a:chExt cx="9144000" cy="6912768"/>
          </a:xfrm>
        </p:grpSpPr>
        <p:sp>
          <p:nvSpPr>
            <p:cNvPr id="26" name="Rechteck 25"/>
            <p:cNvSpPr/>
            <p:nvPr/>
          </p:nvSpPr>
          <p:spPr>
            <a:xfrm>
              <a:off x="5940152" y="0"/>
              <a:ext cx="3203848" cy="6840735"/>
            </a:xfrm>
            <a:prstGeom prst="rect">
              <a:avLst/>
            </a:prstGeom>
            <a:solidFill>
              <a:schemeClr val="bg1">
                <a:alpha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30" name="Rechteck 29"/>
            <p:cNvSpPr/>
            <p:nvPr/>
          </p:nvSpPr>
          <p:spPr>
            <a:xfrm>
              <a:off x="3563888" y="0"/>
              <a:ext cx="2376264" cy="6885384"/>
            </a:xfrm>
            <a:prstGeom prst="rect">
              <a:avLst/>
            </a:prstGeom>
            <a:solidFill>
              <a:schemeClr val="bg1">
                <a:alpha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31" name="Rechteck 30"/>
            <p:cNvSpPr/>
            <p:nvPr/>
          </p:nvSpPr>
          <p:spPr>
            <a:xfrm>
              <a:off x="0" y="-27384"/>
              <a:ext cx="3563888" cy="4392463"/>
            </a:xfrm>
            <a:prstGeom prst="rect">
              <a:avLst/>
            </a:prstGeom>
            <a:solidFill>
              <a:schemeClr val="bg1">
                <a:alpha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69654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098" name="Csoportba foglalás 29"/>
          <p:cNvGrpSpPr>
            <a:grpSpLocks/>
          </p:cNvGrpSpPr>
          <p:nvPr/>
        </p:nvGrpSpPr>
        <p:grpSpPr bwMode="auto">
          <a:xfrm>
            <a:off x="0" y="-100013"/>
            <a:ext cx="9144000" cy="936626"/>
            <a:chOff x="0" y="6143644"/>
            <a:chExt cx="9144032" cy="935905"/>
          </a:xfrm>
        </p:grpSpPr>
        <p:grpSp>
          <p:nvGrpSpPr>
            <p:cNvPr id="4102" name="Csoportba foglalás 20"/>
            <p:cNvGrpSpPr>
              <a:grpSpLocks/>
            </p:cNvGrpSpPr>
            <p:nvPr/>
          </p:nvGrpSpPr>
          <p:grpSpPr bwMode="auto">
            <a:xfrm>
              <a:off x="0" y="6143644"/>
              <a:ext cx="9144032" cy="713826"/>
              <a:chOff x="0" y="6143644"/>
              <a:chExt cx="9144032" cy="713826"/>
            </a:xfrm>
          </p:grpSpPr>
          <p:sp>
            <p:nvSpPr>
              <p:cNvPr id="4" name="Téglalap 3"/>
              <p:cNvSpPr/>
              <p:nvPr/>
            </p:nvSpPr>
            <p:spPr>
              <a:xfrm>
                <a:off x="0" y="6143644"/>
                <a:ext cx="9144032" cy="713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hu-HU"/>
              </a:p>
            </p:txBody>
          </p:sp>
          <p:pic>
            <p:nvPicPr>
              <p:cNvPr id="4105" name="Kép 14" descr="seemig_logo_color.tif"/>
              <p:cNvPicPr>
                <a:picLocks noChangeAspect="1"/>
              </p:cNvPicPr>
              <p:nvPr/>
            </p:nvPicPr>
            <p:blipFill>
              <a:blip r:embed="rId2" cstate="print"/>
              <a:srcRect/>
              <a:stretch>
                <a:fillRect/>
              </a:stretch>
            </p:blipFill>
            <p:spPr bwMode="auto">
              <a:xfrm>
                <a:off x="3726321" y="6272702"/>
                <a:ext cx="1691359" cy="371008"/>
              </a:xfrm>
              <a:prstGeom prst="rect">
                <a:avLst/>
              </a:prstGeom>
              <a:noFill/>
              <a:ln w="9525">
                <a:noFill/>
                <a:miter lim="800000"/>
                <a:headEnd/>
                <a:tailEnd/>
              </a:ln>
            </p:spPr>
          </p:pic>
          <p:sp>
            <p:nvSpPr>
              <p:cNvPr id="4106" name="Szövegdoboz 17"/>
              <p:cNvSpPr txBox="1">
                <a:spLocks noChangeArrowheads="1"/>
              </p:cNvSpPr>
              <p:nvPr/>
            </p:nvSpPr>
            <p:spPr bwMode="auto">
              <a:xfrm>
                <a:off x="1357306" y="6572272"/>
                <a:ext cx="6429388" cy="276786"/>
              </a:xfrm>
              <a:prstGeom prst="rect">
                <a:avLst/>
              </a:prstGeom>
              <a:noFill/>
              <a:ln w="9525">
                <a:noFill/>
                <a:miter lim="800000"/>
                <a:headEnd/>
                <a:tailEnd/>
              </a:ln>
            </p:spPr>
            <p:txBody>
              <a:bodyPr>
                <a:spAutoFit/>
              </a:bodyPr>
              <a:lstStyle/>
              <a:p>
                <a:pPr algn="ctr"/>
                <a:r>
                  <a:rPr lang="en-US" sz="1200">
                    <a:latin typeface="Century Schoolbook" pitchFamily="18" charset="0"/>
                  </a:rPr>
                  <a:t>Managing Migration and its Effects in the SEE countries</a:t>
                </a:r>
                <a:endParaRPr lang="hu-HU" sz="1200">
                  <a:latin typeface="Century Schoolbook" pitchFamily="18" charset="0"/>
                </a:endParaRPr>
              </a:p>
            </p:txBody>
          </p:sp>
          <p:pic>
            <p:nvPicPr>
              <p:cNvPr id="4107" name="Kép 18" descr="SEE_colour_TCP.jpg"/>
              <p:cNvPicPr>
                <a:picLocks noChangeAspect="1"/>
              </p:cNvPicPr>
              <p:nvPr/>
            </p:nvPicPr>
            <p:blipFill>
              <a:blip r:embed="rId3" cstate="print"/>
              <a:srcRect/>
              <a:stretch>
                <a:fillRect/>
              </a:stretch>
            </p:blipFill>
            <p:spPr bwMode="auto">
              <a:xfrm>
                <a:off x="71406" y="6238432"/>
                <a:ext cx="1210785" cy="487349"/>
              </a:xfrm>
              <a:prstGeom prst="rect">
                <a:avLst/>
              </a:prstGeom>
              <a:noFill/>
              <a:ln w="9525">
                <a:noFill/>
                <a:miter lim="800000"/>
                <a:headEnd/>
                <a:tailEnd/>
              </a:ln>
            </p:spPr>
          </p:pic>
          <p:pic>
            <p:nvPicPr>
              <p:cNvPr id="4108" name="Kép 19" descr="EU+LOGO.jpg"/>
              <p:cNvPicPr>
                <a:picLocks noChangeAspect="1"/>
              </p:cNvPicPr>
              <p:nvPr/>
            </p:nvPicPr>
            <p:blipFill>
              <a:blip r:embed="rId4" cstate="print"/>
              <a:srcRect/>
              <a:stretch>
                <a:fillRect/>
              </a:stretch>
            </p:blipFill>
            <p:spPr bwMode="auto">
              <a:xfrm>
                <a:off x="8467504" y="6210741"/>
                <a:ext cx="676528" cy="615344"/>
              </a:xfrm>
              <a:prstGeom prst="rect">
                <a:avLst/>
              </a:prstGeom>
              <a:noFill/>
              <a:ln w="9525">
                <a:noFill/>
                <a:miter lim="800000"/>
                <a:headEnd/>
                <a:tailEnd/>
              </a:ln>
            </p:spPr>
          </p:pic>
        </p:grpSp>
        <p:pic>
          <p:nvPicPr>
            <p:cNvPr id="4103" name="Kép 28" descr="mappa-A.jpg"/>
            <p:cNvPicPr>
              <a:picLocks noChangeAspect="1"/>
            </p:cNvPicPr>
            <p:nvPr/>
          </p:nvPicPr>
          <p:blipFill>
            <a:blip r:embed="rId5" cstate="print"/>
            <a:srcRect t="86533" r="21481" b="7933"/>
            <a:stretch>
              <a:fillRect/>
            </a:stretch>
          </p:blipFill>
          <p:spPr bwMode="auto">
            <a:xfrm>
              <a:off x="0" y="6865235"/>
              <a:ext cx="9144000" cy="214314"/>
            </a:xfrm>
            <a:prstGeom prst="rect">
              <a:avLst/>
            </a:prstGeom>
            <a:noFill/>
            <a:ln w="9525">
              <a:noFill/>
              <a:miter lim="800000"/>
              <a:headEnd/>
              <a:tailEnd/>
            </a:ln>
          </p:spPr>
        </p:pic>
      </p:grpSp>
      <p:sp>
        <p:nvSpPr>
          <p:cNvPr id="6152" name="Textfeld 1"/>
          <p:cNvSpPr txBox="1">
            <a:spLocks noChangeArrowheads="1"/>
          </p:cNvSpPr>
          <p:nvPr/>
        </p:nvSpPr>
        <p:spPr bwMode="auto">
          <a:xfrm>
            <a:off x="179512" y="836712"/>
            <a:ext cx="8891287" cy="707886"/>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z="2000" b="1" dirty="0" smtClean="0">
                <a:latin typeface="+mn-lt"/>
              </a:rPr>
              <a:t>Transnational policy recommendations on the enhancement </a:t>
            </a:r>
            <a:br>
              <a:rPr lang="en-US" sz="2000" b="1" dirty="0" smtClean="0">
                <a:latin typeface="+mn-lt"/>
              </a:rPr>
            </a:br>
            <a:r>
              <a:rPr lang="en-US" sz="2000" b="1" dirty="0" smtClean="0">
                <a:latin typeface="+mn-lt"/>
              </a:rPr>
              <a:t>of migration data in South-East Europe</a:t>
            </a:r>
            <a:endParaRPr lang="en-US" sz="2000" b="1" dirty="0">
              <a:latin typeface="+mn-lt"/>
            </a:endParaRPr>
          </a:p>
        </p:txBody>
      </p:sp>
      <p:graphicFrame>
        <p:nvGraphicFramePr>
          <p:cNvPr id="12" name="Tabelle 11"/>
          <p:cNvGraphicFramePr>
            <a:graphicFrameLocks noGrp="1"/>
          </p:cNvGraphicFramePr>
          <p:nvPr>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4282274591"/>
              </p:ext>
            </p:extLst>
          </p:nvPr>
        </p:nvGraphicFramePr>
        <p:xfrm>
          <a:off x="179512" y="1530438"/>
          <a:ext cx="8856984" cy="5250554"/>
        </p:xfrm>
        <a:graphic>
          <a:graphicData uri="http://schemas.openxmlformats.org/drawingml/2006/table">
            <a:tbl>
              <a:tblPr firstRow="1" firstCol="1" bandRow="1">
                <a:tableStyleId>{5C22544A-7EE6-4342-B048-85BDC9FD1C3A}</a:tableStyleId>
              </a:tblPr>
              <a:tblGrid>
                <a:gridCol w="2448272"/>
                <a:gridCol w="6408712"/>
              </a:tblGrid>
              <a:tr h="158876">
                <a:tc>
                  <a:txBody>
                    <a:bodyPr/>
                    <a:lstStyle/>
                    <a:p>
                      <a:pPr algn="ctr">
                        <a:lnSpc>
                          <a:spcPct val="115000"/>
                        </a:lnSpc>
                        <a:spcAft>
                          <a:spcPts val="0"/>
                        </a:spcAft>
                      </a:pPr>
                      <a:r>
                        <a:rPr lang="en-GB" sz="1400" dirty="0">
                          <a:effectLst/>
                        </a:rPr>
                        <a:t>Policy Area</a:t>
                      </a:r>
                      <a:endParaRPr lang="de-DE" sz="1400" dirty="0">
                        <a:effectLst/>
                        <a:latin typeface="Calibri"/>
                        <a:ea typeface="Calibri"/>
                        <a:cs typeface="Times New Roman"/>
                      </a:endParaRPr>
                    </a:p>
                  </a:txBody>
                  <a:tcPr marL="51936" marR="51936" marT="0" marB="0"/>
                </a:tc>
                <a:tc>
                  <a:txBody>
                    <a:bodyPr/>
                    <a:lstStyle/>
                    <a:p>
                      <a:pPr marL="45720" algn="ctr">
                        <a:lnSpc>
                          <a:spcPct val="115000"/>
                        </a:lnSpc>
                        <a:spcAft>
                          <a:spcPts val="0"/>
                        </a:spcAft>
                      </a:pPr>
                      <a:r>
                        <a:rPr lang="en-GB" sz="1400" dirty="0">
                          <a:effectLst/>
                        </a:rPr>
                        <a:t>Policy Recommendations</a:t>
                      </a:r>
                      <a:endParaRPr lang="de-DE" sz="1400" dirty="0">
                        <a:effectLst/>
                        <a:latin typeface="Calibri"/>
                        <a:ea typeface="Calibri"/>
                        <a:cs typeface="Times New Roman"/>
                      </a:endParaRPr>
                    </a:p>
                  </a:txBody>
                  <a:tcPr marL="51936" marR="51936" marT="0" marB="0"/>
                </a:tc>
              </a:tr>
              <a:tr h="794378">
                <a:tc>
                  <a:txBody>
                    <a:bodyPr/>
                    <a:lstStyle/>
                    <a:p>
                      <a:pPr algn="just">
                        <a:lnSpc>
                          <a:spcPct val="115000"/>
                        </a:lnSpc>
                        <a:spcAft>
                          <a:spcPts val="0"/>
                        </a:spcAft>
                      </a:pPr>
                      <a:r>
                        <a:rPr lang="en-GB" sz="1400" dirty="0" smtClean="0">
                          <a:effectLst/>
                        </a:rPr>
                        <a:t>Harmonisation </a:t>
                      </a:r>
                      <a:r>
                        <a:rPr lang="en-GB" sz="1400" dirty="0">
                          <a:effectLst/>
                        </a:rPr>
                        <a:t>of data collection and exchange</a:t>
                      </a:r>
                      <a:endParaRPr lang="de-DE" sz="1400" dirty="0">
                        <a:effectLst/>
                        <a:latin typeface="Calibri"/>
                        <a:ea typeface="Calibri"/>
                        <a:cs typeface="Times New Roman"/>
                      </a:endParaRPr>
                    </a:p>
                  </a:txBody>
                  <a:tcPr marL="51936" marR="51936" marT="0" marB="0"/>
                </a:tc>
                <a:tc>
                  <a:txBody>
                    <a:bodyPr/>
                    <a:lstStyle/>
                    <a:p>
                      <a:pPr marL="342900" lvl="0" indent="-342900" algn="just">
                        <a:lnSpc>
                          <a:spcPct val="115000"/>
                        </a:lnSpc>
                        <a:spcAft>
                          <a:spcPts val="0"/>
                        </a:spcAft>
                        <a:buFont typeface="Calibri"/>
                        <a:buChar char="-"/>
                      </a:pPr>
                      <a:r>
                        <a:rPr lang="en-GB" sz="1400" b="1" dirty="0">
                          <a:effectLst/>
                        </a:rPr>
                        <a:t>Harmonisation of </a:t>
                      </a:r>
                      <a:r>
                        <a:rPr lang="en-GB" sz="1400" b="1" dirty="0" smtClean="0">
                          <a:effectLst/>
                        </a:rPr>
                        <a:t>definitions/methods </a:t>
                      </a:r>
                      <a:r>
                        <a:rPr lang="en-GB" sz="1400" dirty="0">
                          <a:effectLst/>
                        </a:rPr>
                        <a:t>in the </a:t>
                      </a:r>
                      <a:r>
                        <a:rPr lang="en-GB" sz="1400" dirty="0" smtClean="0">
                          <a:effectLst/>
                        </a:rPr>
                        <a:t>EU &amp; </a:t>
                      </a:r>
                      <a:r>
                        <a:rPr lang="en-GB" sz="1400" dirty="0">
                          <a:effectLst/>
                        </a:rPr>
                        <a:t>relevant international bodies</a:t>
                      </a:r>
                      <a:endParaRPr lang="de-DE" sz="1400" dirty="0">
                        <a:effectLst/>
                      </a:endParaRPr>
                    </a:p>
                    <a:p>
                      <a:pPr marL="342900" lvl="0" indent="-342900" algn="just">
                        <a:lnSpc>
                          <a:spcPct val="115000"/>
                        </a:lnSpc>
                        <a:spcAft>
                          <a:spcPts val="0"/>
                        </a:spcAft>
                        <a:buFont typeface="Calibri"/>
                        <a:buChar char="-"/>
                      </a:pPr>
                      <a:r>
                        <a:rPr lang="en-GB" sz="1400" b="0" dirty="0">
                          <a:effectLst/>
                        </a:rPr>
                        <a:t>Continued</a:t>
                      </a:r>
                      <a:r>
                        <a:rPr lang="en-GB" sz="1400" b="1" dirty="0">
                          <a:effectLst/>
                        </a:rPr>
                        <a:t> mainstreaming of migration data</a:t>
                      </a:r>
                      <a:endParaRPr lang="de-DE" sz="1400" b="1" dirty="0">
                        <a:effectLst/>
                      </a:endParaRPr>
                    </a:p>
                    <a:p>
                      <a:pPr marL="342900" lvl="0" indent="-342900" algn="just">
                        <a:lnSpc>
                          <a:spcPct val="115000"/>
                        </a:lnSpc>
                        <a:spcAft>
                          <a:spcPts val="0"/>
                        </a:spcAft>
                        <a:buFont typeface="Calibri"/>
                        <a:buChar char="-"/>
                      </a:pPr>
                      <a:r>
                        <a:rPr lang="en-GB" sz="1400" b="1" dirty="0">
                          <a:effectLst/>
                        </a:rPr>
                        <a:t>Harmonisation of address registration </a:t>
                      </a:r>
                      <a:r>
                        <a:rPr lang="en-GB" sz="1400" dirty="0">
                          <a:effectLst/>
                        </a:rPr>
                        <a:t>within the </a:t>
                      </a:r>
                      <a:r>
                        <a:rPr lang="en-GB" sz="1400" dirty="0" smtClean="0">
                          <a:effectLst/>
                        </a:rPr>
                        <a:t>EU</a:t>
                      </a:r>
                      <a:endParaRPr lang="de-DE" sz="1400" dirty="0">
                        <a:effectLst/>
                        <a:latin typeface="Calibri"/>
                        <a:ea typeface="Calibri"/>
                        <a:cs typeface="Times New Roman"/>
                      </a:endParaRPr>
                    </a:p>
                  </a:txBody>
                  <a:tcPr marL="51936" marR="51936" marT="0" marB="0"/>
                </a:tc>
              </a:tr>
              <a:tr h="1429880">
                <a:tc>
                  <a:txBody>
                    <a:bodyPr/>
                    <a:lstStyle/>
                    <a:p>
                      <a:pPr algn="just">
                        <a:lnSpc>
                          <a:spcPct val="115000"/>
                        </a:lnSpc>
                        <a:spcAft>
                          <a:spcPts val="0"/>
                        </a:spcAft>
                      </a:pPr>
                      <a:r>
                        <a:rPr lang="en-GB" sz="1400" dirty="0" smtClean="0">
                          <a:effectLst/>
                        </a:rPr>
                        <a:t>Enhancement </a:t>
                      </a:r>
                      <a:r>
                        <a:rPr lang="en-GB" sz="1400" dirty="0">
                          <a:effectLst/>
                        </a:rPr>
                        <a:t>of data collection methodologies</a:t>
                      </a:r>
                      <a:endParaRPr lang="de-DE" sz="1400" dirty="0">
                        <a:effectLst/>
                        <a:latin typeface="Calibri"/>
                        <a:ea typeface="Calibri"/>
                        <a:cs typeface="Times New Roman"/>
                      </a:endParaRPr>
                    </a:p>
                  </a:txBody>
                  <a:tcPr marL="51936" marR="51936" marT="0" marB="0"/>
                </a:tc>
                <a:tc>
                  <a:txBody>
                    <a:bodyPr/>
                    <a:lstStyle/>
                    <a:p>
                      <a:pPr marL="342900" lvl="0" indent="-342900" algn="just">
                        <a:lnSpc>
                          <a:spcPct val="115000"/>
                        </a:lnSpc>
                        <a:spcAft>
                          <a:spcPts val="0"/>
                        </a:spcAft>
                        <a:buFont typeface="Calibri"/>
                        <a:buChar char="-"/>
                      </a:pPr>
                      <a:r>
                        <a:rPr lang="en-GB" sz="1400" b="1" dirty="0">
                          <a:effectLst/>
                        </a:rPr>
                        <a:t>Improvement </a:t>
                      </a:r>
                      <a:r>
                        <a:rPr lang="en-GB" sz="1400" dirty="0">
                          <a:effectLst/>
                        </a:rPr>
                        <a:t>and </a:t>
                      </a:r>
                      <a:r>
                        <a:rPr lang="en-GB" sz="1400" b="1" dirty="0">
                          <a:effectLst/>
                        </a:rPr>
                        <a:t>integration of administrative data systems</a:t>
                      </a:r>
                      <a:endParaRPr lang="de-DE" sz="1400" b="1" dirty="0">
                        <a:effectLst/>
                      </a:endParaRPr>
                    </a:p>
                    <a:p>
                      <a:pPr marL="342900" lvl="0" indent="-342900" algn="just">
                        <a:lnSpc>
                          <a:spcPct val="115000"/>
                        </a:lnSpc>
                        <a:spcAft>
                          <a:spcPts val="0"/>
                        </a:spcAft>
                        <a:buFont typeface="Calibri"/>
                        <a:buChar char="-"/>
                      </a:pPr>
                      <a:r>
                        <a:rPr lang="en-GB" sz="1400" b="1" dirty="0">
                          <a:effectLst/>
                        </a:rPr>
                        <a:t>Improvement of data collection </a:t>
                      </a:r>
                      <a:r>
                        <a:rPr lang="en-GB" sz="1400" dirty="0">
                          <a:effectLst/>
                        </a:rPr>
                        <a:t>on the </a:t>
                      </a:r>
                      <a:r>
                        <a:rPr lang="en-GB" sz="1400" b="1" dirty="0">
                          <a:effectLst/>
                        </a:rPr>
                        <a:t>regional level</a:t>
                      </a:r>
                      <a:endParaRPr lang="de-DE" sz="1400" b="1" dirty="0">
                        <a:effectLst/>
                      </a:endParaRPr>
                    </a:p>
                    <a:p>
                      <a:pPr marL="342900" lvl="0" indent="-342900" algn="just">
                        <a:lnSpc>
                          <a:spcPct val="115000"/>
                        </a:lnSpc>
                        <a:spcAft>
                          <a:spcPts val="0"/>
                        </a:spcAft>
                        <a:buFont typeface="Calibri"/>
                        <a:buChar char="-"/>
                      </a:pPr>
                      <a:r>
                        <a:rPr lang="en-GB" sz="1400" b="1" dirty="0">
                          <a:effectLst/>
                        </a:rPr>
                        <a:t>Improvement of methods to estimate migration flow and stock data </a:t>
                      </a:r>
                      <a:r>
                        <a:rPr lang="en-GB" sz="1400" dirty="0">
                          <a:effectLst/>
                        </a:rPr>
                        <a:t>out of global migration flow and stock data and transnational use of big data</a:t>
                      </a:r>
                      <a:endParaRPr lang="de-DE" sz="1400" dirty="0">
                        <a:effectLst/>
                      </a:endParaRPr>
                    </a:p>
                    <a:p>
                      <a:pPr marL="342900" lvl="0" indent="-342900" algn="just">
                        <a:lnSpc>
                          <a:spcPct val="115000"/>
                        </a:lnSpc>
                        <a:spcAft>
                          <a:spcPts val="0"/>
                        </a:spcAft>
                        <a:buFont typeface="Calibri"/>
                        <a:buChar char="-"/>
                      </a:pPr>
                      <a:r>
                        <a:rPr lang="en-GB" sz="1400" b="1" dirty="0">
                          <a:effectLst/>
                        </a:rPr>
                        <a:t>Further development of the LFS-battery</a:t>
                      </a:r>
                      <a:r>
                        <a:rPr lang="en-GB" sz="1400" dirty="0">
                          <a:effectLst/>
                        </a:rPr>
                        <a:t> to collect detailed information about an extended sample of migrants as piloted in the SEEMIG project </a:t>
                      </a:r>
                      <a:endParaRPr lang="de-DE" sz="1400" dirty="0">
                        <a:effectLst/>
                        <a:latin typeface="Calibri"/>
                        <a:ea typeface="Calibri"/>
                        <a:cs typeface="Times New Roman"/>
                      </a:endParaRPr>
                    </a:p>
                  </a:txBody>
                  <a:tcPr marL="51936" marR="51936" marT="0" marB="0"/>
                </a:tc>
              </a:tr>
              <a:tr h="1588756">
                <a:tc>
                  <a:txBody>
                    <a:bodyPr/>
                    <a:lstStyle/>
                    <a:p>
                      <a:pPr algn="just">
                        <a:lnSpc>
                          <a:spcPct val="115000"/>
                        </a:lnSpc>
                        <a:spcAft>
                          <a:spcPts val="0"/>
                        </a:spcAft>
                      </a:pPr>
                      <a:r>
                        <a:rPr lang="en-GB" sz="1400" dirty="0" smtClean="0">
                          <a:effectLst/>
                        </a:rPr>
                        <a:t>Increase </a:t>
                      </a:r>
                      <a:r>
                        <a:rPr lang="en-GB" sz="1400" dirty="0">
                          <a:effectLst/>
                        </a:rPr>
                        <a:t>in transnational partnerships and cooperation</a:t>
                      </a:r>
                      <a:endParaRPr lang="de-DE" sz="1400" dirty="0">
                        <a:effectLst/>
                        <a:latin typeface="Calibri"/>
                        <a:ea typeface="Calibri"/>
                        <a:cs typeface="Times New Roman"/>
                      </a:endParaRPr>
                    </a:p>
                  </a:txBody>
                  <a:tcPr marL="51936" marR="51936" marT="0" marB="0"/>
                </a:tc>
                <a:tc>
                  <a:txBody>
                    <a:bodyPr/>
                    <a:lstStyle/>
                    <a:p>
                      <a:pPr marL="342900" lvl="0" indent="-342900" algn="just">
                        <a:lnSpc>
                          <a:spcPct val="115000"/>
                        </a:lnSpc>
                        <a:spcAft>
                          <a:spcPts val="0"/>
                        </a:spcAft>
                        <a:buFont typeface="Calibri"/>
                        <a:buChar char="-"/>
                      </a:pPr>
                      <a:r>
                        <a:rPr lang="en-GB" sz="1400" dirty="0">
                          <a:effectLst/>
                        </a:rPr>
                        <a:t>Establishment of </a:t>
                      </a:r>
                      <a:r>
                        <a:rPr lang="en-GB" sz="1400" b="1" dirty="0">
                          <a:effectLst/>
                        </a:rPr>
                        <a:t>transnational dialogue</a:t>
                      </a:r>
                      <a:r>
                        <a:rPr lang="en-GB" sz="1400" dirty="0">
                          <a:effectLst/>
                        </a:rPr>
                        <a:t> between </a:t>
                      </a:r>
                      <a:r>
                        <a:rPr lang="en-GB" sz="1400" b="1" dirty="0">
                          <a:effectLst/>
                        </a:rPr>
                        <a:t>local and national governments </a:t>
                      </a:r>
                      <a:r>
                        <a:rPr lang="en-GB" sz="1400" dirty="0">
                          <a:effectLst/>
                        </a:rPr>
                        <a:t>and relevant stakeholders in migrant sending and receiving areas</a:t>
                      </a:r>
                      <a:endParaRPr lang="de-DE" sz="1400" dirty="0">
                        <a:effectLst/>
                      </a:endParaRPr>
                    </a:p>
                    <a:p>
                      <a:pPr marL="342900" lvl="0" indent="-342900" algn="just">
                        <a:lnSpc>
                          <a:spcPct val="115000"/>
                        </a:lnSpc>
                        <a:spcAft>
                          <a:spcPts val="0"/>
                        </a:spcAft>
                        <a:buFont typeface="Calibri"/>
                        <a:buChar char="-"/>
                      </a:pPr>
                      <a:r>
                        <a:rPr lang="en-GB" sz="1400" dirty="0">
                          <a:effectLst/>
                        </a:rPr>
                        <a:t>Creation of a </a:t>
                      </a:r>
                      <a:r>
                        <a:rPr lang="en-GB" sz="1400" b="1" dirty="0">
                          <a:effectLst/>
                        </a:rPr>
                        <a:t>transnational monitoring committee</a:t>
                      </a:r>
                      <a:endParaRPr lang="de-DE" sz="1400" b="1" dirty="0">
                        <a:effectLst/>
                      </a:endParaRPr>
                    </a:p>
                    <a:p>
                      <a:pPr marL="342900" lvl="0" indent="-342900" algn="just">
                        <a:lnSpc>
                          <a:spcPct val="115000"/>
                        </a:lnSpc>
                        <a:spcAft>
                          <a:spcPts val="0"/>
                        </a:spcAft>
                        <a:buFont typeface="Calibri"/>
                        <a:buChar char="-"/>
                      </a:pPr>
                      <a:r>
                        <a:rPr lang="en-GB" sz="1400" b="1" dirty="0">
                          <a:effectLst/>
                        </a:rPr>
                        <a:t>Collection and exchange of data </a:t>
                      </a:r>
                      <a:r>
                        <a:rPr lang="en-GB" sz="1400" dirty="0">
                          <a:effectLst/>
                        </a:rPr>
                        <a:t>(especially on commuting) via Memoranda of </a:t>
                      </a:r>
                      <a:r>
                        <a:rPr lang="en-GB" sz="1400" dirty="0" smtClean="0">
                          <a:effectLst/>
                        </a:rPr>
                        <a:t>Understanding</a:t>
                      </a:r>
                      <a:r>
                        <a:rPr lang="en-GB" sz="1400" baseline="0" dirty="0" smtClean="0">
                          <a:effectLst/>
                        </a:rPr>
                        <a:t> &amp;</a:t>
                      </a:r>
                      <a:r>
                        <a:rPr lang="en-GB" sz="1400" dirty="0" smtClean="0">
                          <a:effectLst/>
                        </a:rPr>
                        <a:t> </a:t>
                      </a:r>
                      <a:r>
                        <a:rPr lang="en-GB" sz="1400" dirty="0">
                          <a:effectLst/>
                        </a:rPr>
                        <a:t>increased cooperation between National Statistical Offices in </a:t>
                      </a:r>
                      <a:r>
                        <a:rPr lang="de-DE" sz="1400" dirty="0" smtClean="0">
                          <a:effectLst/>
                        </a:rPr>
                        <a:t>EU</a:t>
                      </a:r>
                      <a:endParaRPr lang="de-DE" sz="1400" dirty="0">
                        <a:effectLst/>
                      </a:endParaRPr>
                    </a:p>
                    <a:p>
                      <a:pPr marL="342900" lvl="0" indent="-342900" algn="just">
                        <a:lnSpc>
                          <a:spcPct val="115000"/>
                        </a:lnSpc>
                        <a:spcAft>
                          <a:spcPts val="0"/>
                        </a:spcAft>
                        <a:buFont typeface="Calibri"/>
                        <a:buChar char="-"/>
                      </a:pPr>
                      <a:r>
                        <a:rPr lang="en-GB" sz="1400" b="1" dirty="0">
                          <a:effectLst/>
                        </a:rPr>
                        <a:t>Improvement of transnational databases </a:t>
                      </a:r>
                      <a:r>
                        <a:rPr lang="en-GB" sz="1400" dirty="0">
                          <a:effectLst/>
                        </a:rPr>
                        <a:t>and maintenance of the SEEMIG transnational database</a:t>
                      </a:r>
                      <a:endParaRPr lang="de-DE" sz="1400" dirty="0">
                        <a:effectLst/>
                        <a:latin typeface="Calibri"/>
                        <a:ea typeface="Calibri"/>
                        <a:cs typeface="Times New Roman"/>
                      </a:endParaRPr>
                    </a:p>
                  </a:txBody>
                  <a:tcPr marL="51936" marR="51936" marT="0" marB="0"/>
                </a:tc>
              </a:tr>
              <a:tr h="953254">
                <a:tc>
                  <a:txBody>
                    <a:bodyPr/>
                    <a:lstStyle/>
                    <a:p>
                      <a:pPr algn="just">
                        <a:lnSpc>
                          <a:spcPct val="115000"/>
                        </a:lnSpc>
                        <a:spcAft>
                          <a:spcPts val="0"/>
                        </a:spcAft>
                      </a:pPr>
                      <a:r>
                        <a:rPr lang="en-GB" sz="1400" dirty="0" smtClean="0">
                          <a:effectLst/>
                        </a:rPr>
                        <a:t>Improvement </a:t>
                      </a:r>
                      <a:r>
                        <a:rPr lang="en-GB" sz="1400" dirty="0">
                          <a:effectLst/>
                        </a:rPr>
                        <a:t>of data collection and data use on the local level</a:t>
                      </a:r>
                      <a:endParaRPr lang="de-DE" sz="1400" dirty="0">
                        <a:effectLst/>
                        <a:latin typeface="Calibri"/>
                        <a:ea typeface="Calibri"/>
                        <a:cs typeface="Times New Roman"/>
                      </a:endParaRPr>
                    </a:p>
                  </a:txBody>
                  <a:tcPr marL="51936" marR="51936" marT="0" marB="0"/>
                </a:tc>
                <a:tc>
                  <a:txBody>
                    <a:bodyPr/>
                    <a:lstStyle/>
                    <a:p>
                      <a:pPr marL="342900" lvl="0" indent="-342900" algn="just">
                        <a:lnSpc>
                          <a:spcPct val="115000"/>
                        </a:lnSpc>
                        <a:spcAft>
                          <a:spcPts val="0"/>
                        </a:spcAft>
                        <a:buFont typeface="Calibri"/>
                        <a:buChar char="-"/>
                      </a:pPr>
                      <a:r>
                        <a:rPr lang="en-GB" sz="1400" b="1" dirty="0">
                          <a:effectLst/>
                        </a:rPr>
                        <a:t>Enhancement of institutional capacity of local public administrations </a:t>
                      </a:r>
                      <a:r>
                        <a:rPr lang="en-GB" sz="1400" dirty="0">
                          <a:effectLst/>
                        </a:rPr>
                        <a:t>on data management a as well as new forms of multi-institutional cooperation</a:t>
                      </a:r>
                      <a:endParaRPr lang="de-DE" sz="1400" dirty="0">
                        <a:effectLst/>
                      </a:endParaRPr>
                    </a:p>
                    <a:p>
                      <a:pPr marL="342900" lvl="0" indent="-342900" algn="just">
                        <a:lnSpc>
                          <a:spcPct val="115000"/>
                        </a:lnSpc>
                        <a:spcAft>
                          <a:spcPts val="0"/>
                        </a:spcAft>
                        <a:buFont typeface="Calibri"/>
                        <a:buChar char="-"/>
                      </a:pPr>
                      <a:r>
                        <a:rPr lang="en-GB" sz="1400" b="1" dirty="0">
                          <a:effectLst/>
                        </a:rPr>
                        <a:t>Launch of local surveys on migrant groups, local communities </a:t>
                      </a:r>
                      <a:r>
                        <a:rPr lang="en-GB" sz="1400" dirty="0">
                          <a:effectLst/>
                        </a:rPr>
                        <a:t>and </a:t>
                      </a:r>
                      <a:r>
                        <a:rPr lang="en-GB" sz="1400" b="1" dirty="0">
                          <a:effectLst/>
                        </a:rPr>
                        <a:t>vulnerable groups </a:t>
                      </a:r>
                      <a:r>
                        <a:rPr lang="en-GB" sz="1400" dirty="0">
                          <a:effectLst/>
                        </a:rPr>
                        <a:t>(especially young people) on a </a:t>
                      </a:r>
                      <a:r>
                        <a:rPr lang="en-GB" sz="1400" b="1" dirty="0">
                          <a:effectLst/>
                        </a:rPr>
                        <a:t>transnational level</a:t>
                      </a:r>
                      <a:endParaRPr lang="de-DE" sz="1400" b="1" dirty="0">
                        <a:effectLst/>
                        <a:latin typeface="Calibri"/>
                        <a:ea typeface="Calibri"/>
                        <a:cs typeface="Times New Roman"/>
                      </a:endParaRPr>
                    </a:p>
                  </a:txBody>
                  <a:tcPr marL="51936" marR="51936" marT="0" marB="0"/>
                </a:tc>
              </a:tr>
            </a:tbl>
          </a:graphicData>
        </a:graphic>
      </p:graphicFrame>
      <p:pic>
        <p:nvPicPr>
          <p:cNvPr id="13" name="Picture 8" descr="Logo-09_people+skills"/>
          <p:cNvPicPr>
            <a:picLocks noChangeAspect="1" noChangeArrowheads="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6679" b="8905"/>
          <a:stretch>
            <a:fillRect/>
          </a:stretch>
        </p:blipFill>
        <p:spPr bwMode="auto">
          <a:xfrm>
            <a:off x="7110806" y="0"/>
            <a:ext cx="1277618" cy="467999"/>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292882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2296</Words>
  <Application>Microsoft Macintosh PowerPoint</Application>
  <PresentationFormat>Bildschirmpräsentation (4:3)</PresentationFormat>
  <Paragraphs>196</Paragraphs>
  <Slides>10</Slides>
  <Notes>8</Notes>
  <HiddenSlides>0</HiddenSlides>
  <MMClips>0</MMClips>
  <ScaleCrop>false</ScaleCrop>
  <HeadingPairs>
    <vt:vector size="4" baseType="variant">
      <vt:variant>
        <vt:lpstr>Entwurfsvorlage</vt:lpstr>
      </vt:variant>
      <vt:variant>
        <vt:i4>1</vt:i4>
      </vt:variant>
      <vt:variant>
        <vt:lpstr>Folientitel</vt:lpstr>
      </vt:variant>
      <vt:variant>
        <vt:i4>10</vt:i4>
      </vt:variant>
    </vt:vector>
  </HeadingPairs>
  <TitlesOfParts>
    <vt:vector size="11" baseType="lpstr">
      <vt:lpstr>Office-Design</vt:lpstr>
      <vt:lpstr>Folie 1</vt:lpstr>
      <vt:lpstr>Folie 2</vt:lpstr>
      <vt:lpstr>Folie 3</vt:lpstr>
      <vt:lpstr>Folie 4</vt:lpstr>
      <vt:lpstr>Folie 5</vt:lpstr>
      <vt:lpstr>Folie 6</vt:lpstr>
      <vt:lpstr>Folie 7</vt:lpstr>
      <vt:lpstr>Folie 8</vt:lpstr>
      <vt:lpstr>Folie 9</vt:lpstr>
      <vt:lpstr>Folie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dia</dc:title>
  <dc:creator>Jan</dc:creator>
  <cp:lastModifiedBy>Barbara Willsberger</cp:lastModifiedBy>
  <cp:revision>456</cp:revision>
  <cp:lastPrinted>2014-12-02T18:17:37Z</cp:lastPrinted>
  <dcterms:created xsi:type="dcterms:W3CDTF">2015-05-28T07:49:56Z</dcterms:created>
  <dcterms:modified xsi:type="dcterms:W3CDTF">2015-05-28T07:51:32Z</dcterms:modified>
</cp:coreProperties>
</file>