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11"/>
  </p:notesMasterIdLst>
  <p:sldIdLst>
    <p:sldId id="256" r:id="rId2"/>
    <p:sldId id="283" r:id="rId3"/>
    <p:sldId id="287" r:id="rId4"/>
    <p:sldId id="289" r:id="rId5"/>
    <p:sldId id="295" r:id="rId6"/>
    <p:sldId id="291" r:id="rId7"/>
    <p:sldId id="298" r:id="rId8"/>
    <p:sldId id="293" r:id="rId9"/>
    <p:sldId id="294" r:id="rId1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448"/>
    <a:srgbClr val="5B5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9609" autoAdjust="0"/>
  </p:normalViewPr>
  <p:slideViewPr>
    <p:cSldViewPr>
      <p:cViewPr varScale="1">
        <p:scale>
          <a:sx n="114" d="100"/>
          <a:sy n="114" d="100"/>
        </p:scale>
        <p:origin x="8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2A348A-63A1-4037-BB5F-5C149E9C3689}" type="doc">
      <dgm:prSet loTypeId="urn:microsoft.com/office/officeart/2005/8/layout/vList6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337806-9AD6-42FE-BCCA-A9B82A1DDD8F}">
      <dgm:prSet custT="1"/>
      <dgm:spPr/>
      <dgm:t>
        <a:bodyPr/>
        <a:lstStyle/>
        <a:p>
          <a:pPr rtl="0"/>
          <a:r>
            <a:rPr lang="ro-RO" sz="2000" b="1" i="1" noProof="0" dirty="0" smtClean="0">
              <a:solidFill>
                <a:srgbClr val="C00000"/>
              </a:solidFill>
            </a:rPr>
            <a:t>Project </a:t>
          </a:r>
          <a:r>
            <a:rPr lang="ro-RO" sz="2000" b="1" i="1" noProof="0" dirty="0" err="1" smtClean="0">
              <a:solidFill>
                <a:srgbClr val="C00000"/>
              </a:solidFill>
            </a:rPr>
            <a:t>beneficiary</a:t>
          </a:r>
          <a:endParaRPr lang="en-US" sz="2000" b="1" i="1" noProof="0" dirty="0" smtClean="0">
            <a:solidFill>
              <a:srgbClr val="C00000"/>
            </a:solidFill>
          </a:endParaRPr>
        </a:p>
        <a:p>
          <a:pPr rtl="0"/>
          <a:r>
            <a:rPr lang="en-US" sz="1600" b="1" i="1" noProof="0" dirty="0" smtClean="0">
              <a:solidFill>
                <a:srgbClr val="FFFF00"/>
              </a:solidFill>
            </a:rPr>
            <a:t> </a:t>
          </a:r>
          <a:r>
            <a:rPr lang="ro-RO" sz="1600" b="1" i="1" noProof="0" dirty="0" smtClean="0">
              <a:solidFill>
                <a:srgbClr val="FFFF00"/>
              </a:solidFill>
            </a:rPr>
            <a:t>Th </a:t>
          </a:r>
          <a:r>
            <a:rPr lang="ro-RO" sz="1600" b="1" i="1" noProof="0" dirty="0" err="1" smtClean="0">
              <a:solidFill>
                <a:srgbClr val="FFFF00"/>
              </a:solidFill>
            </a:rPr>
            <a:t>Ministry</a:t>
          </a:r>
          <a:r>
            <a:rPr lang="ro-RO" sz="1600" b="1" i="1" noProof="0" dirty="0" smtClean="0">
              <a:solidFill>
                <a:srgbClr val="FFFF00"/>
              </a:solidFill>
            </a:rPr>
            <a:t> of regional </a:t>
          </a:r>
          <a:r>
            <a:rPr lang="ro-RO" sz="1600" b="1" i="1" noProof="0" dirty="0" err="1" smtClean="0">
              <a:solidFill>
                <a:srgbClr val="FFFF00"/>
              </a:solidFill>
            </a:rPr>
            <a:t>Development</a:t>
          </a:r>
          <a:r>
            <a:rPr lang="ro-RO" sz="1600" b="1" i="1" noProof="0" dirty="0" smtClean="0">
              <a:solidFill>
                <a:srgbClr val="FFFF00"/>
              </a:solidFill>
            </a:rPr>
            <a:t> </a:t>
          </a:r>
          <a:r>
            <a:rPr lang="ro-RO" sz="1600" b="1" i="1" noProof="0" dirty="0" err="1" smtClean="0">
              <a:solidFill>
                <a:srgbClr val="FFFF00"/>
              </a:solidFill>
            </a:rPr>
            <a:t>and</a:t>
          </a:r>
          <a:r>
            <a:rPr lang="ro-RO" sz="1600" b="1" i="1" noProof="0" dirty="0" smtClean="0">
              <a:solidFill>
                <a:srgbClr val="FFFF00"/>
              </a:solidFill>
            </a:rPr>
            <a:t> </a:t>
          </a:r>
          <a:r>
            <a:rPr lang="ro-RO" sz="1600" b="1" i="1" noProof="0" dirty="0" err="1" smtClean="0">
              <a:solidFill>
                <a:srgbClr val="FFFF00"/>
              </a:solidFill>
            </a:rPr>
            <a:t>Constructions</a:t>
          </a:r>
          <a:endParaRPr lang="en-US" sz="1600" b="1" i="1" noProof="0" dirty="0">
            <a:solidFill>
              <a:srgbClr val="FFFF00"/>
            </a:solidFill>
          </a:endParaRPr>
        </a:p>
      </dgm:t>
    </dgm:pt>
    <dgm:pt modelId="{D8205300-92D5-45B2-9521-321D1DE9D08B}" type="parTrans" cxnId="{33881D8E-D388-448E-80F0-4694F7C42613}">
      <dgm:prSet/>
      <dgm:spPr/>
      <dgm:t>
        <a:bodyPr/>
        <a:lstStyle/>
        <a:p>
          <a:endParaRPr lang="ru-RU"/>
        </a:p>
      </dgm:t>
    </dgm:pt>
    <dgm:pt modelId="{7BA23E29-2086-4346-900F-CB5699D135EC}" type="sibTrans" cxnId="{33881D8E-D388-448E-80F0-4694F7C42613}">
      <dgm:prSet/>
      <dgm:spPr/>
      <dgm:t>
        <a:bodyPr/>
        <a:lstStyle/>
        <a:p>
          <a:endParaRPr lang="ru-RU"/>
        </a:p>
      </dgm:t>
    </dgm:pt>
    <dgm:pt modelId="{F43DBC09-0963-475E-B30A-A0E33415BEEA}">
      <dgm:prSet custT="1"/>
      <dgm:spPr/>
      <dgm:t>
        <a:bodyPr/>
        <a:lstStyle/>
        <a:p>
          <a:pPr rtl="0"/>
          <a:r>
            <a:rPr lang="ro-RO" sz="2000" b="1" i="1" noProof="0" dirty="0" smtClean="0">
              <a:solidFill>
                <a:srgbClr val="C00000"/>
              </a:solidFill>
            </a:rPr>
            <a:t>Project </a:t>
          </a:r>
          <a:r>
            <a:rPr lang="ro-RO" sz="2000" b="1" i="1" noProof="0" dirty="0" err="1" smtClean="0">
              <a:solidFill>
                <a:srgbClr val="C00000"/>
              </a:solidFill>
            </a:rPr>
            <a:t>Partner</a:t>
          </a:r>
          <a:endParaRPr lang="en-US" sz="2000" b="1" i="1" noProof="0" dirty="0" smtClean="0"/>
        </a:p>
        <a:p>
          <a:pPr rtl="0"/>
          <a:r>
            <a:rPr lang="ro-RO" sz="1600" b="1" i="1" noProof="0" dirty="0" smtClean="0">
              <a:solidFill>
                <a:srgbClr val="FFFF00"/>
              </a:solidFill>
            </a:rPr>
            <a:t>State C</a:t>
          </a:r>
          <a:r>
            <a:rPr lang="en-US" sz="1600" b="1" i="1" noProof="0" dirty="0" smtClean="0">
              <a:solidFill>
                <a:srgbClr val="FFFF00"/>
              </a:solidFill>
            </a:rPr>
            <a:t>h</a:t>
          </a:r>
          <a:r>
            <a:rPr lang="ro-RO" sz="1600" b="1" i="1" noProof="0" dirty="0" err="1" smtClean="0">
              <a:solidFill>
                <a:srgbClr val="FFFF00"/>
              </a:solidFill>
            </a:rPr>
            <a:t>ancell</a:t>
          </a:r>
          <a:r>
            <a:rPr lang="en-US" sz="1600" b="1" i="1" noProof="0" dirty="0" smtClean="0">
              <a:solidFill>
                <a:srgbClr val="FFFF00"/>
              </a:solidFill>
            </a:rPr>
            <a:t>e</a:t>
          </a:r>
          <a:r>
            <a:rPr lang="ro-RO" sz="1600" b="1" i="1" noProof="0" dirty="0" err="1" smtClean="0">
              <a:solidFill>
                <a:srgbClr val="FFFF00"/>
              </a:solidFill>
            </a:rPr>
            <a:t>ry</a:t>
          </a:r>
          <a:r>
            <a:rPr lang="ro-RO" sz="1600" b="1" i="1" noProof="0" dirty="0" smtClean="0">
              <a:solidFill>
                <a:srgbClr val="FFFF00"/>
              </a:solidFill>
            </a:rPr>
            <a:t> of the Republic of Moldova</a:t>
          </a:r>
          <a:r>
            <a:rPr lang="en-US" sz="1600" b="1" i="1" noProof="0" dirty="0" smtClean="0">
              <a:solidFill>
                <a:srgbClr val="FFFF00"/>
              </a:solidFill>
            </a:rPr>
            <a:t> </a:t>
          </a:r>
          <a:endParaRPr lang="en-US" sz="1600" noProof="0" dirty="0">
            <a:solidFill>
              <a:srgbClr val="FFFF00"/>
            </a:solidFill>
          </a:endParaRPr>
        </a:p>
      </dgm:t>
    </dgm:pt>
    <dgm:pt modelId="{9CC5728D-FEF4-407D-A1B8-4179726F6B73}" type="parTrans" cxnId="{6BF26DE4-7830-42D4-BCBE-F345A3756ACB}">
      <dgm:prSet/>
      <dgm:spPr/>
      <dgm:t>
        <a:bodyPr/>
        <a:lstStyle/>
        <a:p>
          <a:endParaRPr lang="ru-RU"/>
        </a:p>
      </dgm:t>
    </dgm:pt>
    <dgm:pt modelId="{728CE795-50BC-4DFC-9C40-7BEE1A3AF039}" type="sibTrans" cxnId="{6BF26DE4-7830-42D4-BCBE-F345A3756ACB}">
      <dgm:prSet/>
      <dgm:spPr/>
      <dgm:t>
        <a:bodyPr/>
        <a:lstStyle/>
        <a:p>
          <a:endParaRPr lang="ru-RU"/>
        </a:p>
      </dgm:t>
    </dgm:pt>
    <dgm:pt modelId="{D617ACDE-B978-4789-ACA3-D7214A297BFC}">
      <dgm:prSet custT="1"/>
      <dgm:spPr/>
      <dgm:t>
        <a:bodyPr/>
        <a:lstStyle/>
        <a:p>
          <a:r>
            <a:rPr lang="ro-RO" sz="1600" b="1" i="1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Responsabile authority of  </a:t>
          </a:r>
          <a:r>
            <a:rPr lang="ro-RO" sz="1600" b="1" i="1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national</a:t>
          </a:r>
          <a:r>
            <a:rPr lang="ro-RO" sz="1600" b="1" i="1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1600" b="1" i="1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coordination</a:t>
          </a:r>
          <a:r>
            <a:rPr lang="ro-RO" sz="1600" b="1" i="1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of EUSDR in Republic of Moldova</a:t>
          </a:r>
          <a:endParaRPr lang="en-US" sz="1600" noProof="0" dirty="0">
            <a:solidFill>
              <a:srgbClr val="002060"/>
            </a:solidFill>
          </a:endParaRPr>
        </a:p>
      </dgm:t>
    </dgm:pt>
    <dgm:pt modelId="{76BFBDFD-E8EB-4427-BB6F-FBAC216FDFA2}" type="parTrans" cxnId="{69FB8168-C5FA-46A1-B247-EC27FD4B1F26}">
      <dgm:prSet/>
      <dgm:spPr/>
      <dgm:t>
        <a:bodyPr/>
        <a:lstStyle/>
        <a:p>
          <a:endParaRPr lang="en-US"/>
        </a:p>
      </dgm:t>
    </dgm:pt>
    <dgm:pt modelId="{931601B6-AE04-4DEC-8E28-62A208B62FA2}" type="sibTrans" cxnId="{69FB8168-C5FA-46A1-B247-EC27FD4B1F26}">
      <dgm:prSet/>
      <dgm:spPr/>
      <dgm:t>
        <a:bodyPr/>
        <a:lstStyle/>
        <a:p>
          <a:endParaRPr lang="en-US"/>
        </a:p>
      </dgm:t>
    </dgm:pt>
    <dgm:pt modelId="{980AC8F9-018F-4C4D-A1BC-0F69461F99BF}">
      <dgm:prSet custT="1"/>
      <dgm:spPr/>
      <dgm:t>
        <a:bodyPr/>
        <a:lstStyle/>
        <a:p>
          <a:r>
            <a:rPr lang="ro-RO" sz="1600" b="1" i="1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National authority for </a:t>
          </a:r>
          <a:r>
            <a:rPr lang="ro-RO" sz="1600" b="1" i="1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transnational</a:t>
          </a:r>
          <a:r>
            <a:rPr lang="ro-RO" sz="1600" b="1" i="1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1600" b="1" i="1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cooperation</a:t>
          </a:r>
          <a:r>
            <a:rPr lang="ro-RO" sz="1600" b="1" i="1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1600" b="1" i="1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programs</a:t>
          </a:r>
          <a:endParaRPr lang="ru-RU" sz="1600" b="1" i="1" noProof="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18A289-AE75-45D4-AC46-EF0229633A8B}" type="parTrans" cxnId="{7C40C86C-1DED-4E3C-87F6-E8D6CB9ADDB7}">
      <dgm:prSet/>
      <dgm:spPr/>
      <dgm:t>
        <a:bodyPr/>
        <a:lstStyle/>
        <a:p>
          <a:endParaRPr lang="en-US"/>
        </a:p>
      </dgm:t>
    </dgm:pt>
    <dgm:pt modelId="{65CB5BB5-4413-4154-8B33-D94BE239CEAC}" type="sibTrans" cxnId="{7C40C86C-1DED-4E3C-87F6-E8D6CB9ADDB7}">
      <dgm:prSet/>
      <dgm:spPr/>
      <dgm:t>
        <a:bodyPr/>
        <a:lstStyle/>
        <a:p>
          <a:endParaRPr lang="en-US"/>
        </a:p>
      </dgm:t>
    </dgm:pt>
    <dgm:pt modelId="{9C7A9D5C-D7A3-420A-A2B7-42F701E8AFD4}" type="pres">
      <dgm:prSet presAssocID="{112A348A-63A1-4037-BB5F-5C149E9C368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o-RO"/>
        </a:p>
      </dgm:t>
    </dgm:pt>
    <dgm:pt modelId="{E5DA14F5-B190-42AB-9F49-24D31F126E07}" type="pres">
      <dgm:prSet presAssocID="{FE337806-9AD6-42FE-BCCA-A9B82A1DDD8F}" presName="linNode" presStyleCnt="0"/>
      <dgm:spPr/>
    </dgm:pt>
    <dgm:pt modelId="{484043B7-28F9-4412-B578-80FEB9FD2C73}" type="pres">
      <dgm:prSet presAssocID="{FE337806-9AD6-42FE-BCCA-A9B82A1DDD8F}" presName="parentShp" presStyleLbl="node1" presStyleIdx="0" presStyleCnt="2" custLinFactNeighborX="727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1BE47-B3D2-4AF5-AA09-23EA93C26165}" type="pres">
      <dgm:prSet presAssocID="{FE337806-9AD6-42FE-BCCA-A9B82A1DDD8F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EDC04-5547-41C3-AB5A-7B97FB49CA94}" type="pres">
      <dgm:prSet presAssocID="{7BA23E29-2086-4346-900F-CB5699D135EC}" presName="spacing" presStyleCnt="0"/>
      <dgm:spPr/>
    </dgm:pt>
    <dgm:pt modelId="{E51B913E-CCCF-429C-AA28-E2470F0E0DF6}" type="pres">
      <dgm:prSet presAssocID="{F43DBC09-0963-475E-B30A-A0E33415BEEA}" presName="linNode" presStyleCnt="0"/>
      <dgm:spPr/>
    </dgm:pt>
    <dgm:pt modelId="{4FB43958-C443-483E-9694-3ABA6FD93995}" type="pres">
      <dgm:prSet presAssocID="{F43DBC09-0963-475E-B30A-A0E33415BEEA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074F7D-90D5-4DBF-AA03-40070EB662FB}" type="pres">
      <dgm:prSet presAssocID="{F43DBC09-0963-475E-B30A-A0E33415BEEA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40C86C-1DED-4E3C-87F6-E8D6CB9ADDB7}" srcId="{F43DBC09-0963-475E-B30A-A0E33415BEEA}" destId="{980AC8F9-018F-4C4D-A1BC-0F69461F99BF}" srcOrd="0" destOrd="0" parTransId="{5518A289-AE75-45D4-AC46-EF0229633A8B}" sibTransId="{65CB5BB5-4413-4154-8B33-D94BE239CEAC}"/>
    <dgm:cxn modelId="{33881D8E-D388-448E-80F0-4694F7C42613}" srcId="{112A348A-63A1-4037-BB5F-5C149E9C3689}" destId="{FE337806-9AD6-42FE-BCCA-A9B82A1DDD8F}" srcOrd="0" destOrd="0" parTransId="{D8205300-92D5-45B2-9521-321D1DE9D08B}" sibTransId="{7BA23E29-2086-4346-900F-CB5699D135EC}"/>
    <dgm:cxn modelId="{69FB8168-C5FA-46A1-B247-EC27FD4B1F26}" srcId="{FE337806-9AD6-42FE-BCCA-A9B82A1DDD8F}" destId="{D617ACDE-B978-4789-ACA3-D7214A297BFC}" srcOrd="0" destOrd="0" parTransId="{76BFBDFD-E8EB-4427-BB6F-FBAC216FDFA2}" sibTransId="{931601B6-AE04-4DEC-8E28-62A208B62FA2}"/>
    <dgm:cxn modelId="{919338EA-DEB8-470D-8265-A553C1ED9769}" type="presOf" srcId="{D617ACDE-B978-4789-ACA3-D7214A297BFC}" destId="{92F1BE47-B3D2-4AF5-AA09-23EA93C26165}" srcOrd="0" destOrd="0" presId="urn:microsoft.com/office/officeart/2005/8/layout/vList6"/>
    <dgm:cxn modelId="{575378C5-3DA7-439F-AE0E-6261A3A49762}" type="presOf" srcId="{112A348A-63A1-4037-BB5F-5C149E9C3689}" destId="{9C7A9D5C-D7A3-420A-A2B7-42F701E8AFD4}" srcOrd="0" destOrd="0" presId="urn:microsoft.com/office/officeart/2005/8/layout/vList6"/>
    <dgm:cxn modelId="{770B3EA4-8BAF-4B1E-82DA-4BED05C81FEF}" type="presOf" srcId="{F43DBC09-0963-475E-B30A-A0E33415BEEA}" destId="{4FB43958-C443-483E-9694-3ABA6FD93995}" srcOrd="0" destOrd="0" presId="urn:microsoft.com/office/officeart/2005/8/layout/vList6"/>
    <dgm:cxn modelId="{6BF26DE4-7830-42D4-BCBE-F345A3756ACB}" srcId="{112A348A-63A1-4037-BB5F-5C149E9C3689}" destId="{F43DBC09-0963-475E-B30A-A0E33415BEEA}" srcOrd="1" destOrd="0" parTransId="{9CC5728D-FEF4-407D-A1B8-4179726F6B73}" sibTransId="{728CE795-50BC-4DFC-9C40-7BEE1A3AF039}"/>
    <dgm:cxn modelId="{01948DD1-B801-49A2-B223-0F6B5D5D6A33}" type="presOf" srcId="{FE337806-9AD6-42FE-BCCA-A9B82A1DDD8F}" destId="{484043B7-28F9-4412-B578-80FEB9FD2C73}" srcOrd="0" destOrd="0" presId="urn:microsoft.com/office/officeart/2005/8/layout/vList6"/>
    <dgm:cxn modelId="{933863F5-E87F-4681-B8DF-AB27DEFD6EE4}" type="presOf" srcId="{980AC8F9-018F-4C4D-A1BC-0F69461F99BF}" destId="{8B074F7D-90D5-4DBF-AA03-40070EB662FB}" srcOrd="0" destOrd="0" presId="urn:microsoft.com/office/officeart/2005/8/layout/vList6"/>
    <dgm:cxn modelId="{C19E4F57-2E18-40FC-BB7A-6CAC543984B6}" type="presParOf" srcId="{9C7A9D5C-D7A3-420A-A2B7-42F701E8AFD4}" destId="{E5DA14F5-B190-42AB-9F49-24D31F126E07}" srcOrd="0" destOrd="0" presId="urn:microsoft.com/office/officeart/2005/8/layout/vList6"/>
    <dgm:cxn modelId="{1D2F4247-DF95-4C03-A63A-0AC27851AFD3}" type="presParOf" srcId="{E5DA14F5-B190-42AB-9F49-24D31F126E07}" destId="{484043B7-28F9-4412-B578-80FEB9FD2C73}" srcOrd="0" destOrd="0" presId="urn:microsoft.com/office/officeart/2005/8/layout/vList6"/>
    <dgm:cxn modelId="{A7CC17F9-4B9E-46E9-81BB-EA6C9A195D58}" type="presParOf" srcId="{E5DA14F5-B190-42AB-9F49-24D31F126E07}" destId="{92F1BE47-B3D2-4AF5-AA09-23EA93C26165}" srcOrd="1" destOrd="0" presId="urn:microsoft.com/office/officeart/2005/8/layout/vList6"/>
    <dgm:cxn modelId="{271F1AAF-7062-4EF1-B1C0-F9B89BC8A3E4}" type="presParOf" srcId="{9C7A9D5C-D7A3-420A-A2B7-42F701E8AFD4}" destId="{DDFEDC04-5547-41C3-AB5A-7B97FB49CA94}" srcOrd="1" destOrd="0" presId="urn:microsoft.com/office/officeart/2005/8/layout/vList6"/>
    <dgm:cxn modelId="{B06AC210-6B31-4EE2-901F-D2C226F76E67}" type="presParOf" srcId="{9C7A9D5C-D7A3-420A-A2B7-42F701E8AFD4}" destId="{E51B913E-CCCF-429C-AA28-E2470F0E0DF6}" srcOrd="2" destOrd="0" presId="urn:microsoft.com/office/officeart/2005/8/layout/vList6"/>
    <dgm:cxn modelId="{ECC77E85-B9D5-4D74-A3D6-AF628DD046DF}" type="presParOf" srcId="{E51B913E-CCCF-429C-AA28-E2470F0E0DF6}" destId="{4FB43958-C443-483E-9694-3ABA6FD93995}" srcOrd="0" destOrd="0" presId="urn:microsoft.com/office/officeart/2005/8/layout/vList6"/>
    <dgm:cxn modelId="{A5951D6C-3786-4D09-8A06-80A7F5CFAA9C}" type="presParOf" srcId="{E51B913E-CCCF-429C-AA28-E2470F0E0DF6}" destId="{8B074F7D-90D5-4DBF-AA03-40070EB662F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F1BE47-B3D2-4AF5-AA09-23EA93C26165}">
      <dsp:nvSpPr>
        <dsp:cNvPr id="0" name=""/>
        <dsp:cNvSpPr/>
      </dsp:nvSpPr>
      <dsp:spPr>
        <a:xfrm>
          <a:off x="3053139" y="359"/>
          <a:ext cx="4579708" cy="14006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600" b="1" i="1" kern="1200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Responsabile authority of  </a:t>
          </a:r>
          <a:r>
            <a:rPr lang="ro-RO" sz="1600" b="1" i="1" kern="1200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national</a:t>
          </a:r>
          <a:r>
            <a:rPr lang="ro-RO" sz="1600" b="1" i="1" kern="1200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1600" b="1" i="1" kern="1200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coordination</a:t>
          </a:r>
          <a:r>
            <a:rPr lang="ro-RO" sz="1600" b="1" i="1" kern="1200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of EUSDR in Republic of Moldova</a:t>
          </a:r>
          <a:endParaRPr lang="en-US" sz="1600" kern="1200" noProof="0" dirty="0">
            <a:solidFill>
              <a:srgbClr val="002060"/>
            </a:solidFill>
          </a:endParaRPr>
        </a:p>
      </dsp:txBody>
      <dsp:txXfrm>
        <a:off x="3053139" y="175439"/>
        <a:ext cx="4054467" cy="1050482"/>
      </dsp:txXfrm>
    </dsp:sp>
    <dsp:sp modelId="{484043B7-28F9-4412-B578-80FEB9FD2C73}">
      <dsp:nvSpPr>
        <dsp:cNvPr id="0" name=""/>
        <dsp:cNvSpPr/>
      </dsp:nvSpPr>
      <dsp:spPr>
        <a:xfrm>
          <a:off x="33294" y="0"/>
          <a:ext cx="3053139" cy="140064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b="1" i="1" kern="1200" noProof="0" dirty="0" smtClean="0">
              <a:solidFill>
                <a:srgbClr val="C00000"/>
              </a:solidFill>
            </a:rPr>
            <a:t>Project </a:t>
          </a:r>
          <a:r>
            <a:rPr lang="ro-RO" sz="2000" b="1" i="1" kern="1200" noProof="0" dirty="0" err="1" smtClean="0">
              <a:solidFill>
                <a:srgbClr val="C00000"/>
              </a:solidFill>
            </a:rPr>
            <a:t>beneficiary</a:t>
          </a:r>
          <a:endParaRPr lang="en-US" sz="2000" b="1" i="1" kern="1200" noProof="0" dirty="0" smtClean="0">
            <a:solidFill>
              <a:srgbClr val="C00000"/>
            </a:solidFill>
          </a:endParaRP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1" kern="1200" noProof="0" dirty="0" smtClean="0">
              <a:solidFill>
                <a:srgbClr val="FFFF00"/>
              </a:solidFill>
            </a:rPr>
            <a:t> </a:t>
          </a:r>
          <a:r>
            <a:rPr lang="ro-RO" sz="1600" b="1" i="1" kern="1200" noProof="0" dirty="0" smtClean="0">
              <a:solidFill>
                <a:srgbClr val="FFFF00"/>
              </a:solidFill>
            </a:rPr>
            <a:t>Th </a:t>
          </a:r>
          <a:r>
            <a:rPr lang="ro-RO" sz="1600" b="1" i="1" kern="1200" noProof="0" dirty="0" err="1" smtClean="0">
              <a:solidFill>
                <a:srgbClr val="FFFF00"/>
              </a:solidFill>
            </a:rPr>
            <a:t>Ministry</a:t>
          </a:r>
          <a:r>
            <a:rPr lang="ro-RO" sz="1600" b="1" i="1" kern="1200" noProof="0" dirty="0" smtClean="0">
              <a:solidFill>
                <a:srgbClr val="FFFF00"/>
              </a:solidFill>
            </a:rPr>
            <a:t> of regional </a:t>
          </a:r>
          <a:r>
            <a:rPr lang="ro-RO" sz="1600" b="1" i="1" kern="1200" noProof="0" dirty="0" err="1" smtClean="0">
              <a:solidFill>
                <a:srgbClr val="FFFF00"/>
              </a:solidFill>
            </a:rPr>
            <a:t>Development</a:t>
          </a:r>
          <a:r>
            <a:rPr lang="ro-RO" sz="1600" b="1" i="1" kern="1200" noProof="0" dirty="0" smtClean="0">
              <a:solidFill>
                <a:srgbClr val="FFFF00"/>
              </a:solidFill>
            </a:rPr>
            <a:t> </a:t>
          </a:r>
          <a:r>
            <a:rPr lang="ro-RO" sz="1600" b="1" i="1" kern="1200" noProof="0" dirty="0" err="1" smtClean="0">
              <a:solidFill>
                <a:srgbClr val="FFFF00"/>
              </a:solidFill>
            </a:rPr>
            <a:t>and</a:t>
          </a:r>
          <a:r>
            <a:rPr lang="ro-RO" sz="1600" b="1" i="1" kern="1200" noProof="0" dirty="0" smtClean="0">
              <a:solidFill>
                <a:srgbClr val="FFFF00"/>
              </a:solidFill>
            </a:rPr>
            <a:t> </a:t>
          </a:r>
          <a:r>
            <a:rPr lang="ro-RO" sz="1600" b="1" i="1" kern="1200" noProof="0" dirty="0" err="1" smtClean="0">
              <a:solidFill>
                <a:srgbClr val="FFFF00"/>
              </a:solidFill>
            </a:rPr>
            <a:t>Constructions</a:t>
          </a:r>
          <a:endParaRPr lang="en-US" sz="1600" b="1" i="1" kern="1200" noProof="0" dirty="0">
            <a:solidFill>
              <a:srgbClr val="FFFF00"/>
            </a:solidFill>
          </a:endParaRPr>
        </a:p>
      </dsp:txBody>
      <dsp:txXfrm>
        <a:off x="101668" y="68374"/>
        <a:ext cx="2916391" cy="1263894"/>
      </dsp:txXfrm>
    </dsp:sp>
    <dsp:sp modelId="{8B074F7D-90D5-4DBF-AA03-40070EB662FB}">
      <dsp:nvSpPr>
        <dsp:cNvPr id="0" name=""/>
        <dsp:cNvSpPr/>
      </dsp:nvSpPr>
      <dsp:spPr>
        <a:xfrm>
          <a:off x="3053139" y="1541066"/>
          <a:ext cx="4579708" cy="14006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600" b="1" i="1" kern="1200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National authority for </a:t>
          </a:r>
          <a:r>
            <a:rPr lang="ro-RO" sz="1600" b="1" i="1" kern="1200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transnational</a:t>
          </a:r>
          <a:r>
            <a:rPr lang="ro-RO" sz="1600" b="1" i="1" kern="1200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1600" b="1" i="1" kern="1200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cooperation</a:t>
          </a:r>
          <a:r>
            <a:rPr lang="ro-RO" sz="1600" b="1" i="1" kern="1200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o-RO" sz="1600" b="1" i="1" kern="1200" noProof="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programs</a:t>
          </a:r>
          <a:endParaRPr lang="ru-RU" sz="1600" b="1" i="1" kern="1200" noProof="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53139" y="1716146"/>
        <a:ext cx="4054467" cy="1050482"/>
      </dsp:txXfrm>
    </dsp:sp>
    <dsp:sp modelId="{4FB43958-C443-483E-9694-3ABA6FD93995}">
      <dsp:nvSpPr>
        <dsp:cNvPr id="0" name=""/>
        <dsp:cNvSpPr/>
      </dsp:nvSpPr>
      <dsp:spPr>
        <a:xfrm>
          <a:off x="0" y="1541066"/>
          <a:ext cx="3053139" cy="140064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b="1" i="1" kern="1200" noProof="0" dirty="0" smtClean="0">
              <a:solidFill>
                <a:srgbClr val="C00000"/>
              </a:solidFill>
            </a:rPr>
            <a:t>Project </a:t>
          </a:r>
          <a:r>
            <a:rPr lang="ro-RO" sz="2000" b="1" i="1" kern="1200" noProof="0" dirty="0" err="1" smtClean="0">
              <a:solidFill>
                <a:srgbClr val="C00000"/>
              </a:solidFill>
            </a:rPr>
            <a:t>Partner</a:t>
          </a:r>
          <a:endParaRPr lang="en-US" sz="2000" b="1" i="1" kern="1200" noProof="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600" b="1" i="1" kern="1200" noProof="0" dirty="0" smtClean="0">
              <a:solidFill>
                <a:srgbClr val="FFFF00"/>
              </a:solidFill>
            </a:rPr>
            <a:t>State C</a:t>
          </a:r>
          <a:r>
            <a:rPr lang="en-US" sz="1600" b="1" i="1" kern="1200" noProof="0" dirty="0" smtClean="0">
              <a:solidFill>
                <a:srgbClr val="FFFF00"/>
              </a:solidFill>
            </a:rPr>
            <a:t>h</a:t>
          </a:r>
          <a:r>
            <a:rPr lang="ro-RO" sz="1600" b="1" i="1" kern="1200" noProof="0" dirty="0" err="1" smtClean="0">
              <a:solidFill>
                <a:srgbClr val="FFFF00"/>
              </a:solidFill>
            </a:rPr>
            <a:t>ancell</a:t>
          </a:r>
          <a:r>
            <a:rPr lang="en-US" sz="1600" b="1" i="1" kern="1200" noProof="0" dirty="0" smtClean="0">
              <a:solidFill>
                <a:srgbClr val="FFFF00"/>
              </a:solidFill>
            </a:rPr>
            <a:t>e</a:t>
          </a:r>
          <a:r>
            <a:rPr lang="ro-RO" sz="1600" b="1" i="1" kern="1200" noProof="0" dirty="0" err="1" smtClean="0">
              <a:solidFill>
                <a:srgbClr val="FFFF00"/>
              </a:solidFill>
            </a:rPr>
            <a:t>ry</a:t>
          </a:r>
          <a:r>
            <a:rPr lang="ro-RO" sz="1600" b="1" i="1" kern="1200" noProof="0" dirty="0" smtClean="0">
              <a:solidFill>
                <a:srgbClr val="FFFF00"/>
              </a:solidFill>
            </a:rPr>
            <a:t> of the Republic of Moldova</a:t>
          </a:r>
          <a:r>
            <a:rPr lang="en-US" sz="1600" b="1" i="1" kern="1200" noProof="0" dirty="0" smtClean="0">
              <a:solidFill>
                <a:srgbClr val="FFFF00"/>
              </a:solidFill>
            </a:rPr>
            <a:t> </a:t>
          </a:r>
          <a:endParaRPr lang="en-US" sz="1600" kern="1200" noProof="0" dirty="0">
            <a:solidFill>
              <a:srgbClr val="FFFF00"/>
            </a:solidFill>
          </a:endParaRPr>
        </a:p>
      </dsp:txBody>
      <dsp:txXfrm>
        <a:off x="68374" y="1609440"/>
        <a:ext cx="2916391" cy="12638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46334-9047-4D56-A080-D98EC4BC73E6}" type="datetimeFigureOut">
              <a:rPr lang="ru-RU" smtClean="0"/>
              <a:t>26.05.2015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4835F-8B65-482F-A4EA-BBAB0F441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252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64835F-8B65-482F-A4EA-BBAB0F441C7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44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24.03.2015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BF0CDE1-5298-7045-A772-A2D7039D53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5.png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3608" y="1916832"/>
            <a:ext cx="707185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3200" b="1" dirty="0" err="1" smtClean="0">
                <a:solidFill>
                  <a:schemeClr val="tx2">
                    <a:lumMod val="50000"/>
                  </a:schemeClr>
                </a:solidFill>
                <a:latin typeface="Trebuchet MS" pitchFamily="34" charset="0"/>
              </a:rPr>
              <a:t>Danube</a:t>
            </a:r>
            <a:r>
              <a:rPr lang="ro-RO" sz="3200" b="1" dirty="0" smtClean="0">
                <a:solidFill>
                  <a:schemeClr val="tx2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ro-RO" sz="3200" b="1" dirty="0" err="1" smtClean="0">
                <a:solidFill>
                  <a:schemeClr val="tx2">
                    <a:lumMod val="50000"/>
                  </a:schemeClr>
                </a:solidFill>
                <a:latin typeface="Trebuchet MS" pitchFamily="34" charset="0"/>
              </a:rPr>
              <a:t>Connects</a:t>
            </a:r>
            <a:endParaRPr lang="en-US" sz="3200" b="1" dirty="0" smtClean="0">
              <a:solidFill>
                <a:schemeClr val="tx2">
                  <a:lumMod val="50000"/>
                </a:schemeClr>
              </a:solidFill>
              <a:latin typeface="Trebuchet MS" pitchFamily="34" charset="0"/>
            </a:endParaRPr>
          </a:p>
          <a:p>
            <a:pPr algn="ctr"/>
            <a:endParaRPr lang="en-US" b="1" dirty="0">
              <a:solidFill>
                <a:schemeClr val="tx2">
                  <a:lumMod val="50000"/>
                </a:schemeClr>
              </a:solidFill>
              <a:latin typeface="Trebuchet MS" pitchFamily="34" charset="0"/>
            </a:endParaRPr>
          </a:p>
          <a:p>
            <a:pPr algn="ctr"/>
            <a:endParaRPr lang="de-DE" sz="2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ro-RO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Adriana ROȘCA</a:t>
            </a:r>
          </a:p>
          <a:p>
            <a:pPr algn="ctr"/>
            <a:r>
              <a:rPr lang="ro-RO" sz="20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Ministry</a:t>
            </a:r>
            <a:r>
              <a:rPr lang="ro-RO" sz="20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of </a:t>
            </a:r>
            <a:r>
              <a:rPr lang="ro-RO" sz="20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Education</a:t>
            </a:r>
            <a:r>
              <a:rPr lang="ro-RO" sz="2000" b="1" i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of </a:t>
            </a:r>
            <a:r>
              <a:rPr lang="ro-RO" sz="20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the Republic of Moldova</a:t>
            </a:r>
          </a:p>
          <a:p>
            <a:pPr algn="ctr"/>
            <a:r>
              <a:rPr lang="ro-RO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Main Specialist </a:t>
            </a:r>
          </a:p>
          <a:p>
            <a:pPr algn="ctr"/>
            <a:r>
              <a:rPr lang="ro-RO" sz="20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Department</a:t>
            </a:r>
            <a:r>
              <a:rPr lang="ro-RO" sz="20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for International </a:t>
            </a:r>
            <a:r>
              <a:rPr lang="ro-RO" sz="20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Relations</a:t>
            </a:r>
            <a:r>
              <a:rPr lang="ro-RO" sz="20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</a:p>
          <a:p>
            <a:pPr algn="ctr"/>
            <a:r>
              <a:rPr lang="ro-RO" sz="20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and</a:t>
            </a:r>
            <a:r>
              <a:rPr lang="ro-RO" sz="20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European </a:t>
            </a:r>
            <a:r>
              <a:rPr lang="ro-RO" sz="20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Integration</a:t>
            </a:r>
            <a:endParaRPr lang="en-US" sz="20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65941" y="583400"/>
            <a:ext cx="32940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ro-RO" sz="16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Ministry</a:t>
            </a:r>
            <a:r>
              <a:rPr lang="ro-RO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 of Regional </a:t>
            </a:r>
            <a:r>
              <a:rPr lang="ro-RO" sz="16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Development</a:t>
            </a:r>
            <a:r>
              <a:rPr lang="ro-RO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 </a:t>
            </a:r>
            <a:r>
              <a:rPr lang="ro-RO" sz="16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and</a:t>
            </a:r>
            <a:r>
              <a:rPr lang="ro-RO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 </a:t>
            </a:r>
            <a:r>
              <a:rPr lang="ro-RO" sz="16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Construction</a:t>
            </a:r>
            <a:r>
              <a:rPr lang="ro-RO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 of the Republic of Moldova</a:t>
            </a:r>
            <a:endParaRPr lang="en-US" sz="3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"/>
              <a:cs typeface="Eurostile"/>
            </a:endParaRPr>
          </a:p>
        </p:txBody>
      </p:sp>
      <p:pic>
        <p:nvPicPr>
          <p:cNvPr id="12" name="Picture 14" descr="coa_md_big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960" y="476673"/>
            <a:ext cx="663680" cy="7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228184" y="460289"/>
            <a:ext cx="223784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o-RO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State C</a:t>
            </a:r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h</a:t>
            </a:r>
            <a:r>
              <a:rPr lang="ro-RO" sz="16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ancell</a:t>
            </a:r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e</a:t>
            </a:r>
            <a:r>
              <a:rPr lang="ro-RO" sz="16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ry</a:t>
            </a:r>
            <a:r>
              <a:rPr lang="ro-RO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 of the Republic of Moldova</a:t>
            </a:r>
            <a:r>
              <a:rPr lang="ru-RU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 </a:t>
            </a:r>
            <a:endParaRPr lang="ru-RU" sz="16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"/>
              <a:cs typeface="Eurostile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102294" y="6250164"/>
            <a:ext cx="848067" cy="3651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883935"/>
            <a:ext cx="3674311" cy="502665"/>
          </a:xfrm>
          <a:prstGeom prst="rect">
            <a:avLst/>
          </a:prstGeom>
        </p:spPr>
      </p:pic>
      <p:pic>
        <p:nvPicPr>
          <p:cNvPr id="15" name="Picture 14" descr="coa_md_big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5706" y="525560"/>
            <a:ext cx="642478" cy="76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EUSD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2" y="5589240"/>
            <a:ext cx="2233036" cy="89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768556"/>
            <a:ext cx="1172716" cy="7143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pic>
        <p:nvPicPr>
          <p:cNvPr id="12" name="Picture 14" descr="coa_md_big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366676"/>
            <a:ext cx="4898324" cy="297678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09885" y="1053311"/>
            <a:ext cx="330860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EUSDR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was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elaborated</a:t>
            </a:r>
            <a:r>
              <a:rPr lang="ro-RO" dirty="0" smtClean="0">
                <a:latin typeface="Trebuchet MS" panose="020B0603020202020204" pitchFamily="34" charset="0"/>
              </a:rPr>
              <a:t> in </a:t>
            </a:r>
            <a:r>
              <a:rPr lang="ro-RO" dirty="0" err="1" smtClean="0">
                <a:latin typeface="Trebuchet MS" panose="020B0603020202020204" pitchFamily="34" charset="0"/>
              </a:rPr>
              <a:t>order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to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establish</a:t>
            </a:r>
            <a:r>
              <a:rPr lang="ro-RO" dirty="0" smtClean="0">
                <a:latin typeface="Trebuchet MS" panose="020B0603020202020204" pitchFamily="34" charset="0"/>
              </a:rPr>
              <a:t> a </a:t>
            </a:r>
            <a:r>
              <a:rPr lang="ro-RO" dirty="0" err="1" smtClean="0">
                <a:latin typeface="Trebuchet MS" panose="020B0603020202020204" pitchFamily="34" charset="0"/>
              </a:rPr>
              <a:t>common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vision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to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solving</a:t>
            </a:r>
            <a:r>
              <a:rPr lang="ro-RO" dirty="0" smtClean="0">
                <a:latin typeface="Trebuchet MS" panose="020B0603020202020204" pitchFamily="34" charset="0"/>
              </a:rPr>
              <a:t> actual </a:t>
            </a:r>
            <a:r>
              <a:rPr lang="ro-RO" dirty="0" err="1" smtClean="0">
                <a:latin typeface="Trebuchet MS" panose="020B0603020202020204" pitchFamily="34" charset="0"/>
              </a:rPr>
              <a:t>challenges</a:t>
            </a:r>
            <a:r>
              <a:rPr lang="ro-RO" dirty="0" smtClean="0">
                <a:latin typeface="Trebuchet MS" panose="020B0603020202020204" pitchFamily="34" charset="0"/>
              </a:rPr>
              <a:t>. </a:t>
            </a:r>
            <a:endParaRPr lang="en-US" dirty="0" smtClean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EUSDR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tends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to</a:t>
            </a:r>
            <a:r>
              <a:rPr lang="ro-RO" dirty="0" smtClean="0">
                <a:latin typeface="Trebuchet MS" panose="020B0603020202020204" pitchFamily="34" charset="0"/>
              </a:rPr>
              <a:t> facilitate the </a:t>
            </a:r>
            <a:r>
              <a:rPr lang="ro-RO" dirty="0" err="1" smtClean="0">
                <a:latin typeface="Trebuchet MS" panose="020B0603020202020204" pitchFamily="34" charset="0"/>
              </a:rPr>
              <a:t>coordination</a:t>
            </a:r>
            <a:r>
              <a:rPr lang="ro-RO" dirty="0" smtClean="0">
                <a:latin typeface="Trebuchet MS" panose="020B0603020202020204" pitchFamily="34" charset="0"/>
              </a:rPr>
              <a:t> of </a:t>
            </a:r>
            <a:r>
              <a:rPr lang="ro-RO" dirty="0" err="1" smtClean="0">
                <a:latin typeface="Trebuchet MS" panose="020B0603020202020204" pitchFamily="34" charset="0"/>
              </a:rPr>
              <a:t>existant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policies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and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initiatives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across</a:t>
            </a:r>
            <a:r>
              <a:rPr lang="ro-RO" dirty="0" smtClean="0">
                <a:latin typeface="Trebuchet MS" panose="020B0603020202020204" pitchFamily="34" charset="0"/>
              </a:rPr>
              <a:t> the  </a:t>
            </a:r>
            <a:r>
              <a:rPr lang="ro-RO" dirty="0" err="1" smtClean="0">
                <a:latin typeface="Trebuchet MS" panose="020B0603020202020204" pitchFamily="34" charset="0"/>
              </a:rPr>
              <a:t>Danube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region</a:t>
            </a:r>
            <a:r>
              <a:rPr lang="ro-RO" dirty="0" smtClean="0">
                <a:latin typeface="Trebuchet MS" panose="020B0603020202020204" pitchFamily="34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EUSDR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is</a:t>
            </a:r>
            <a:r>
              <a:rPr lang="ro-RO" dirty="0" smtClean="0">
                <a:latin typeface="Trebuchet MS" panose="020B0603020202020204" pitchFamily="34" charset="0"/>
              </a:rPr>
              <a:t> a </a:t>
            </a:r>
            <a:r>
              <a:rPr lang="ro-RO" dirty="0" err="1" smtClean="0">
                <a:latin typeface="Trebuchet MS" panose="020B0603020202020204" pitchFamily="34" charset="0"/>
              </a:rPr>
              <a:t>support</a:t>
            </a:r>
            <a:r>
              <a:rPr lang="ro-RO" dirty="0" smtClean="0">
                <a:latin typeface="Trebuchet MS" panose="020B0603020202020204" pitchFamily="34" charset="0"/>
              </a:rPr>
              <a:t> for EU non-</a:t>
            </a:r>
            <a:r>
              <a:rPr lang="ro-RO" dirty="0" err="1" smtClean="0">
                <a:latin typeface="Trebuchet MS" panose="020B0603020202020204" pitchFamily="34" charset="0"/>
              </a:rPr>
              <a:t>member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states</a:t>
            </a:r>
            <a:r>
              <a:rPr lang="ro-RO" dirty="0" smtClean="0">
                <a:latin typeface="Trebuchet MS" panose="020B0603020202020204" pitchFamily="34" charset="0"/>
              </a:rPr>
              <a:t> in </a:t>
            </a:r>
            <a:r>
              <a:rPr lang="ro-RO" dirty="0" err="1" smtClean="0">
                <a:latin typeface="Trebuchet MS" panose="020B0603020202020204" pitchFamily="34" charset="0"/>
              </a:rPr>
              <a:t>their</a:t>
            </a:r>
            <a:r>
              <a:rPr lang="ro-RO" dirty="0" smtClean="0">
                <a:latin typeface="Trebuchet MS" panose="020B0603020202020204" pitchFamily="34" charset="0"/>
              </a:rPr>
              <a:t> european </a:t>
            </a:r>
            <a:r>
              <a:rPr lang="ro-RO" dirty="0" err="1" smtClean="0">
                <a:latin typeface="Trebuchet MS" panose="020B0603020202020204" pitchFamily="34" charset="0"/>
              </a:rPr>
              <a:t>integration</a:t>
            </a:r>
            <a:r>
              <a:rPr lang="ro-RO" dirty="0" smtClean="0"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latin typeface="Trebuchet MS" panose="020B0603020202020204" pitchFamily="34" charset="0"/>
              </a:rPr>
              <a:t>process</a:t>
            </a:r>
            <a:r>
              <a:rPr lang="ro-RO" dirty="0" smtClean="0">
                <a:latin typeface="Trebuchet MS" panose="020B0603020202020204" pitchFamily="34" charset="0"/>
              </a:rPr>
              <a:t>. 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Picture 2" descr="EUSD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2" y="5787606"/>
            <a:ext cx="19050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286" y="5908842"/>
            <a:ext cx="3098247" cy="50266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563272" y="419817"/>
            <a:ext cx="64624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</a:pPr>
            <a:r>
              <a:rPr lang="ro-RO" sz="32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Danube</a:t>
            </a:r>
            <a:r>
              <a:rPr lang="ro-RO" sz="32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 </a:t>
            </a:r>
            <a:r>
              <a:rPr lang="ro-RO" sz="3200" dirty="0" err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stile"/>
                <a:cs typeface="Eurostile"/>
              </a:rPr>
              <a:t>Connects</a:t>
            </a:r>
            <a:endParaRPr lang="en-US" sz="3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stile"/>
              <a:cs typeface="Eurostile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310" y="5718351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166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7976" y="1052736"/>
            <a:ext cx="6570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i="1" dirty="0" smtClean="0">
                <a:solidFill>
                  <a:srgbClr val="FFFF00"/>
                </a:solidFill>
              </a:rPr>
              <a:t>Danube connects </a:t>
            </a:r>
            <a:r>
              <a:rPr lang="ro-RO" b="1" i="1" dirty="0" err="1" smtClean="0">
                <a:solidFill>
                  <a:srgbClr val="FFFF00"/>
                </a:solidFill>
              </a:rPr>
              <a:t>is</a:t>
            </a:r>
            <a:r>
              <a:rPr lang="ro-RO" b="1" i="1" dirty="0" smtClean="0">
                <a:solidFill>
                  <a:srgbClr val="FFFF00"/>
                </a:solidFill>
              </a:rPr>
              <a:t> a </a:t>
            </a:r>
            <a:r>
              <a:rPr lang="ro-RO" b="1" i="1" dirty="0" err="1" smtClean="0">
                <a:solidFill>
                  <a:srgbClr val="FFFF00"/>
                </a:solidFill>
              </a:rPr>
              <a:t>project</a:t>
            </a:r>
            <a:r>
              <a:rPr lang="ro-RO" b="1" i="1" dirty="0" smtClean="0">
                <a:solidFill>
                  <a:srgbClr val="FFFF00"/>
                </a:solidFill>
              </a:rPr>
              <a:t> </a:t>
            </a:r>
            <a:r>
              <a:rPr lang="ro-RO" b="1" i="1" dirty="0" err="1" smtClean="0">
                <a:solidFill>
                  <a:srgbClr val="FFFF00"/>
                </a:solidFill>
              </a:rPr>
              <a:t>supported</a:t>
            </a:r>
            <a:r>
              <a:rPr lang="ro-RO" b="1" i="1" dirty="0" smtClean="0">
                <a:solidFill>
                  <a:srgbClr val="FFFF00"/>
                </a:solidFill>
              </a:rPr>
              <a:t> </a:t>
            </a:r>
            <a:r>
              <a:rPr lang="ro-RO" b="1" i="1" dirty="0" err="1" smtClean="0">
                <a:solidFill>
                  <a:srgbClr val="FFFF00"/>
                </a:solidFill>
              </a:rPr>
              <a:t>by</a:t>
            </a:r>
            <a:r>
              <a:rPr lang="ro-RO" b="1" i="1" dirty="0" smtClean="0">
                <a:solidFill>
                  <a:srgbClr val="FFFF00"/>
                </a:solidFill>
              </a:rPr>
              <a:t> </a:t>
            </a:r>
            <a:r>
              <a:rPr lang="ro-RO" b="1" i="1" dirty="0" err="1" smtClean="0">
                <a:solidFill>
                  <a:srgbClr val="FFFF00"/>
                </a:solidFill>
              </a:rPr>
              <a:t>Austrian</a:t>
            </a:r>
            <a:r>
              <a:rPr lang="ro-RO" b="1" i="1" dirty="0" smtClean="0">
                <a:solidFill>
                  <a:srgbClr val="FFFF00"/>
                </a:solidFill>
              </a:rPr>
              <a:t> </a:t>
            </a:r>
            <a:r>
              <a:rPr lang="ro-RO" b="1" i="1" dirty="0" err="1" smtClean="0">
                <a:solidFill>
                  <a:srgbClr val="FFFF00"/>
                </a:solidFill>
              </a:rPr>
              <a:t>Development</a:t>
            </a:r>
            <a:r>
              <a:rPr lang="ro-RO" b="1" i="1" dirty="0" smtClean="0">
                <a:solidFill>
                  <a:srgbClr val="FFFF00"/>
                </a:solidFill>
              </a:rPr>
              <a:t> Cooperation</a:t>
            </a:r>
            <a:endParaRPr lang="en-GB" b="1" i="1" dirty="0" smtClean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436" y="1707158"/>
            <a:ext cx="2660113" cy="4315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0761" r="7639"/>
          <a:stretch/>
        </p:blipFill>
        <p:spPr>
          <a:xfrm>
            <a:off x="807474" y="2364113"/>
            <a:ext cx="760306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Picture 14" descr="coa_md_big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286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7976" y="1052736"/>
            <a:ext cx="6570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i="1" dirty="0" smtClean="0">
                <a:solidFill>
                  <a:srgbClr val="FFFF00"/>
                </a:solidFill>
              </a:rPr>
              <a:t>Danube connects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843321"/>
            <a:ext cx="3098247" cy="502665"/>
          </a:xfrm>
          <a:prstGeom prst="rect">
            <a:avLst/>
          </a:prstGeom>
        </p:spPr>
      </p:pic>
      <p:pic>
        <p:nvPicPr>
          <p:cNvPr id="8" name="Picture 2" descr="EUSD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87" y="5661248"/>
            <a:ext cx="19050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456" y="761000"/>
            <a:ext cx="2880320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55576" y="2170430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</a:t>
            </a:r>
            <a:r>
              <a:rPr lang="ro-RO" sz="1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tion</a:t>
            </a:r>
            <a:r>
              <a:rPr lang="de-DE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de-DE" sz="16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February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January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Budget: 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479 930 EUR</a:t>
            </a:r>
            <a:endParaRPr lang="de-DE" sz="1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Overall</a:t>
            </a:r>
            <a:r>
              <a:rPr lang="ro-RO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o-RO" sz="1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bjective</a:t>
            </a:r>
            <a:r>
              <a:rPr lang="ro-RO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strengthen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capacities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Moldovan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institutions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 central, regional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local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participate in European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creating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efficient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initiatives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addressing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regional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border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issues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</a:t>
            </a:r>
            <a:r>
              <a:rPr lang="ro-RO" sz="1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purpose</a:t>
            </a:r>
            <a:r>
              <a:rPr lang="ro-RO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create the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institutional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legal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framework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implementation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EUSDR, Cross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Border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Cooperation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Transnational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Cooperation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Programmes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Republic of Moldova with the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purpose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ensuring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coherence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efficiency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best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impact in the </a:t>
            </a:r>
            <a:r>
              <a:rPr lang="ro-RO" sz="1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</a:t>
            </a:r>
            <a:r>
              <a:rPr lang="ro-RO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en-US" sz="16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Picture 14" descr="coa_md_big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136" y="5625101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8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851701"/>
            <a:ext cx="3098247" cy="502665"/>
          </a:xfrm>
          <a:prstGeom prst="rect">
            <a:avLst/>
          </a:prstGeom>
        </p:spPr>
      </p:pic>
      <p:pic>
        <p:nvPicPr>
          <p:cNvPr id="8" name="Picture 2" descr="EUSD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87" y="5661248"/>
            <a:ext cx="19050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99758346"/>
              </p:ext>
            </p:extLst>
          </p:nvPr>
        </p:nvGraphicFramePr>
        <p:xfrm>
          <a:off x="807474" y="1628800"/>
          <a:ext cx="7632848" cy="2942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" name="Picture 14" descr="coa_md_big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806" y="5639991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43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7976" y="1052736"/>
            <a:ext cx="6570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Danube connects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267" y="5853908"/>
            <a:ext cx="3098247" cy="502665"/>
          </a:xfrm>
          <a:prstGeom prst="rect">
            <a:avLst/>
          </a:prstGeom>
        </p:spPr>
      </p:pic>
      <p:pic>
        <p:nvPicPr>
          <p:cNvPr id="8" name="Picture 2" descr="EUSD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87" y="5661248"/>
            <a:ext cx="19050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973864"/>
            <a:ext cx="763284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o-RO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Expected</a:t>
            </a:r>
            <a:r>
              <a:rPr lang="ro-RO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</a:t>
            </a:r>
            <a:r>
              <a:rPr lang="ro-RO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implementation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EUSDR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capacities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staff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</a:p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EUSDR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promoted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regional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endParaRPr lang="en-US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management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of regional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border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the period 2014-2020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capacities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implementation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endParaRPr lang="ro-RO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Programming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the CBC &amp; 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TNC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programmes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2014-2020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successfully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accomplished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Republic of Moldova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en-US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Picture 14" descr="coa_md_big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595" y="5661248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6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7976" y="1052736"/>
            <a:ext cx="6570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Danube connects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796009"/>
            <a:ext cx="3098247" cy="502665"/>
          </a:xfrm>
          <a:prstGeom prst="rect">
            <a:avLst/>
          </a:prstGeom>
        </p:spPr>
      </p:pic>
      <p:pic>
        <p:nvPicPr>
          <p:cNvPr id="8" name="Picture 2" descr="EUSD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87" y="5661248"/>
            <a:ext cx="19050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428868"/>
            <a:ext cx="3143272" cy="24468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o-RO" sz="1600" b="1" u="sng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EUSDR</a:t>
            </a:r>
            <a:endParaRPr lang="en-US" sz="1600" b="1" u="sng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</a:pPr>
            <a:endParaRPr lang="en-US" sz="1600" b="1" i="1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smtClean="0"/>
              <a:t>EUSDR at </a:t>
            </a:r>
            <a:r>
              <a:rPr lang="ro-RO" sz="1200" b="1" dirty="0" err="1" smtClean="0"/>
              <a:t>national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level</a:t>
            </a:r>
            <a:endParaRPr lang="ro-RO" sz="1200" b="1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smtClean="0"/>
              <a:t>National </a:t>
            </a:r>
            <a:r>
              <a:rPr lang="ro-RO" sz="1200" b="1" dirty="0" err="1" smtClean="0"/>
              <a:t>Coordinator</a:t>
            </a:r>
            <a:r>
              <a:rPr lang="ro-RO" sz="1200" b="1" dirty="0" smtClean="0"/>
              <a:t> </a:t>
            </a:r>
            <a:r>
              <a:rPr lang="ro-RO" sz="1200" b="1" dirty="0" smtClean="0"/>
              <a:t>Secretariat</a:t>
            </a:r>
            <a:endParaRPr lang="ro-RO" sz="1200" b="1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smtClean="0"/>
              <a:t>Interministerial </a:t>
            </a:r>
            <a:r>
              <a:rPr lang="ro-RO" sz="1200" b="1" dirty="0" err="1" smtClean="0"/>
              <a:t>working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group</a:t>
            </a:r>
            <a:r>
              <a:rPr lang="ro-RO" sz="1200" b="1" dirty="0" smtClean="0"/>
              <a:t> </a:t>
            </a:r>
            <a:endParaRPr lang="ro-RO" sz="1200" b="1" dirty="0" smtClean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smtClean="0"/>
              <a:t>Local </a:t>
            </a:r>
            <a:r>
              <a:rPr lang="ro-RO" sz="1200" b="1" dirty="0" smtClean="0"/>
              <a:t>Public </a:t>
            </a:r>
            <a:r>
              <a:rPr lang="ro-RO" sz="1200" b="1" dirty="0" err="1" smtClean="0"/>
              <a:t>Administrations</a:t>
            </a:r>
            <a:r>
              <a:rPr lang="ro-RO" sz="1200" b="1" dirty="0" smtClean="0"/>
              <a:t>, </a:t>
            </a:r>
            <a:r>
              <a:rPr lang="ro-RO" sz="1200" b="1" dirty="0" err="1" smtClean="0"/>
              <a:t>NGOs</a:t>
            </a:r>
            <a:endParaRPr lang="en-US" sz="1200" b="1" dirty="0" smtClean="0"/>
          </a:p>
          <a:p>
            <a:pPr lvl="0"/>
            <a:endParaRPr lang="ro-RO" sz="1200" b="1" dirty="0" smtClean="0"/>
          </a:p>
          <a:p>
            <a:pPr lvl="0"/>
            <a:endParaRPr lang="ro-RO" sz="1200" b="1" dirty="0">
              <a:solidFill>
                <a:schemeClr val="bg2">
                  <a:lumMod val="10000"/>
                </a:schemeClr>
              </a:solidFill>
            </a:endParaRPr>
          </a:p>
          <a:p>
            <a:pPr lvl="0"/>
            <a:r>
              <a:rPr lang="en-US" sz="1200" b="1" dirty="0" smtClean="0">
                <a:solidFill>
                  <a:schemeClr val="bg2">
                    <a:lumMod val="10000"/>
                  </a:schemeClr>
                </a:solidFill>
              </a:rPr>
              <a:t>Total</a:t>
            </a:r>
            <a:r>
              <a:rPr lang="en-US" sz="1200" b="1" dirty="0" smtClean="0">
                <a:solidFill>
                  <a:schemeClr val="bg2">
                    <a:lumMod val="10000"/>
                  </a:schemeClr>
                </a:solidFill>
              </a:rPr>
              <a:t>:  </a:t>
            </a:r>
            <a:r>
              <a:rPr lang="ro-RO" sz="1200" b="1" dirty="0" err="1" smtClean="0">
                <a:solidFill>
                  <a:schemeClr val="bg2">
                    <a:lumMod val="10000"/>
                  </a:schemeClr>
                </a:solidFill>
              </a:rPr>
              <a:t>approx</a:t>
            </a:r>
            <a:r>
              <a:rPr lang="ro-RO" sz="1200" b="1" dirty="0" smtClean="0">
                <a:solidFill>
                  <a:schemeClr val="bg2">
                    <a:lumMod val="10000"/>
                  </a:schemeClr>
                </a:solidFill>
              </a:rPr>
              <a:t>. 50 </a:t>
            </a:r>
            <a:r>
              <a:rPr lang="ro-RO" sz="1200" b="1" dirty="0" err="1" smtClean="0">
                <a:solidFill>
                  <a:schemeClr val="bg2">
                    <a:lumMod val="10000"/>
                  </a:schemeClr>
                </a:solidFill>
              </a:rPr>
              <a:t>persons</a:t>
            </a:r>
            <a:endParaRPr lang="ru-RU" sz="1200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/>
            <a:endParaRPr lang="ro-RO" sz="1600" b="1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o-RO" sz="1600" b="1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2000240"/>
            <a:ext cx="13505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600"/>
              </a:spcBef>
            </a:pPr>
            <a:r>
              <a:rPr lang="ro-RO" sz="1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ea typeface="+mn-ea"/>
              </a:rPr>
              <a:t>Target </a:t>
            </a:r>
            <a:r>
              <a:rPr lang="ro-RO" sz="16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ea typeface="+mn-ea"/>
              </a:rPr>
              <a:t>group</a:t>
            </a:r>
            <a:r>
              <a:rPr lang="ro-RO" sz="1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ea typeface="+mn-ea"/>
              </a:rPr>
              <a:t>:</a:t>
            </a:r>
            <a:endParaRPr lang="en-US" sz="1600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2428868"/>
            <a:ext cx="3143272" cy="24622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o-RO" sz="1600" b="1" u="sng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EUSDR</a:t>
            </a:r>
            <a:endParaRPr lang="en-US" sz="1600" b="1" u="sng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</a:pPr>
            <a:endParaRPr lang="en-US" sz="1600" b="1" i="1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smtClean="0"/>
              <a:t>National Authority for CBC </a:t>
            </a:r>
            <a:r>
              <a:rPr lang="ro-RO" sz="1200" b="1" dirty="0" err="1" smtClean="0"/>
              <a:t>and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transnational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cooperation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programs</a:t>
            </a:r>
            <a:r>
              <a:rPr lang="ro-RO" sz="1200" b="1" dirty="0" smtClean="0"/>
              <a:t> </a:t>
            </a:r>
            <a:endParaRPr lang="ro-RO" sz="1200" b="1" dirty="0" smtClean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smtClean="0"/>
              <a:t>CBC </a:t>
            </a:r>
            <a:r>
              <a:rPr lang="ro-RO" sz="1200" b="1" dirty="0" smtClean="0"/>
              <a:t>Office </a:t>
            </a:r>
            <a:endParaRPr lang="ro-RO" sz="1200" b="1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err="1" smtClean="0"/>
              <a:t>Programming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structures</a:t>
            </a:r>
            <a:r>
              <a:rPr lang="ro-RO" sz="1200" b="1" dirty="0" smtClean="0"/>
              <a:t> (</a:t>
            </a:r>
            <a:r>
              <a:rPr lang="ro-RO" sz="1200" b="1" dirty="0" err="1" smtClean="0"/>
              <a:t>ministries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and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involved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agencies</a:t>
            </a:r>
            <a:r>
              <a:rPr lang="ro-RO" sz="1200" b="1" dirty="0" smtClean="0"/>
              <a:t>) </a:t>
            </a:r>
            <a:endParaRPr lang="ro-RO" sz="1200" b="1" dirty="0" smtClean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o-RO" sz="1200" b="1" dirty="0" err="1" smtClean="0"/>
              <a:t>Beneficiars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and</a:t>
            </a:r>
            <a:r>
              <a:rPr lang="ro-RO" sz="1200" b="1" dirty="0" smtClean="0"/>
              <a:t> </a:t>
            </a:r>
            <a:r>
              <a:rPr lang="ro-RO" sz="1200" b="1" dirty="0" err="1" smtClean="0"/>
              <a:t>partners</a:t>
            </a:r>
            <a:r>
              <a:rPr lang="ro-RO" sz="1200" b="1" dirty="0" smtClean="0"/>
              <a:t> </a:t>
            </a:r>
          </a:p>
          <a:p>
            <a:pPr lvl="0"/>
            <a:endParaRPr lang="ro-RO" sz="1200" b="1" dirty="0" smtClean="0"/>
          </a:p>
          <a:p>
            <a:pPr lvl="0"/>
            <a:r>
              <a:rPr lang="en-US" sz="1200" b="1" dirty="0" smtClean="0">
                <a:solidFill>
                  <a:schemeClr val="bg2">
                    <a:lumMod val="10000"/>
                  </a:schemeClr>
                </a:solidFill>
              </a:rPr>
              <a:t>Total</a:t>
            </a:r>
            <a:r>
              <a:rPr lang="en-US" sz="1200" b="1" dirty="0" smtClean="0">
                <a:solidFill>
                  <a:schemeClr val="bg2">
                    <a:lumMod val="10000"/>
                  </a:schemeClr>
                </a:solidFill>
              </a:rPr>
              <a:t>:  300 </a:t>
            </a:r>
            <a:r>
              <a:rPr lang="ro-RO" sz="12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200" b="1" dirty="0" err="1" smtClean="0">
                <a:solidFill>
                  <a:schemeClr val="bg2">
                    <a:lumMod val="10000"/>
                  </a:schemeClr>
                </a:solidFill>
              </a:rPr>
              <a:t>perso</a:t>
            </a:r>
            <a:r>
              <a:rPr lang="ro-RO" sz="1200" b="1" dirty="0" smtClean="0">
                <a:solidFill>
                  <a:schemeClr val="bg2">
                    <a:lumMod val="10000"/>
                  </a:schemeClr>
                </a:solidFill>
              </a:rPr>
              <a:t>ns</a:t>
            </a:r>
            <a:endParaRPr lang="en-US" sz="12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de-DE" sz="1600" b="1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Picture 14" descr="coa_md_big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994" y="5584299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3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7976" y="1052736"/>
            <a:ext cx="65704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Danube connects </a:t>
            </a:r>
          </a:p>
          <a:p>
            <a:endParaRPr lang="en-US" sz="1600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75" y="6076568"/>
            <a:ext cx="3098247" cy="502665"/>
          </a:xfrm>
          <a:prstGeom prst="rect">
            <a:avLst/>
          </a:prstGeom>
        </p:spPr>
      </p:pic>
      <p:pic>
        <p:nvPicPr>
          <p:cNvPr id="8" name="Picture 2" descr="EUSD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5" y="5944813"/>
            <a:ext cx="19050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251556"/>
            <a:ext cx="2880320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2106917" y="2533974"/>
            <a:ext cx="3312368" cy="57618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Project </a:t>
            </a:r>
            <a:r>
              <a:rPr lang="ro-RO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Coordination</a:t>
            </a:r>
            <a:r>
              <a:rPr lang="ro-RO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o-RO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Committee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916832"/>
            <a:ext cx="3545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b="1" i="1" u="sng" dirty="0" smtClean="0">
                <a:solidFill>
                  <a:srgbClr val="FF0000"/>
                </a:solidFill>
              </a:rPr>
              <a:t>Project </a:t>
            </a:r>
            <a:r>
              <a:rPr lang="ro-RO" sz="1600" b="1" i="1" u="sng" dirty="0" err="1" smtClean="0">
                <a:solidFill>
                  <a:srgbClr val="FF0000"/>
                </a:solidFill>
              </a:rPr>
              <a:t>organizational</a:t>
            </a:r>
            <a:r>
              <a:rPr lang="ro-RO" sz="1600" b="1" i="1" u="sng" dirty="0" smtClean="0">
                <a:solidFill>
                  <a:srgbClr val="FF0000"/>
                </a:solidFill>
              </a:rPr>
              <a:t> </a:t>
            </a:r>
            <a:r>
              <a:rPr lang="ro-RO" sz="1600" b="1" i="1" u="sng" dirty="0" err="1" smtClean="0">
                <a:solidFill>
                  <a:srgbClr val="FF0000"/>
                </a:solidFill>
              </a:rPr>
              <a:t>structure</a:t>
            </a:r>
            <a:r>
              <a:rPr lang="ro-RO" sz="1600" b="1" i="1" u="sng" dirty="0" smtClean="0">
                <a:solidFill>
                  <a:srgbClr val="FF0000"/>
                </a:solidFill>
              </a:rPr>
              <a:t>:</a:t>
            </a:r>
            <a:endParaRPr lang="en-US" sz="1600" b="1" i="1" u="sng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06916" y="3286671"/>
            <a:ext cx="4193276" cy="5821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General Project </a:t>
            </a:r>
            <a:r>
              <a:rPr lang="ro-RO" sz="14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Coordinator</a:t>
            </a:r>
            <a:r>
              <a:rPr lang="ro-RO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de-DE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ro-RO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MRDC</a:t>
            </a:r>
            <a:r>
              <a:rPr lang="de-DE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</a:p>
          <a:p>
            <a:pPr algn="ctr"/>
            <a:endParaRPr lang="de-DE" sz="5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o-RO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Local Project </a:t>
            </a:r>
            <a:r>
              <a:rPr lang="ro-RO" sz="14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Coordinator</a:t>
            </a:r>
            <a:r>
              <a:rPr lang="de-DE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(</a:t>
            </a:r>
            <a:r>
              <a:rPr lang="ro-RO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State C</a:t>
            </a:r>
            <a:r>
              <a:rPr lang="en-US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r>
              <a:rPr lang="ro-RO" sz="14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ancell</a:t>
            </a:r>
            <a:r>
              <a:rPr lang="en-US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r>
              <a:rPr lang="ro-RO" sz="14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ry</a:t>
            </a:r>
            <a:r>
              <a:rPr lang="de-DE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en-US" sz="1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65725" y="4122691"/>
            <a:ext cx="1548172" cy="42551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EUSDR Secretariat</a:t>
            </a:r>
            <a:endParaRPr lang="en-US" sz="1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45198" y="4005064"/>
            <a:ext cx="1998503" cy="54314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CBC </a:t>
            </a:r>
            <a:r>
              <a:rPr lang="ro-RO" sz="1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Programs</a:t>
            </a:r>
            <a:r>
              <a:rPr lang="ro-RO" sz="1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Office</a:t>
            </a:r>
            <a:endParaRPr lang="en-US" sz="1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56661" y="4685432"/>
            <a:ext cx="1255822" cy="3292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Local expert No 1</a:t>
            </a:r>
            <a:endParaRPr lang="en-US" sz="11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73618" y="4680582"/>
            <a:ext cx="1255822" cy="3292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Local expert No 1</a:t>
            </a:r>
            <a:endParaRPr lang="en-US" sz="11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64459" y="4687578"/>
            <a:ext cx="1255822" cy="3292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Local expert No 2</a:t>
            </a:r>
            <a:endParaRPr lang="en-US" sz="11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81416" y="4680582"/>
            <a:ext cx="1255822" cy="3292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Local expert No2</a:t>
            </a:r>
            <a:endParaRPr lang="en-US" sz="11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49126" y="5096441"/>
            <a:ext cx="1255822" cy="3292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Project </a:t>
            </a:r>
            <a:r>
              <a:rPr lang="ro-RO" sz="11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assistant</a:t>
            </a:r>
            <a:r>
              <a:rPr lang="ro-RO" sz="11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11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264459" y="5096440"/>
            <a:ext cx="1255822" cy="3292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Financial Project </a:t>
            </a:r>
            <a:r>
              <a:rPr lang="ro-RO" sz="11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assistant</a:t>
            </a:r>
            <a:endParaRPr lang="en-US" sz="11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" name="Picture 14" descr="coa_md_big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764" y="5847982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0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3131840" y="6160175"/>
            <a:ext cx="453650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000" dirty="0">
              <a:latin typeface="Eurostile"/>
              <a:cs typeface="Eurostile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7976" y="1052736"/>
            <a:ext cx="6570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Danube connects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191" y="5771583"/>
            <a:ext cx="3098247" cy="502665"/>
          </a:xfrm>
          <a:prstGeom prst="rect">
            <a:avLst/>
          </a:prstGeom>
        </p:spPr>
      </p:pic>
      <p:pic>
        <p:nvPicPr>
          <p:cNvPr id="8" name="Picture 2" descr="EUSD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61" y="5574010"/>
            <a:ext cx="19050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20680" y="4638065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i="1" dirty="0" err="1" smtClean="0">
                <a:solidFill>
                  <a:schemeClr val="bg2">
                    <a:lumMod val="10000"/>
                  </a:schemeClr>
                </a:solidFill>
              </a:rPr>
              <a:t>Thank</a:t>
            </a:r>
            <a:r>
              <a:rPr lang="ro-RO" sz="32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o-RO" sz="3200" b="1" i="1" dirty="0" err="1" smtClean="0">
                <a:solidFill>
                  <a:schemeClr val="bg2">
                    <a:lumMod val="10000"/>
                  </a:schemeClr>
                </a:solidFill>
              </a:rPr>
              <a:t>you</a:t>
            </a:r>
            <a:r>
              <a:rPr lang="ro-RO" sz="3200" b="1" i="1" dirty="0" smtClean="0">
                <a:solidFill>
                  <a:schemeClr val="bg2">
                    <a:lumMod val="10000"/>
                  </a:schemeClr>
                </a:solidFill>
              </a:rPr>
              <a:t>!</a:t>
            </a:r>
            <a:endParaRPr lang="en-US" sz="32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992547"/>
            <a:ext cx="7049988" cy="2560893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876256" y="50335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8102294" y="6250164"/>
            <a:ext cx="848067" cy="3651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" name="Picture 14" descr="coa_md_big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474" y="349287"/>
            <a:ext cx="755798" cy="8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853" y="5654255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8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168</TotalTime>
  <Words>437</Words>
  <Application>Microsoft Office PowerPoint</Application>
  <PresentationFormat>On-screen Show (4:3)</PresentationFormat>
  <Paragraphs>68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ＭＳ Ｐゴシック</vt:lpstr>
      <vt:lpstr>Arial</vt:lpstr>
      <vt:lpstr>Calibri</vt:lpstr>
      <vt:lpstr>Candara</vt:lpstr>
      <vt:lpstr>Eurostile</vt:lpstr>
      <vt:lpstr>Symbol</vt:lpstr>
      <vt:lpstr>Trebuchet MS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IMAGO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designer</dc:creator>
  <cp:lastModifiedBy>admin</cp:lastModifiedBy>
  <cp:revision>133</cp:revision>
  <cp:lastPrinted>2015-05-26T05:13:36Z</cp:lastPrinted>
  <dcterms:created xsi:type="dcterms:W3CDTF">2014-04-24T16:20:59Z</dcterms:created>
  <dcterms:modified xsi:type="dcterms:W3CDTF">2015-05-26T09:00:48Z</dcterms:modified>
</cp:coreProperties>
</file>