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6" r:id="rId3"/>
    <p:sldId id="288" r:id="rId4"/>
    <p:sldId id="289" r:id="rId5"/>
    <p:sldId id="299" r:id="rId6"/>
    <p:sldId id="274" r:id="rId7"/>
    <p:sldId id="297" r:id="rId8"/>
    <p:sldId id="275" r:id="rId9"/>
    <p:sldId id="298" r:id="rId10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166CF"/>
    <a:srgbClr val="3E6FD2"/>
    <a:srgbClr val="2D5EC1"/>
    <a:srgbClr val="BDDEFF"/>
    <a:srgbClr val="99CCFF"/>
    <a:srgbClr val="808080"/>
    <a:srgbClr val="FFD624"/>
    <a:srgbClr val="009F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>
      <p:cViewPr>
        <p:scale>
          <a:sx n="75" d="100"/>
          <a:sy n="75" d="100"/>
        </p:scale>
        <p:origin x="-1956" y="-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EECE7A3-0720-4215-84DD-C3D4C32318E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56" tIns="47378" rIns="94756" bIns="47378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1500182-6A1B-4EB0-8AD9-6EC4C98A3E8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DED52CC-6B6B-47E0-A579-73F1CA30FA53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Rectangle 10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6" name="Picture 25" descr="LOGO CE_Vertical_DE_quadri_H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67175" y="2565400"/>
            <a:ext cx="4968875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13575EC-0825-4F38-BFF4-2A424AA4F1C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3BD48-3394-45A0-9DA6-46680B970E7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339850"/>
            <a:ext cx="2058988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39850"/>
            <a:ext cx="60293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E094B-47B1-497B-8A39-D623979EEF4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00193-99D2-4A5B-A4F4-C402E9EBEFF2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96921-AFCF-49C1-B927-8446EB970B9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0938"/>
            <a:ext cx="4038600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0938"/>
            <a:ext cx="4038600" cy="360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F518C-AC4D-4BC2-A529-AF6DB723D25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529F3-37CD-409B-84AF-F96BA6C17430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06D7A-C260-4C78-9F92-84B6B45AA80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EEFE5-7C6A-4C4D-AAAC-3268C3D9C05F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64C0D-0EAE-462C-92C1-A2D8D3A9AF90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485C0-F2C1-469B-9A0E-A87ADB1A963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20938"/>
            <a:ext cx="8229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09396DB-D0F6-454C-B18C-1FF98E652FFE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22" descr="LOGO CE_Vertical_DE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.europa.eu/educa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9388" y="1125538"/>
            <a:ext cx="8964612" cy="3095625"/>
          </a:xfrm>
        </p:spPr>
        <p:txBody>
          <a:bodyPr/>
          <a:lstStyle/>
          <a:p>
            <a:pPr indent="0" eaLnBrk="1" hangingPunct="1"/>
            <a:r>
              <a:rPr lang="de-DE" sz="2800" smtClean="0"/>
              <a:t>Current working priorities and </a:t>
            </a:r>
            <a:br>
              <a:rPr lang="de-DE" sz="2800" smtClean="0"/>
            </a:br>
            <a:r>
              <a:rPr lang="de-DE" sz="2800" smtClean="0"/>
              <a:t>Thematic Working Groups within the strategic framework for Education and Training ET2020</a:t>
            </a:r>
            <a:br>
              <a:rPr lang="de-DE" sz="2800" smtClean="0"/>
            </a:br>
            <a:endParaRPr lang="en-GB" sz="2800" smtClean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95288" y="5013325"/>
            <a:ext cx="8532812" cy="1728788"/>
          </a:xfrm>
        </p:spPr>
        <p:txBody>
          <a:bodyPr/>
          <a:lstStyle/>
          <a:p>
            <a:r>
              <a:rPr lang="de-DE" sz="2400" b="0" smtClean="0"/>
              <a:t>Bernhard Chabera</a:t>
            </a:r>
          </a:p>
          <a:p>
            <a:r>
              <a:rPr lang="de-DE" sz="2400" b="0" smtClean="0"/>
              <a:t>DG Education and Culture</a:t>
            </a:r>
          </a:p>
          <a:p>
            <a:r>
              <a:rPr lang="en-GB" sz="2400" b="0" i="1" smtClean="0"/>
              <a:t>Danube Region Strategy meeting 17 Oct 2012</a:t>
            </a:r>
          </a:p>
          <a:p>
            <a:pPr eaLnBrk="1" hangingPunct="1"/>
            <a:endParaRPr lang="en-GB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smtClean="0"/>
              <a:t>ET2020 – the context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938"/>
            <a:ext cx="8867775" cy="3600450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2000" smtClean="0"/>
              <a:t>Europe 2020 Strategy for growth and jobs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de-DE" sz="200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2000" smtClean="0"/>
              <a:t>Economic crisis and high unemployment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endParaRPr lang="de-DE" sz="200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2000" smtClean="0"/>
              <a:t>Changing labour markets and demographic aging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de-DE" sz="200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2000" smtClean="0"/>
              <a:t>Meeting future skills needs, increasing qualifications</a:t>
            </a:r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endParaRPr lang="de-DE" sz="2000" smtClean="0"/>
          </a:p>
          <a:p>
            <a:pPr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2000" smtClean="0"/>
              <a:t>Investing in education and training</a:t>
            </a:r>
          </a:p>
          <a:p>
            <a:endParaRPr lang="de-DE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smtClean="0"/>
              <a:t>Working Priorities 2012-2014 </a:t>
            </a:r>
            <a:br>
              <a:rPr lang="de-DE" sz="2600" smtClean="0"/>
            </a:br>
            <a:r>
              <a:rPr lang="de-DE" sz="2600" smtClean="0"/>
              <a:t>                       </a:t>
            </a:r>
            <a:r>
              <a:rPr lang="de-DE" sz="1600" i="1" smtClean="0"/>
              <a:t>Joint Progress Report 2012 (2012/C 70/05)</a:t>
            </a:r>
            <a:r>
              <a:rPr lang="de-DE" sz="2600" smtClean="0"/>
              <a:t>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286000" y="2287588"/>
            <a:ext cx="457200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175"/>
            <a:endParaRPr lang="de-DE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468313" y="2420938"/>
            <a:ext cx="8867775" cy="443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r>
              <a:rPr lang="de-DE" sz="2000" b="1"/>
              <a:t>1) Lifelong Learning and mobility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implementation of LLL strategies, integration of LLL services, access to learning for (low skilled) adults;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EQF, validation of learning outcomes, link EU reference tools (ECVET, ECTS, EQAVET); skills forecasting and matching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Mobilty for all learners, focus on guidance, quality, teachers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de-DE" sz="1000" i="1"/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de-DE" sz="2000" b="1"/>
              <a:t>2) Quality and efficiency of E&amp;T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Basic skills (literacy, MST), languages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Professional development of teachers, trainers, school leaders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Modernising Higher Education, increasing tertiary attainment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Attractiveness and relevance of VET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Efficiency of funding and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smtClean="0"/>
              <a:t>Working Priorities 2012-2014</a:t>
            </a:r>
            <a:endParaRPr lang="en-GB" sz="2600" smtClean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68313" y="2420938"/>
            <a:ext cx="8867775" cy="443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r>
              <a:rPr lang="de-DE" sz="2000" b="1"/>
              <a:t>3) Equity, social cohesion, citizenship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Implementing Council Recommendation on Early School Leaving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Early childhood education and care (curricula, staff, funding etc)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Equity and diversity, raise achievements of migrants, Roma, students with special needs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de-DE" sz="1000" i="1"/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de-DE" sz="2000" b="1"/>
              <a:t>4) Creativity, innovation, entrepreneurship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Networks and partnerships between stakeholders, including learning institutions, social partners, businesses, etc.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r>
              <a:rPr lang="de-DE" sz="1800" i="1"/>
              <a:t>Promote acquisition of transversal key competences, entrepreneurship education, e-literacy, media literacy, innovative learning environments</a:t>
            </a:r>
            <a:r>
              <a:rPr lang="de-DE" sz="2400" i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smtClean="0"/>
              <a:t>Current and forthcoming initiatives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6225" y="2420938"/>
            <a:ext cx="8867775" cy="3600450"/>
          </a:xfrm>
        </p:spPr>
        <p:txBody>
          <a:bodyPr/>
          <a:lstStyle/>
          <a:p>
            <a:r>
              <a:rPr lang="de-DE" sz="2200" smtClean="0"/>
              <a:t>Council Recommendation on validation of non-formal and informal learning (under negotiation, adoption 2012)</a:t>
            </a:r>
          </a:p>
          <a:p>
            <a:endParaRPr lang="de-DE" sz="2200" smtClean="0"/>
          </a:p>
          <a:p>
            <a:r>
              <a:rPr lang="de-DE" sz="2200" smtClean="0"/>
              <a:t>Commission Communication on „Re-thinking skills“</a:t>
            </a:r>
          </a:p>
          <a:p>
            <a:endParaRPr lang="de-DE" sz="2200" smtClean="0"/>
          </a:p>
          <a:p>
            <a:r>
              <a:rPr lang="de-DE" sz="2200" smtClean="0"/>
              <a:t>Commission initiative on „Open Education“ (possibly 2013)</a:t>
            </a:r>
          </a:p>
          <a:p>
            <a:endParaRPr lang="de-DE" sz="2200" smtClean="0"/>
          </a:p>
          <a:p>
            <a:r>
              <a:rPr lang="de-DE" sz="2200" smtClean="0"/>
              <a:t>Commission initiatives on investment in education (possibly 2013)</a:t>
            </a:r>
          </a:p>
          <a:p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smtClean="0"/>
              <a:t>Thematic Working Groups 2012-2014</a:t>
            </a:r>
            <a:endParaRPr lang="en-GB" sz="260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000" b="1" smtClean="0"/>
              <a:t>Transversal Groups</a:t>
            </a:r>
          </a:p>
          <a:p>
            <a:pPr>
              <a:buFontTx/>
              <a:buNone/>
            </a:pPr>
            <a:r>
              <a:rPr lang="en-GB" sz="2000" i="0" smtClean="0"/>
              <a:t>Languages in Education and Training (until May 2014</a:t>
            </a:r>
          </a:p>
          <a:p>
            <a:pPr>
              <a:buFontTx/>
              <a:buNone/>
            </a:pPr>
            <a:r>
              <a:rPr lang="en-GB" sz="2000" i="0" smtClean="0"/>
              <a:t>Entrepreneurship Education (until June 2013)</a:t>
            </a:r>
          </a:p>
          <a:p>
            <a:pPr>
              <a:buFontTx/>
              <a:buNone/>
            </a:pPr>
            <a:r>
              <a:rPr lang="en-GB" sz="2000" i="0" smtClean="0"/>
              <a:t>ICT and Education (until June 2013)</a:t>
            </a:r>
          </a:p>
          <a:p>
            <a:pPr>
              <a:buFontTx/>
              <a:buNone/>
            </a:pPr>
            <a:endParaRPr lang="en-GB" sz="2000" b="1" smtClean="0"/>
          </a:p>
          <a:p>
            <a:pPr>
              <a:buFontTx/>
              <a:buNone/>
            </a:pPr>
            <a:r>
              <a:rPr lang="en-GB" sz="2000" b="1" smtClean="0"/>
              <a:t>School Education</a:t>
            </a:r>
          </a:p>
          <a:p>
            <a:pPr>
              <a:buFontTx/>
              <a:buNone/>
            </a:pPr>
            <a:r>
              <a:rPr lang="en-GB" sz="2000" i="0" smtClean="0"/>
              <a:t>Professional Development of Teachers (until June 2013)</a:t>
            </a:r>
          </a:p>
          <a:p>
            <a:pPr>
              <a:buFontTx/>
              <a:buNone/>
            </a:pPr>
            <a:r>
              <a:rPr lang="en-GB" sz="2000" i="0" smtClean="0"/>
              <a:t>Math, Science and Technology (until June 2013)</a:t>
            </a:r>
          </a:p>
          <a:p>
            <a:pPr>
              <a:buFontTx/>
              <a:buNone/>
            </a:pPr>
            <a:r>
              <a:rPr lang="en-GB" sz="2000" i="0" smtClean="0"/>
              <a:t>Early School Leaving (until Dec. 2013)</a:t>
            </a:r>
          </a:p>
          <a:p>
            <a:pPr>
              <a:buFontTx/>
              <a:buNone/>
            </a:pPr>
            <a:r>
              <a:rPr lang="en-GB" sz="2000" i="0" smtClean="0"/>
              <a:t>Early Childhood Education and Care (until March 2014)</a:t>
            </a:r>
          </a:p>
          <a:p>
            <a:pPr>
              <a:buFontTx/>
              <a:buNone/>
            </a:pPr>
            <a:endParaRPr lang="en-GB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de-DE" sz="2600" smtClean="0"/>
              <a:t>Thematic Working Groups 2012-2014</a:t>
            </a:r>
            <a:endParaRPr lang="en-GB" sz="260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000" b="1" smtClean="0"/>
              <a:t>VET</a:t>
            </a:r>
          </a:p>
          <a:p>
            <a:pPr>
              <a:buFontTx/>
              <a:buNone/>
            </a:pPr>
            <a:r>
              <a:rPr lang="en-GB" sz="2000" i="0" smtClean="0"/>
              <a:t>Professional Development of VET trainers (until May 2014)</a:t>
            </a:r>
          </a:p>
          <a:p>
            <a:pPr>
              <a:buFontTx/>
              <a:buNone/>
            </a:pPr>
            <a:endParaRPr lang="en-GB" sz="2000" b="1" i="0" smtClean="0"/>
          </a:p>
          <a:p>
            <a:pPr>
              <a:buFontTx/>
              <a:buNone/>
            </a:pPr>
            <a:r>
              <a:rPr lang="en-GB" sz="2000" b="1" smtClean="0"/>
              <a:t>Higher Education</a:t>
            </a:r>
          </a:p>
          <a:p>
            <a:pPr>
              <a:buFontTx/>
              <a:buNone/>
            </a:pPr>
            <a:r>
              <a:rPr lang="en-GB" sz="2000" i="0" smtClean="0"/>
              <a:t>Modernisation of Higher Education (until Dec 2013)</a:t>
            </a:r>
          </a:p>
          <a:p>
            <a:pPr>
              <a:buFontTx/>
              <a:buNone/>
            </a:pPr>
            <a:endParaRPr lang="en-GB" sz="2000" b="1" smtClean="0"/>
          </a:p>
          <a:p>
            <a:pPr>
              <a:buFontTx/>
              <a:buNone/>
            </a:pPr>
            <a:r>
              <a:rPr lang="en-GB" sz="2000" b="1" smtClean="0"/>
              <a:t>Adult Learning</a:t>
            </a:r>
          </a:p>
          <a:p>
            <a:pPr>
              <a:buFontTx/>
              <a:buNone/>
            </a:pPr>
            <a:r>
              <a:rPr lang="en-GB" sz="2000" i="0" smtClean="0"/>
              <a:t>Quality Assurance in Adult Learning (until Oct 2013)</a:t>
            </a:r>
          </a:p>
          <a:p>
            <a:pPr>
              <a:buFontTx/>
              <a:buNone/>
            </a:pPr>
            <a:r>
              <a:rPr lang="en-GB" sz="2000" i="0" smtClean="0"/>
              <a:t>Financing Adult Learning (until Oct 2013)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600" smtClean="0"/>
              <a:t>Focus of work is on…</a:t>
            </a:r>
            <a:endParaRPr lang="en-GB" sz="2600" smtClean="0"/>
          </a:p>
        </p:txBody>
      </p:sp>
      <p:sp>
        <p:nvSpPr>
          <p:cNvPr id="7171" name="Content Placeholder 2"/>
          <p:cNvSpPr>
            <a:spLocks/>
          </p:cNvSpPr>
          <p:nvPr/>
        </p:nvSpPr>
        <p:spPr bwMode="auto">
          <a:xfrm>
            <a:off x="539750" y="2492375"/>
            <a:ext cx="82296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r>
              <a:rPr lang="en-GB" sz="2200" i="1"/>
              <a:t>…peer learning and peer reviews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endParaRPr lang="en-GB" sz="2200" i="1"/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r>
              <a:rPr lang="en-GB" sz="2200" i="1"/>
              <a:t>…production of evidence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endParaRPr lang="en-GB" sz="2200" i="1"/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r>
              <a:rPr lang="en-GB" sz="2200" i="1"/>
              <a:t>…clear mandates and outputs, dissemination strategy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endParaRPr lang="en-GB" sz="2200" i="1"/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r>
              <a:rPr lang="en-GB" sz="2200" i="1"/>
              <a:t>…feeding results back into political process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endParaRPr lang="en-GB" sz="2000" i="1"/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endParaRPr lang="en-GB" sz="2000" i="1"/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endParaRPr lang="en-GB" sz="2000" b="1"/>
          </a:p>
          <a:p>
            <a:pPr marL="342900" indent="-342900" eaLnBrk="0" hangingPunct="0">
              <a:spcBef>
                <a:spcPct val="20000"/>
              </a:spcBef>
              <a:buClr>
                <a:schemeClr val="bg1"/>
              </a:buClr>
            </a:pP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mtClean="0"/>
              <a:t>More info:</a:t>
            </a:r>
          </a:p>
          <a:p>
            <a:endParaRPr lang="de-DE" smtClean="0"/>
          </a:p>
          <a:p>
            <a:pPr lvl="1" algn="ctr">
              <a:buFontTx/>
              <a:buNone/>
            </a:pPr>
            <a:r>
              <a:rPr lang="de-DE" smtClean="0"/>
              <a:t>DG Education and Culture</a:t>
            </a:r>
          </a:p>
          <a:p>
            <a:pPr lvl="1" algn="ctr">
              <a:buFontTx/>
              <a:buNone/>
            </a:pPr>
            <a:r>
              <a:rPr lang="de-DE" b="0" smtClean="0">
                <a:hlinkClick r:id="rId2"/>
              </a:rPr>
              <a:t>www.ec.europa.eu/education</a:t>
            </a:r>
            <a:endParaRPr lang="de-DE" b="0" smtClean="0"/>
          </a:p>
          <a:p>
            <a:pPr lvl="1" algn="ctr">
              <a:buFontTx/>
              <a:buNone/>
            </a:pPr>
            <a:endParaRPr lang="de-DE" b="0" smtClean="0"/>
          </a:p>
          <a:p>
            <a:pPr lvl="1" algn="ctr">
              <a:buFontTx/>
              <a:buNone/>
            </a:pPr>
            <a:r>
              <a:rPr lang="de-DE" b="0" smtClean="0"/>
              <a:t>bernhard.chabera@ec.europa.eu</a:t>
            </a:r>
          </a:p>
          <a:p>
            <a:pPr lvl="1">
              <a:buFontTx/>
              <a:buNone/>
            </a:pPr>
            <a:endParaRPr lang="de-DE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Microsoft Office PowerPoint</Application>
  <PresentationFormat>Bildschirmpräsentation (4:3)</PresentationFormat>
  <Paragraphs>81</Paragraphs>
  <Slides>9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Default Design</vt:lpstr>
      <vt:lpstr>Current working priorities and  Thematic Working Groups within the strategic framework for Education and Training ET2020 </vt:lpstr>
      <vt:lpstr>ET2020 – the context</vt:lpstr>
      <vt:lpstr>Working Priorities 2012-2014                         Joint Progress Report 2012 (2012/C 70/05) </vt:lpstr>
      <vt:lpstr>Working Priorities 2012-2014</vt:lpstr>
      <vt:lpstr>Current and forthcoming initiatives</vt:lpstr>
      <vt:lpstr>Thematic Working Groups 2012-2014</vt:lpstr>
      <vt:lpstr>Thematic Working Groups 2012-2014</vt:lpstr>
      <vt:lpstr>Focus of work is on…</vt:lpstr>
      <vt:lpstr>Folie 9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joerg.mirtl</cp:lastModifiedBy>
  <cp:revision>182</cp:revision>
  <cp:lastPrinted>2012-07-06T10:46:16Z</cp:lastPrinted>
  <dcterms:created xsi:type="dcterms:W3CDTF">2011-10-28T10:25:18Z</dcterms:created>
  <dcterms:modified xsi:type="dcterms:W3CDTF">2012-10-23T12:41:32Z</dcterms:modified>
</cp:coreProperties>
</file>