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2B45"/>
    <a:srgbClr val="003C7D"/>
    <a:srgbClr val="7D1E25"/>
    <a:srgbClr val="00457D"/>
    <a:srgbClr val="F8AA23"/>
    <a:srgbClr val="EA9A32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0" autoAdjust="0"/>
    <p:restoredTop sz="92167" autoAdjust="0"/>
  </p:normalViewPr>
  <p:slideViewPr>
    <p:cSldViewPr>
      <p:cViewPr>
        <p:scale>
          <a:sx n="100" d="100"/>
          <a:sy n="100" d="100"/>
        </p:scale>
        <p:origin x="-4808" y="-1944"/>
      </p:cViewPr>
      <p:guideLst>
        <p:guide orient="horz" pos="3203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7005-2752-494E-ADC4-F68DE1040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623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923DE3A-9A98-344A-B3C1-9284CB1FFD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0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267744" y="148478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891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4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466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 smtClean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14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437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46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6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>
            <a:cxnSpLocks noChangeShapeType="1"/>
          </p:cNvCxnSpPr>
          <p:nvPr userDrawn="1"/>
        </p:nvCxnSpPr>
        <p:spPr bwMode="auto">
          <a:xfrm>
            <a:off x="214313" y="1071563"/>
            <a:ext cx="8572500" cy="1587"/>
          </a:xfrm>
          <a:prstGeom prst="line">
            <a:avLst/>
          </a:prstGeom>
          <a:noFill/>
          <a:ln w="22225">
            <a:solidFill>
              <a:srgbClr val="212B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65632"/>
            <a:ext cx="6357982" cy="591600"/>
          </a:xfrm>
        </p:spPr>
        <p:txBody>
          <a:bodyPr/>
          <a:lstStyle>
            <a:lvl1pPr>
              <a:defRPr sz="2000">
                <a:solidFill>
                  <a:srgbClr val="212B45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252542"/>
            <a:ext cx="8572560" cy="28194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>
                <a:solidFill>
                  <a:srgbClr val="003C7D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65632"/>
            <a:ext cx="6357982" cy="591600"/>
          </a:xfrm>
        </p:spPr>
        <p:txBody>
          <a:bodyPr/>
          <a:lstStyle>
            <a:lvl1pPr>
              <a:defRPr sz="2000">
                <a:solidFill>
                  <a:srgbClr val="212B45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252542"/>
            <a:ext cx="8572560" cy="28194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>
                <a:solidFill>
                  <a:srgbClr val="003C7D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715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101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3276600"/>
            <a:ext cx="38100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276600"/>
            <a:ext cx="38100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5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7D1E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Lucida Grande"/>
              <a:buChar char="/"/>
              <a:defRPr sz="1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7D1E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Lucida Grande"/>
              <a:buChar char="/"/>
              <a:defRPr sz="1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5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>
            <a:lvl1pPr marL="342900" indent="-342900">
              <a:buFont typeface="Lucida Grande"/>
              <a:buChar char="/"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>
            <a:lvl1pPr marL="342900" indent="-342900">
              <a:buFont typeface="Lucida Grande"/>
              <a:buChar char="/"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83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Lucida Grande"/>
              <a:buChar char="/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Lucida Grande"/>
              <a:buChar char="/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701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06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38200" y="26670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22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  <a:p>
            <a:pPr marL="1143000" lvl="2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22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  <a:p>
            <a:pPr marL="1600200" lvl="3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18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  <a:p>
            <a:pPr marL="1143000" lvl="2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22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  <a:p>
            <a:pPr marL="1143000" lvl="2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22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  <a:p>
            <a:pPr marL="1143000" lvl="2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22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  <a:p>
            <a:pPr marL="1143000" lvl="2" indent="-228600">
              <a:spcBef>
                <a:spcPct val="20000"/>
              </a:spcBef>
              <a:buClr>
                <a:srgbClr val="F8AA23"/>
              </a:buClr>
              <a:buFontTx/>
              <a:buChar char="/"/>
              <a:defRPr/>
            </a:pPr>
            <a:endParaRPr lang="de-DE" sz="2200" dirty="0">
              <a:solidFill>
                <a:srgbClr val="212B45"/>
              </a:solidFill>
              <a:ea typeface="ヒラギノ角ゴ Pro W3" pitchFamily="-128" charset="-128"/>
              <a:cs typeface="+mn-cs"/>
            </a:endParaRP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2766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3" r:id="rId3"/>
    <p:sldLayoutId id="2147483779" r:id="rId4"/>
    <p:sldLayoutId id="2147483780" r:id="rId5"/>
    <p:sldLayoutId id="2147483790" r:id="rId6"/>
    <p:sldLayoutId id="2147483781" r:id="rId7"/>
    <p:sldLayoutId id="214748379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92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212B45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3C7D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25"/>
        </a:buClr>
        <a:buChar char="/"/>
        <a:defRPr sz="3000" b="1">
          <a:solidFill>
            <a:srgbClr val="212B45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25"/>
        </a:buClr>
        <a:buChar char="/"/>
        <a:defRPr sz="2600">
          <a:solidFill>
            <a:srgbClr val="212B45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25"/>
        </a:buClr>
        <a:buChar char="/"/>
        <a:defRPr sz="2200">
          <a:solidFill>
            <a:srgbClr val="212B45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25"/>
        </a:buClr>
        <a:buChar char="/"/>
        <a:defRPr sz="2000">
          <a:solidFill>
            <a:srgbClr val="212B45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25"/>
        </a:buClr>
        <a:buChar char="/"/>
        <a:defRPr sz="1400">
          <a:solidFill>
            <a:srgbClr val="212B45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8AA23"/>
        </a:buClr>
        <a:buChar char="/"/>
        <a:defRPr sz="1400">
          <a:solidFill>
            <a:srgbClr val="003C7D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8AA23"/>
        </a:buClr>
        <a:buChar char="/"/>
        <a:defRPr sz="1400">
          <a:solidFill>
            <a:srgbClr val="003C7D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8AA23"/>
        </a:buClr>
        <a:buChar char="/"/>
        <a:defRPr sz="1400">
          <a:solidFill>
            <a:srgbClr val="003C7D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8AA23"/>
        </a:buClr>
        <a:buChar char="/"/>
        <a:defRPr sz="1400">
          <a:solidFill>
            <a:srgbClr val="003C7D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82938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b="1" dirty="0" err="1" smtClean="0">
                <a:solidFill>
                  <a:srgbClr val="646432"/>
                </a:solidFill>
              </a:rPr>
              <a:t>Strategy</a:t>
            </a:r>
            <a:r>
              <a:rPr lang="de-DE" b="1" dirty="0" smtClean="0">
                <a:solidFill>
                  <a:srgbClr val="646432"/>
                </a:solidFill>
              </a:rPr>
              <a:t> Meeting </a:t>
            </a:r>
            <a:r>
              <a:rPr lang="de-DE" b="1" dirty="0" err="1" smtClean="0">
                <a:solidFill>
                  <a:srgbClr val="646432"/>
                </a:solidFill>
              </a:rPr>
              <a:t>of</a:t>
            </a:r>
            <a:r>
              <a:rPr lang="de-DE" b="1" dirty="0" smtClean="0">
                <a:solidFill>
                  <a:srgbClr val="646432"/>
                </a:solidFill>
              </a:rPr>
              <a:t> Working Groups </a:t>
            </a:r>
            <a:r>
              <a:rPr lang="de-DE" b="1" dirty="0" err="1" smtClean="0">
                <a:solidFill>
                  <a:srgbClr val="646432"/>
                </a:solidFill>
              </a:rPr>
              <a:t>related</a:t>
            </a:r>
            <a:r>
              <a:rPr lang="de-DE" b="1" dirty="0" smtClean="0">
                <a:solidFill>
                  <a:srgbClr val="646432"/>
                </a:solidFill>
              </a:rPr>
              <a:t> </a:t>
            </a:r>
            <a:r>
              <a:rPr lang="de-DE" b="1" dirty="0" err="1" smtClean="0">
                <a:solidFill>
                  <a:srgbClr val="646432"/>
                </a:solidFill>
              </a:rPr>
              <a:t>to</a:t>
            </a:r>
            <a:r>
              <a:rPr lang="de-DE" b="1" dirty="0" smtClean="0">
                <a:solidFill>
                  <a:srgbClr val="646432"/>
                </a:solidFill>
              </a:rPr>
              <a:t> Education</a:t>
            </a:r>
            <a:endParaRPr lang="de-AT" b="1" dirty="0" smtClean="0">
              <a:solidFill>
                <a:srgbClr val="64643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72025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646432"/>
                </a:solidFill>
              </a:rPr>
              <a:t>EUSDR/ PA9/ Working Groups 1,3,4,5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solidFill>
                <a:srgbClr val="64643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1600" dirty="0" smtClean="0">
                <a:solidFill>
                  <a:srgbClr val="646432"/>
                </a:solidFill>
              </a:rPr>
              <a:t>Vienna, 17 -18 </a:t>
            </a:r>
            <a:r>
              <a:rPr lang="de-DE" sz="1600" dirty="0" err="1" smtClean="0">
                <a:solidFill>
                  <a:srgbClr val="646432"/>
                </a:solidFill>
              </a:rPr>
              <a:t>October</a:t>
            </a:r>
            <a:r>
              <a:rPr lang="de-DE" sz="1600" dirty="0" smtClean="0">
                <a:solidFill>
                  <a:srgbClr val="646432"/>
                </a:solidFill>
              </a:rPr>
              <a:t> 2012</a:t>
            </a:r>
            <a:endParaRPr lang="de-AT" sz="2400" b="1" dirty="0" smtClean="0">
              <a:solidFill>
                <a:srgbClr val="64643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1: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5: Equity, </a:t>
            </a:r>
            <a:r>
              <a:rPr lang="de-DE" sz="1800" dirty="0" err="1" smtClean="0">
                <a:solidFill>
                  <a:srgbClr val="7D1E25"/>
                </a:solidFill>
              </a:rPr>
              <a:t>Social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Cohesion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Active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Citizenship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4" name="Inhaltsplatzhalter 3" descr="WG5-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620688"/>
            <a:ext cx="3776836" cy="5430375"/>
          </a:xfrm>
        </p:spPr>
      </p:pic>
    </p:spTree>
    <p:extLst>
      <p:ext uri="{BB962C8B-B14F-4D97-AF65-F5344CB8AC3E}">
        <p14:creationId xmlns:p14="http://schemas.microsoft.com/office/powerpoint/2010/main" val="289175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Working Groups Round 2</a:t>
            </a:r>
            <a:endParaRPr lang="de-DE" dirty="0"/>
          </a:p>
        </p:txBody>
      </p:sp>
      <p:pic>
        <p:nvPicPr>
          <p:cNvPr id="6" name="Inhaltsplatzhalter 5" descr="WG - Round 2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"/>
          <a:stretch/>
        </p:blipFill>
        <p:spPr>
          <a:xfrm>
            <a:off x="2946400" y="1094711"/>
            <a:ext cx="3505200" cy="4493289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 bwMode="auto">
          <a:xfrm>
            <a:off x="827584" y="1556792"/>
            <a:ext cx="1116632" cy="9361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3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2: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1: </a:t>
            </a:r>
            <a:r>
              <a:rPr lang="de-DE" sz="1800" dirty="0" err="1" smtClean="0">
                <a:solidFill>
                  <a:srgbClr val="7D1E25"/>
                </a:solidFill>
              </a:rPr>
              <a:t>Enhance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performance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of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smtClean="0">
                <a:solidFill>
                  <a:srgbClr val="7D1E25"/>
                </a:solidFill>
              </a:rPr>
              <a:t>Education </a:t>
            </a:r>
            <a:r>
              <a:rPr lang="de-DE" sz="1800" dirty="0" err="1" smtClean="0">
                <a:solidFill>
                  <a:srgbClr val="7D1E25"/>
                </a:solidFill>
              </a:rPr>
              <a:t>Sytems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through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err="1" smtClean="0">
                <a:solidFill>
                  <a:srgbClr val="7D1E25"/>
                </a:solidFill>
              </a:rPr>
              <a:t>closer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cooperation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00809"/>
            <a:ext cx="2498145" cy="273630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7" y="1384328"/>
            <a:ext cx="4330824" cy="4741836"/>
          </a:xfrm>
        </p:spPr>
      </p:pic>
    </p:spTree>
    <p:extLst>
      <p:ext uri="{BB962C8B-B14F-4D97-AF65-F5344CB8AC3E}">
        <p14:creationId xmlns:p14="http://schemas.microsoft.com/office/powerpoint/2010/main" val="344792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WG3-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70" y="1484784"/>
            <a:ext cx="2675086" cy="3395103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2: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3: Support </a:t>
            </a:r>
            <a:r>
              <a:rPr lang="de-DE" sz="1800" dirty="0" err="1" smtClean="0">
                <a:solidFill>
                  <a:srgbClr val="7D1E25"/>
                </a:solidFill>
              </a:rPr>
              <a:t>creativity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entrepreneurship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9" name="Inhaltsplatzhalter 8" descr="WG3 - 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"/>
          <a:stretch/>
        </p:blipFill>
        <p:spPr>
          <a:xfrm>
            <a:off x="4427984" y="475105"/>
            <a:ext cx="4396308" cy="5762207"/>
          </a:xfrm>
        </p:spPr>
      </p:pic>
    </p:spTree>
    <p:extLst>
      <p:ext uri="{BB962C8B-B14F-4D97-AF65-F5344CB8AC3E}">
        <p14:creationId xmlns:p14="http://schemas.microsoft.com/office/powerpoint/2010/main" val="278071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2: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4: LLL </a:t>
            </a: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mobility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3" name="Inhaltsplatzhalter 2" descr="WG4-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412776"/>
            <a:ext cx="2016224" cy="2601890"/>
          </a:xfrm>
        </p:spPr>
      </p:pic>
      <p:pic>
        <p:nvPicPr>
          <p:cNvPr id="8" name="Inhaltsplatzhalter 7" descr="IMG_5757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/>
          <a:stretch/>
        </p:blipFill>
        <p:spPr>
          <a:xfrm rot="5400000">
            <a:off x="4480593" y="741549"/>
            <a:ext cx="4647310" cy="3456384"/>
          </a:xfrm>
        </p:spPr>
      </p:pic>
      <p:pic>
        <p:nvPicPr>
          <p:cNvPr id="11" name="Inhaltsplatzhalter 10" descr="IMG_5758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20792" y="3797673"/>
            <a:ext cx="1494903" cy="3384376"/>
          </a:xfrm>
        </p:spPr>
      </p:pic>
    </p:spTree>
    <p:extLst>
      <p:ext uri="{BB962C8B-B14F-4D97-AF65-F5344CB8AC3E}">
        <p14:creationId xmlns:p14="http://schemas.microsoft.com/office/powerpoint/2010/main" val="11094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2: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5: Equity, </a:t>
            </a:r>
            <a:r>
              <a:rPr lang="de-DE" sz="1800" dirty="0" err="1" smtClean="0">
                <a:solidFill>
                  <a:srgbClr val="7D1E25"/>
                </a:solidFill>
              </a:rPr>
              <a:t>Social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Cohesion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Active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Citizenship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4" name="Inhaltsplatzhalter 3" descr="WG5-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628800"/>
            <a:ext cx="1752859" cy="2520280"/>
          </a:xfrm>
        </p:spPr>
      </p:pic>
      <p:pic>
        <p:nvPicPr>
          <p:cNvPr id="3" name="Inhaltsplatzhalter 2" descr="WG5 - 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7"/>
          <a:stretch/>
        </p:blipFill>
        <p:spPr>
          <a:xfrm>
            <a:off x="3995936" y="820644"/>
            <a:ext cx="4860032" cy="5349661"/>
          </a:xfrm>
        </p:spPr>
      </p:pic>
    </p:spTree>
    <p:extLst>
      <p:ext uri="{BB962C8B-B14F-4D97-AF65-F5344CB8AC3E}">
        <p14:creationId xmlns:p14="http://schemas.microsoft.com/office/powerpoint/2010/main" val="32435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pic>
        <p:nvPicPr>
          <p:cNvPr id="5" name="Inhaltsplatzhalter 4" descr="IMG_572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95"/>
          <a:stretch/>
        </p:blipFill>
        <p:spPr>
          <a:xfrm rot="5400000">
            <a:off x="-160560" y="1689621"/>
            <a:ext cx="4721372" cy="4167683"/>
          </a:xfrm>
        </p:spPr>
      </p:pic>
      <p:pic>
        <p:nvPicPr>
          <p:cNvPr id="6" name="Inhaltsplatzhalter 5" descr="IMG_572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02" b="-23302"/>
          <a:stretch>
            <a:fillRect/>
          </a:stretch>
        </p:blipFill>
        <p:spPr>
          <a:xfrm rot="5400000">
            <a:off x="3932713" y="1187967"/>
            <a:ext cx="4737621" cy="5187239"/>
          </a:xfrm>
        </p:spPr>
      </p:pic>
    </p:spTree>
    <p:extLst>
      <p:ext uri="{BB962C8B-B14F-4D97-AF65-F5344CB8AC3E}">
        <p14:creationId xmlns:p14="http://schemas.microsoft.com/office/powerpoint/2010/main" val="12405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5" name="Inhaltsplatzhalter 4" descr="expectations 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04" y="1268760"/>
            <a:ext cx="3274516" cy="4553838"/>
          </a:xfrm>
        </p:spPr>
      </p:pic>
    </p:spTree>
    <p:extLst>
      <p:ext uri="{BB962C8B-B14F-4D97-AF65-F5344CB8AC3E}">
        <p14:creationId xmlns:p14="http://schemas.microsoft.com/office/powerpoint/2010/main" val="330799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Meeting</a:t>
            </a:r>
            <a:endParaRPr lang="de-DE" dirty="0"/>
          </a:p>
        </p:txBody>
      </p:sp>
      <p:pic>
        <p:nvPicPr>
          <p:cNvPr id="6" name="Inhaltsplatzhalter 5" descr="expectations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0"/>
          <a:stretch/>
        </p:blipFill>
        <p:spPr>
          <a:xfrm>
            <a:off x="467544" y="1196752"/>
            <a:ext cx="4837484" cy="4837484"/>
          </a:xfr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92" y="4312215"/>
            <a:ext cx="3635896" cy="15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Working Groups </a:t>
            </a:r>
            <a:br>
              <a:rPr lang="de-DE" dirty="0"/>
            </a:br>
            <a:r>
              <a:rPr lang="de-DE" sz="1800" dirty="0">
                <a:solidFill>
                  <a:srgbClr val="7D1E25"/>
                </a:solidFill>
              </a:rPr>
              <a:t>Key </a:t>
            </a:r>
            <a:r>
              <a:rPr lang="de-DE" sz="1800" dirty="0" err="1">
                <a:solidFill>
                  <a:srgbClr val="7D1E25"/>
                </a:solidFill>
              </a:rPr>
              <a:t>issues</a:t>
            </a:r>
            <a:r>
              <a:rPr lang="de-DE" sz="1800" dirty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questions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raised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>
                <a:solidFill>
                  <a:srgbClr val="7D1E25"/>
                </a:solidFill>
              </a:rPr>
              <a:t>by</a:t>
            </a:r>
            <a:r>
              <a:rPr lang="de-DE" sz="1800" dirty="0">
                <a:solidFill>
                  <a:srgbClr val="7D1E25"/>
                </a:solidFill>
              </a:rPr>
              <a:t> Peter Schlögl</a:t>
            </a:r>
            <a:endParaRPr lang="de-DE" dirty="0"/>
          </a:p>
        </p:txBody>
      </p:sp>
      <p:pic>
        <p:nvPicPr>
          <p:cNvPr id="5" name="Inhaltsplatzhalter 4" descr="IMG_5729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31" b="-23331"/>
          <a:stretch/>
        </p:blipFill>
        <p:spPr>
          <a:xfrm rot="5400000">
            <a:off x="4134893" y="484710"/>
            <a:ext cx="4896375" cy="6464817"/>
          </a:xfrm>
        </p:spPr>
      </p:pic>
    </p:spTree>
    <p:extLst>
      <p:ext uri="{BB962C8B-B14F-4D97-AF65-F5344CB8AC3E}">
        <p14:creationId xmlns:p14="http://schemas.microsoft.com/office/powerpoint/2010/main" val="302679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Bernhard </a:t>
            </a:r>
            <a:r>
              <a:rPr lang="de-DE" dirty="0" err="1" smtClean="0"/>
              <a:t>Chabera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Peter Schlögl:</a:t>
            </a:r>
            <a:br>
              <a:rPr lang="de-DE" dirty="0" smtClean="0"/>
            </a:b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Feedback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Plenary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2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clearer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/ still </a:t>
            </a:r>
            <a:r>
              <a:rPr lang="de-DE" dirty="0" err="1" smtClean="0"/>
              <a:t>unclear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 smtClean="0"/>
          </a:p>
          <a:p>
            <a:pPr lvl="2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</a:t>
            </a:r>
            <a:r>
              <a:rPr lang="de-DE" dirty="0" err="1" smtClean="0"/>
              <a:t>now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 smtClean="0"/>
          </a:p>
          <a:p>
            <a:pPr lvl="2"/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realize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 smtClean="0"/>
          </a:p>
          <a:p>
            <a:pPr lvl="2"/>
            <a:r>
              <a:rPr lang="de-DE" dirty="0" smtClean="0"/>
              <a:t>General Feedback (30´- 40´)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Working Groups: Round 1</a:t>
            </a:r>
            <a:br>
              <a:rPr lang="de-DE" dirty="0" smtClean="0"/>
            </a:br>
            <a:endParaRPr lang="de-DE" dirty="0" smtClean="0"/>
          </a:p>
          <a:p>
            <a:pPr lvl="2"/>
            <a:r>
              <a:rPr lang="de-DE" dirty="0" smtClean="0"/>
              <a:t>Who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</a:t>
            </a:r>
            <a:r>
              <a:rPr lang="de-DE" dirty="0" err="1" smtClean="0"/>
              <a:t>what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 smtClean="0"/>
          </a:p>
          <a:p>
            <a:pPr lvl="3"/>
            <a:r>
              <a:rPr lang="de-DE" dirty="0" smtClean="0"/>
              <a:t>Division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WG/ </a:t>
            </a:r>
            <a:r>
              <a:rPr lang="de-DE" dirty="0" err="1" smtClean="0"/>
              <a:t>specification</a:t>
            </a:r>
            <a:r>
              <a:rPr lang="de-DE" dirty="0" smtClean="0"/>
              <a:t>?</a:t>
            </a:r>
          </a:p>
          <a:p>
            <a:pPr lvl="3"/>
            <a:r>
              <a:rPr lang="de-DE" dirty="0" err="1" smtClean="0"/>
              <a:t>Commitment</a:t>
            </a:r>
            <a:r>
              <a:rPr lang="de-DE" dirty="0" smtClean="0"/>
              <a:t>/ </a:t>
            </a:r>
            <a:r>
              <a:rPr lang="de-DE" dirty="0" err="1" smtClean="0"/>
              <a:t>interest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3"/>
            <a:r>
              <a:rPr lang="de-DE" dirty="0" smtClean="0"/>
              <a:t>Level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?</a:t>
            </a:r>
          </a:p>
          <a:p>
            <a:pPr lvl="3"/>
            <a:r>
              <a:rPr lang="de-DE" dirty="0" err="1" smtClean="0"/>
              <a:t>Objectives</a:t>
            </a:r>
            <a:r>
              <a:rPr lang="de-DE" dirty="0" smtClean="0"/>
              <a:t>?</a:t>
            </a:r>
          </a:p>
          <a:p>
            <a:pPr lvl="3"/>
            <a:r>
              <a:rPr lang="de-DE" dirty="0" err="1" smtClean="0"/>
              <a:t>Methods</a:t>
            </a:r>
            <a:endParaRPr lang="de-DE" dirty="0" smtClean="0"/>
          </a:p>
          <a:p>
            <a:pPr lvl="3"/>
            <a:r>
              <a:rPr lang="de-DE" dirty="0" smtClean="0"/>
              <a:t>Focus/ </a:t>
            </a:r>
            <a:r>
              <a:rPr lang="de-DE" dirty="0" err="1" smtClean="0"/>
              <a:t>emphasis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 bwMode="auto">
          <a:xfrm>
            <a:off x="3455368" y="1412776"/>
            <a:ext cx="1116632" cy="9361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2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85800"/>
            <a:ext cx="8686800" cy="1143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1: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1: </a:t>
            </a:r>
            <a:r>
              <a:rPr lang="de-DE" sz="1800" dirty="0" err="1" smtClean="0">
                <a:solidFill>
                  <a:srgbClr val="7D1E25"/>
                </a:solidFill>
              </a:rPr>
              <a:t>Enhance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performance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of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smtClean="0">
                <a:solidFill>
                  <a:srgbClr val="7D1E25"/>
                </a:solidFill>
              </a:rPr>
              <a:t>Education </a:t>
            </a:r>
            <a:r>
              <a:rPr lang="de-DE" sz="1800" dirty="0" err="1" smtClean="0">
                <a:solidFill>
                  <a:srgbClr val="7D1E25"/>
                </a:solidFill>
              </a:rPr>
              <a:t>Sytems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through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err="1" smtClean="0">
                <a:solidFill>
                  <a:srgbClr val="7D1E25"/>
                </a:solidFill>
              </a:rPr>
              <a:t>closer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cooperation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4260" y="1268760"/>
            <a:ext cx="4040188" cy="4425355"/>
          </a:xfrm>
        </p:spPr>
      </p:pic>
    </p:spTree>
    <p:extLst>
      <p:ext uri="{BB962C8B-B14F-4D97-AF65-F5344CB8AC3E}">
        <p14:creationId xmlns:p14="http://schemas.microsoft.com/office/powerpoint/2010/main" val="227740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WG3-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4" y="536465"/>
            <a:ext cx="4320456" cy="5483335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1: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3: Support </a:t>
            </a:r>
            <a:r>
              <a:rPr lang="de-DE" sz="1800" dirty="0" err="1" smtClean="0">
                <a:solidFill>
                  <a:srgbClr val="7D1E25"/>
                </a:solidFill>
              </a:rPr>
              <a:t>creativity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br>
              <a:rPr lang="de-DE" sz="1800" dirty="0" smtClean="0">
                <a:solidFill>
                  <a:srgbClr val="7D1E25"/>
                </a:solidFill>
              </a:rPr>
            </a:b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entrepreneurship</a:t>
            </a:r>
            <a:endParaRPr lang="de-DE" sz="1800" dirty="0">
              <a:solidFill>
                <a:srgbClr val="7D1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7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Working Group Round 1: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rgbClr val="7D1E25"/>
                </a:solidFill>
              </a:rPr>
              <a:t>WG 4: LLL </a:t>
            </a:r>
            <a:r>
              <a:rPr lang="de-DE" sz="1800" dirty="0" err="1" smtClean="0">
                <a:solidFill>
                  <a:srgbClr val="7D1E25"/>
                </a:solidFill>
              </a:rPr>
              <a:t>and</a:t>
            </a:r>
            <a:r>
              <a:rPr lang="de-DE" sz="1800" dirty="0" smtClean="0">
                <a:solidFill>
                  <a:srgbClr val="7D1E25"/>
                </a:solidFill>
              </a:rPr>
              <a:t> </a:t>
            </a:r>
            <a:r>
              <a:rPr lang="de-DE" sz="1800" dirty="0" err="1" smtClean="0">
                <a:solidFill>
                  <a:srgbClr val="7D1E25"/>
                </a:solidFill>
              </a:rPr>
              <a:t>mobility</a:t>
            </a:r>
            <a:endParaRPr lang="de-DE" sz="1800" dirty="0">
              <a:solidFill>
                <a:srgbClr val="7D1E25"/>
              </a:solidFill>
            </a:endParaRPr>
          </a:p>
        </p:txBody>
      </p:sp>
      <p:pic>
        <p:nvPicPr>
          <p:cNvPr id="3" name="Inhaltsplatzhalter 2" descr="WG4-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783645"/>
            <a:ext cx="4170288" cy="5381659"/>
          </a:xfrm>
        </p:spPr>
      </p:pic>
    </p:spTree>
    <p:extLst>
      <p:ext uri="{BB962C8B-B14F-4D97-AF65-F5344CB8AC3E}">
        <p14:creationId xmlns:p14="http://schemas.microsoft.com/office/powerpoint/2010/main" val="2973083335"/>
      </p:ext>
    </p:extLst>
  </p:cSld>
  <p:clrMapOvr>
    <a:masterClrMapping/>
  </p:clrMapOvr>
</p:sld>
</file>

<file path=ppt/theme/theme1.xml><?xml version="1.0" encoding="utf-8"?>
<a:theme xmlns:a="http://schemas.openxmlformats.org/drawingml/2006/main" name="11_REFLACT_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11_REFLACT_Standard.potx</Template>
  <TotalTime>0</TotalTime>
  <Words>116</Words>
  <Application>Microsoft Macintosh PowerPoint</Application>
  <PresentationFormat>Bildschirmpräsentation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11_REFLACT_Standard</vt:lpstr>
      <vt:lpstr>Strategy Meeting of Working Groups related to Education</vt:lpstr>
      <vt:lpstr>Agenda</vt:lpstr>
      <vt:lpstr>Expectations for the Meeting</vt:lpstr>
      <vt:lpstr>Expectations for the Meeting</vt:lpstr>
      <vt:lpstr>Options for the future development of the Working Groups  Key issues and questions raised by Peter Schlögl</vt:lpstr>
      <vt:lpstr>After the presentations of Bernhard Chabera and Peter Schlögl: Discussion and Feedback</vt:lpstr>
      <vt:lpstr>Results of Working Group Round 1:  WG 1: Enhance performance of  Education Sytems through  closer cooperation</vt:lpstr>
      <vt:lpstr>Results of Working Group Round 1:  WG 3: Support creativity  and entrepreneurship</vt:lpstr>
      <vt:lpstr>Results of Working Group Round 1:  WG 4: LLL and mobility</vt:lpstr>
      <vt:lpstr>Results of Working Group Round 1:  WG 5: Equity, Social Cohesion  and Active Citizenship</vt:lpstr>
      <vt:lpstr>Working Groups Round 2</vt:lpstr>
      <vt:lpstr>Results of Working Group Round 2:  WG 1: Enhance performance of  Education Sytems through  closer cooperation</vt:lpstr>
      <vt:lpstr>Results of Working Group Round 2:  WG 3: Support creativity  and entrepreneurship</vt:lpstr>
      <vt:lpstr>Results of Working Group Round 2:  WG 4: LLL and mobility</vt:lpstr>
      <vt:lpstr>Results of Working Group Round 2:  WG 5: Equity, Social Cohesion  and Active Citizenship</vt:lpstr>
    </vt:vector>
  </TitlesOfParts>
  <Company>Universtität Klagenfurt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darf auch Spass machen: MOTIVATION – PARTIZIPATION -- MODERATION</dc:title>
  <dc:subject>M/O/T Management School</dc:subject>
  <dc:creator>Kurt Mayer</dc:creator>
  <cp:lastModifiedBy>Kurt Mayer</cp:lastModifiedBy>
  <cp:revision>80</cp:revision>
  <cp:lastPrinted>2012-10-30T11:50:26Z</cp:lastPrinted>
  <dcterms:created xsi:type="dcterms:W3CDTF">2011-05-23T08:40:13Z</dcterms:created>
  <dcterms:modified xsi:type="dcterms:W3CDTF">2012-10-30T12:02:56Z</dcterms:modified>
</cp:coreProperties>
</file>