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7"/>
  </p:notesMasterIdLst>
  <p:handoutMasterIdLst>
    <p:handoutMasterId r:id="rId8"/>
  </p:handoutMasterIdLst>
  <p:sldIdLst>
    <p:sldId id="823" r:id="rId2"/>
    <p:sldId id="824" r:id="rId3"/>
    <p:sldId id="826" r:id="rId4"/>
    <p:sldId id="827" r:id="rId5"/>
    <p:sldId id="828" r:id="rId6"/>
  </p:sldIdLst>
  <p:sldSz cx="9144000" cy="6858000" type="screen4x3"/>
  <p:notesSz cx="6662738" cy="9832975"/>
  <p:custDataLst>
    <p:tags r:id="rId9"/>
  </p:custDataLst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FF33"/>
    <a:srgbClr val="FF0000"/>
    <a:srgbClr val="006600"/>
    <a:srgbClr val="3399FF"/>
    <a:srgbClr val="800000"/>
    <a:srgbClr val="00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7731" autoAdjust="0"/>
  </p:normalViewPr>
  <p:slideViewPr>
    <p:cSldViewPr snapToObjects="1"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690" y="102"/>
      </p:cViewPr>
      <p:guideLst>
        <p:guide orient="horz" pos="3098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t" anchorCtr="0" compatLnSpc="1">
            <a:prstTxWarp prst="textNoShape">
              <a:avLst/>
            </a:prstTxWarp>
          </a:bodyPr>
          <a:lstStyle>
            <a:lvl1pPr algn="l" defTabSz="906463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ESF Regulation 2014-20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EFD1F09-A814-4CBD-9976-45AE756E9AC7}" type="datetimeFigureOut">
              <a:rPr lang="en-GB"/>
              <a:pPr>
                <a:defRPr/>
              </a:pPr>
              <a:t>14/06/2012</a:t>
            </a:fld>
            <a:endParaRPr lang="en-GB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40850"/>
            <a:ext cx="2887663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b" anchorCtr="0" compatLnSpc="1">
            <a:prstTxWarp prst="textNoShape">
              <a:avLst/>
            </a:prstTxWarp>
          </a:bodyPr>
          <a:lstStyle>
            <a:lvl1pPr algn="l" defTabSz="906463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40850"/>
            <a:ext cx="2887662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b" anchorCtr="0" compatLnSpc="1">
            <a:prstTxWarp prst="textNoShape">
              <a:avLst/>
            </a:prstTxWarp>
          </a:bodyPr>
          <a:lstStyle>
            <a:lvl1pPr algn="r" defTabSz="906463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659375D2-B807-405F-B698-34BDBEAC28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665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t" anchorCtr="0" compatLnSpc="1">
            <a:prstTxWarp prst="textNoShape">
              <a:avLst/>
            </a:prstTxWarp>
          </a:bodyPr>
          <a:lstStyle>
            <a:lvl1pPr algn="l" defTabSz="906463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ESF Regulation 2014-20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316916A-382B-41B4-B259-A4015C529B16}" type="datetimeFigureOut">
              <a:rPr lang="en-GB"/>
              <a:pPr>
                <a:defRPr/>
              </a:pPr>
              <a:t>14/06/2012</a:t>
            </a:fld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736600"/>
            <a:ext cx="4916487" cy="3687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5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0850"/>
            <a:ext cx="2887663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b" anchorCtr="0" compatLnSpc="1">
            <a:prstTxWarp prst="textNoShape">
              <a:avLst/>
            </a:prstTxWarp>
          </a:bodyPr>
          <a:lstStyle>
            <a:lvl1pPr algn="l" defTabSz="906463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40850"/>
            <a:ext cx="2887662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642" tIns="45321" rIns="90642" bIns="45321" numCol="1" anchor="b" anchorCtr="0" compatLnSpc="1">
            <a:prstTxWarp prst="textNoShape">
              <a:avLst/>
            </a:prstTxWarp>
          </a:bodyPr>
          <a:lstStyle>
            <a:lvl1pPr algn="r" defTabSz="906463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B9C3A58C-6927-4071-9210-D7D4268B5B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7980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00" y="1700213"/>
            <a:ext cx="9131300" cy="1944687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00" y="4556125"/>
            <a:ext cx="9131300" cy="1752600"/>
          </a:xfrm>
        </p:spPr>
        <p:txBody>
          <a:bodyPr/>
          <a:lstStyle>
            <a:lvl1pPr marL="0" indent="0" algn="l">
              <a:buFont typeface="Wingdings" pitchFamily="2" charset="2"/>
              <a:buNone/>
              <a:defRPr sz="200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35636227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80728"/>
            <a:ext cx="9140825" cy="14319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12653"/>
            <a:ext cx="9161463" cy="4472731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42962707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" y="2565029"/>
            <a:ext cx="4320000" cy="4248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8024" y="2564904"/>
            <a:ext cx="4320000" cy="4248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73395840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232516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082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700213"/>
            <a:ext cx="9161463" cy="4751387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54417920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3660558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7"/>
          <p:cNvSpPr>
            <a:spLocks noChangeArrowheads="1"/>
          </p:cNvSpPr>
          <p:nvPr userDrawn="1"/>
        </p:nvSpPr>
        <p:spPr bwMode="auto">
          <a:xfrm>
            <a:off x="0" y="-26988"/>
            <a:ext cx="9144000" cy="989013"/>
          </a:xfrm>
          <a:prstGeom prst="rect">
            <a:avLst/>
          </a:prstGeom>
          <a:solidFill>
            <a:srgbClr val="0F5494"/>
          </a:solidFill>
          <a:ln>
            <a:noFill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635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420813"/>
            <a:ext cx="9140825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565400"/>
            <a:ext cx="9161463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4" r:id="rId2"/>
    <p:sldLayoutId id="2147483665" r:id="rId3"/>
    <p:sldLayoutId id="2147483666" r:id="rId4"/>
    <p:sldLayoutId id="2147483667" r:id="rId5"/>
    <p:sldLayoutId id="2147483669" r:id="rId6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66CCFF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1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WG7</a:t>
            </a:r>
            <a:br>
              <a:rPr lang="fr-FR" dirty="0" smtClean="0"/>
            </a:br>
            <a:r>
              <a:rPr lang="fr-FR" dirty="0" smtClean="0"/>
              <a:t>TO FIGHT POVERTY &amp; SOCIAL EXCLUSION OF MARGINALISED COMMUNITIES IN THE DANUBE REGION, ESPECIALLY THE ROMA COMMUNITIES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149506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issues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626180"/>
              </p:ext>
            </p:extLst>
          </p:nvPr>
        </p:nvGraphicFramePr>
        <p:xfrm>
          <a:off x="0" y="2413000"/>
          <a:ext cx="9160888" cy="420506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55397"/>
                <a:gridCol w="2100242"/>
                <a:gridCol w="2703419"/>
                <a:gridCol w="2401830"/>
              </a:tblGrid>
              <a:tr h="1401688">
                <a:tc>
                  <a:txBody>
                    <a:bodyPr/>
                    <a:lstStyle/>
                    <a:p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employment</a:t>
                      </a:r>
                      <a:endParaRPr lang="en-GB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66" marR="91966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integrated approach</a:t>
                      </a:r>
                      <a:endParaRPr lang="en-GB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66" marR="91966" anchor="ctr"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fight against discrimination / anti-</a:t>
                      </a:r>
                      <a:r>
                        <a:rPr lang="en-GB" sz="2400" noProof="0" dirty="0" err="1" smtClean="0">
                          <a:latin typeface="Arial" pitchFamily="34" charset="0"/>
                          <a:cs typeface="Arial" pitchFamily="34" charset="0"/>
                        </a:rPr>
                        <a:t>gypsyism</a:t>
                      </a:r>
                      <a:endParaRPr lang="en-GB" sz="2400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 algn="l">
                        <a:buFont typeface="Arial" pitchFamily="34" charset="0"/>
                        <a:buChar char="•"/>
                      </a:pPr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positive discrimination</a:t>
                      </a:r>
                    </a:p>
                    <a:p>
                      <a:pPr marL="342900" indent="-342900" algn="l">
                        <a:buFont typeface="Arial" pitchFamily="34" charset="0"/>
                        <a:buChar char="•"/>
                      </a:pPr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targeting non-Roma population, incl. administration</a:t>
                      </a:r>
                      <a:endParaRPr lang="en-GB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66" marR="91966" anchor="ctr"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monitoring</a:t>
                      </a:r>
                    </a:p>
                    <a:p>
                      <a:pPr algn="l"/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(lack of ethnic data)</a:t>
                      </a:r>
                      <a:endParaRPr lang="en-GB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66" marR="91966" anchor="ctr">
                    <a:solidFill>
                      <a:srgbClr val="92D050"/>
                    </a:solidFill>
                  </a:tcPr>
                </a:tc>
              </a:tr>
              <a:tr h="1401688">
                <a:tc>
                  <a:txBody>
                    <a:bodyPr/>
                    <a:lstStyle/>
                    <a:p>
                      <a:r>
                        <a:rPr lang="en-GB" sz="2400" noProof="0" smtClean="0">
                          <a:latin typeface="Arial" pitchFamily="34" charset="0"/>
                          <a:cs typeface="Arial" pitchFamily="34" charset="0"/>
                        </a:rPr>
                        <a:t>education</a:t>
                      </a:r>
                      <a:endParaRPr lang="en-GB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66" marR="91966"/>
                </a:tc>
                <a:tc vMerge="1">
                  <a:txBody>
                    <a:bodyPr/>
                    <a:lstStyle/>
                    <a:p>
                      <a:endParaRPr lang="en-GB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401688">
                <a:tc>
                  <a:txBody>
                    <a:bodyPr/>
                    <a:lstStyle/>
                    <a:p>
                      <a:r>
                        <a:rPr lang="en-GB" sz="2400" noProof="0" dirty="0" smtClean="0">
                          <a:latin typeface="Arial" pitchFamily="34" charset="0"/>
                          <a:cs typeface="Arial" pitchFamily="34" charset="0"/>
                        </a:rPr>
                        <a:t>social housing</a:t>
                      </a:r>
                      <a:endParaRPr lang="en-GB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66" marR="91966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3338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Experiences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/>
              <a:t>employment</a:t>
            </a:r>
            <a:r>
              <a:rPr lang="fr-FR" dirty="0"/>
              <a:t>/</a:t>
            </a:r>
            <a:r>
              <a:rPr lang="fr-FR" dirty="0" err="1"/>
              <a:t>education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555089"/>
              </p:ext>
            </p:extLst>
          </p:nvPr>
        </p:nvGraphicFramePr>
        <p:xfrm>
          <a:off x="0" y="2413000"/>
          <a:ext cx="9161464" cy="36652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80732"/>
                <a:gridCol w="4580732"/>
              </a:tblGrid>
              <a:tr h="4399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fr-FR" sz="2400" b="1" dirty="0" smtClean="0"/>
                        <a:t>challenges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r>
                        <a:rPr lang="fr-FR" sz="2400" b="1" baseline="0" dirty="0" smtClean="0"/>
                        <a:t>solutions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err="1" smtClean="0"/>
                        <a:t>sustainability</a:t>
                      </a:r>
                      <a:r>
                        <a:rPr lang="fr-FR" sz="2400" dirty="0" smtClean="0"/>
                        <a:t> challenge</a:t>
                      </a: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err="1" smtClean="0"/>
                        <a:t>after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funding</a:t>
                      </a:r>
                      <a:r>
                        <a:rPr lang="fr-FR" sz="2400" dirty="0" smtClean="0"/>
                        <a:t> ends</a:t>
                      </a: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err="1" smtClean="0"/>
                        <a:t>retaining</a:t>
                      </a:r>
                      <a:r>
                        <a:rPr lang="fr-FR" sz="2400" dirty="0" smtClean="0"/>
                        <a:t> Roma</a:t>
                      </a:r>
                    </a:p>
                    <a:p>
                      <a:pPr marL="1257300" lvl="2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smtClean="0"/>
                        <a:t>« no future » </a:t>
                      </a:r>
                      <a:r>
                        <a:rPr lang="fr-FR" sz="2400" dirty="0" err="1" smtClean="0"/>
                        <a:t>after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education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projects</a:t>
                      </a:r>
                      <a:endParaRPr lang="fr-FR" sz="2400" dirty="0" smtClean="0"/>
                    </a:p>
                    <a:p>
                      <a:pPr marL="1257300" lvl="2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smtClean="0"/>
                        <a:t>attitudes to </a:t>
                      </a:r>
                      <a:r>
                        <a:rPr lang="fr-FR" sz="2400" dirty="0" err="1" smtClean="0"/>
                        <a:t>employment</a:t>
                      </a:r>
                      <a:r>
                        <a:rPr lang="fr-FR" sz="2400" dirty="0" smtClean="0"/>
                        <a:t/>
                      </a:r>
                      <a:br>
                        <a:rPr lang="fr-FR" sz="2400" dirty="0" smtClean="0"/>
                      </a:br>
                      <a:r>
                        <a:rPr lang="fr-FR" sz="2400" dirty="0" smtClean="0"/>
                        <a:t>(social </a:t>
                      </a:r>
                      <a:r>
                        <a:rPr lang="fr-FR" sz="2400" dirty="0" err="1" smtClean="0"/>
                        <a:t>benefits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trap</a:t>
                      </a:r>
                      <a:r>
                        <a:rPr lang="fr-FR" sz="2400" dirty="0" smtClean="0"/>
                        <a:t>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err="1" smtClean="0"/>
                        <a:t>need</a:t>
                      </a:r>
                      <a:r>
                        <a:rPr lang="fr-FR" sz="2400" dirty="0" smtClean="0"/>
                        <a:t> for support and time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fr-FR" sz="2400" dirty="0" err="1" smtClean="0"/>
                        <a:t>need</a:t>
                      </a:r>
                      <a:r>
                        <a:rPr lang="fr-FR" sz="2400" dirty="0" smtClean="0"/>
                        <a:t> for </a:t>
                      </a:r>
                      <a:r>
                        <a:rPr lang="fr-FR" sz="2400" dirty="0" err="1" smtClean="0"/>
                        <a:t>role</a:t>
                      </a:r>
                      <a:r>
                        <a:rPr lang="fr-FR" sz="2400" dirty="0" smtClean="0"/>
                        <a:t> </a:t>
                      </a:r>
                      <a:r>
                        <a:rPr lang="fr-FR" sz="2400" dirty="0" err="1" smtClean="0"/>
                        <a:t>models</a:t>
                      </a:r>
                      <a:r>
                        <a:rPr lang="fr-FR" sz="2400" dirty="0" smtClean="0"/>
                        <a:t>, incl. </a:t>
                      </a:r>
                      <a:r>
                        <a:rPr lang="fr-FR" sz="2400" baseline="0" dirty="0" err="1" smtClean="0"/>
                        <a:t>hiring</a:t>
                      </a:r>
                      <a:r>
                        <a:rPr lang="fr-FR" sz="2400" baseline="0" dirty="0" smtClean="0"/>
                        <a:t> Roma in public positions</a:t>
                      </a:r>
                      <a:endParaRPr lang="fr-FR" sz="2400" dirty="0" smtClean="0"/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smtClean="0"/>
                        <a:t>to </a:t>
                      </a:r>
                      <a:r>
                        <a:rPr lang="fr-FR" sz="2400" dirty="0" err="1" smtClean="0"/>
                        <a:t>motivate</a:t>
                      </a:r>
                      <a:r>
                        <a:rPr lang="fr-FR" sz="2400" dirty="0" smtClean="0"/>
                        <a:t> Roma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smtClean="0"/>
                        <a:t>to change</a:t>
                      </a:r>
                      <a:r>
                        <a:rPr lang="fr-FR" sz="2400" baseline="0" dirty="0" smtClean="0"/>
                        <a:t> perceptions by non-Roma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r>
                        <a:rPr lang="fr-FR" sz="2400" baseline="0" dirty="0" err="1" smtClean="0"/>
                        <a:t>need</a:t>
                      </a:r>
                      <a:r>
                        <a:rPr lang="fr-FR" sz="2400" baseline="0" dirty="0" smtClean="0"/>
                        <a:t> for mentors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endParaRPr lang="fr-FR" sz="2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25444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Experiences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 smtClean="0"/>
              <a:t>housing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28495"/>
              </p:ext>
            </p:extLst>
          </p:nvPr>
        </p:nvGraphicFramePr>
        <p:xfrm>
          <a:off x="0" y="2413000"/>
          <a:ext cx="9161464" cy="3627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80732"/>
                <a:gridCol w="4580732"/>
              </a:tblGrid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r>
                        <a:rPr lang="fr-FR" sz="2400" b="1" dirty="0" smtClean="0"/>
                        <a:t>challenges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solutions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dirty="0" err="1" smtClean="0"/>
                        <a:t>lack</a:t>
                      </a:r>
                      <a:r>
                        <a:rPr lang="fr-FR" sz="2400" dirty="0" smtClean="0"/>
                        <a:t> of social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housing</a:t>
                      </a:r>
                      <a:endParaRPr lang="fr-FR" sz="2400" baseline="0" dirty="0" smtClean="0"/>
                    </a:p>
                    <a:p>
                      <a:pPr marL="800100" lvl="1" indent="-342900"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baseline="0" dirty="0" smtClean="0"/>
                        <a:t>reluctance of </a:t>
                      </a:r>
                      <a:r>
                        <a:rPr lang="fr-FR" sz="2400" baseline="0" dirty="0" err="1" smtClean="0"/>
                        <a:t>private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renters</a:t>
                      </a:r>
                      <a:endParaRPr lang="fr-FR" sz="2400" baseline="0" dirty="0" smtClean="0"/>
                    </a:p>
                    <a:p>
                      <a:pPr marL="342900" indent="-342900"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baseline="0" dirty="0" err="1" smtClean="0"/>
                        <a:t>when</a:t>
                      </a:r>
                      <a:r>
                        <a:rPr lang="fr-FR" sz="2400" baseline="0" dirty="0" smtClean="0"/>
                        <a:t> social </a:t>
                      </a:r>
                      <a:r>
                        <a:rPr lang="fr-FR" sz="2400" baseline="0" dirty="0" err="1" smtClean="0"/>
                        <a:t>housing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is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provided</a:t>
                      </a:r>
                      <a:endParaRPr lang="fr-FR" sz="2400" baseline="0" dirty="0" smtClean="0"/>
                    </a:p>
                    <a:p>
                      <a:pPr marL="800100" lvl="1" indent="-342900"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baseline="0" dirty="0" err="1" smtClean="0"/>
                        <a:t>poor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aseline="0" dirty="0" err="1" smtClean="0"/>
                        <a:t>mainstenance</a:t>
                      </a:r>
                      <a:endParaRPr lang="fr-FR" sz="2400" baseline="0" dirty="0" smtClean="0"/>
                    </a:p>
                    <a:p>
                      <a:pPr marL="800100" lvl="1" indent="-342900"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fr-FR" sz="2400" baseline="0" dirty="0" err="1" smtClean="0"/>
                        <a:t>non-payment</a:t>
                      </a:r>
                      <a:r>
                        <a:rPr lang="fr-FR" sz="2400" baseline="0" dirty="0" smtClean="0"/>
                        <a:t> of utilities charges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err="1" smtClean="0"/>
                        <a:t>need</a:t>
                      </a:r>
                      <a:r>
                        <a:rPr lang="fr-FR" sz="2400" dirty="0" smtClean="0"/>
                        <a:t> to </a:t>
                      </a:r>
                      <a:r>
                        <a:rPr lang="fr-FR" sz="2400" dirty="0" err="1" smtClean="0"/>
                        <a:t>involve</a:t>
                      </a:r>
                      <a:r>
                        <a:rPr lang="fr-FR" sz="2400" dirty="0" smtClean="0"/>
                        <a:t> Roma in construction &amp; maintenance of social </a:t>
                      </a:r>
                      <a:r>
                        <a:rPr lang="fr-FR" sz="2400" dirty="0" err="1" smtClean="0"/>
                        <a:t>housing</a:t>
                      </a:r>
                      <a:endParaRPr lang="fr-FR" sz="2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29782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interest in pursuing WG activities</a:t>
            </a:r>
          </a:p>
          <a:p>
            <a:pPr lvl="1"/>
            <a:r>
              <a:rPr lang="en-GB" dirty="0" smtClean="0"/>
              <a:t>partnering / twinning of projects</a:t>
            </a:r>
          </a:p>
          <a:p>
            <a:pPr lvl="1"/>
            <a:r>
              <a:rPr lang="fr-FR" dirty="0" err="1" smtClean="0"/>
              <a:t>analysis</a:t>
            </a:r>
            <a:r>
              <a:rPr lang="fr-FR" dirty="0" smtClean="0"/>
              <a:t> of </a:t>
            </a:r>
            <a:r>
              <a:rPr lang="fr-FR" dirty="0" err="1" smtClean="0"/>
              <a:t>survey</a:t>
            </a:r>
            <a:r>
              <a:rPr lang="fr-FR" dirty="0" smtClean="0"/>
              <a:t> data (to </a:t>
            </a:r>
            <a:r>
              <a:rPr lang="fr-FR" dirty="0" err="1" smtClean="0"/>
              <a:t>better</a:t>
            </a:r>
            <a:r>
              <a:rPr lang="fr-FR" dirty="0" smtClean="0"/>
              <a:t> design </a:t>
            </a:r>
            <a:r>
              <a:rPr lang="fr-FR" dirty="0" err="1" smtClean="0"/>
              <a:t>projects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production of </a:t>
            </a:r>
            <a:r>
              <a:rPr lang="fr-FR" dirty="0" err="1" smtClean="0"/>
              <a:t>documentary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err="1" smtClean="0"/>
              <a:t>enlarging</a:t>
            </a:r>
            <a:r>
              <a:rPr lang="fr-FR" dirty="0" smtClean="0"/>
              <a:t> to Roma NGOS</a:t>
            </a:r>
            <a:endParaRPr lang="en-GB" dirty="0" smtClean="0"/>
          </a:p>
          <a:p>
            <a:endParaRPr lang="fr-FR" dirty="0" smtClean="0"/>
          </a:p>
          <a:p>
            <a:r>
              <a:rPr lang="fr-FR" dirty="0" err="1" smtClean="0"/>
              <a:t>virtual</a:t>
            </a:r>
            <a:r>
              <a:rPr lang="fr-FR" dirty="0" smtClean="0"/>
              <a:t> exchange </a:t>
            </a:r>
            <a:r>
              <a:rPr lang="fr-FR" dirty="0" err="1" smtClean="0"/>
              <a:t>platform</a:t>
            </a:r>
            <a:endParaRPr lang="fr-FR" dirty="0" smtClean="0"/>
          </a:p>
          <a:p>
            <a:r>
              <a:rPr lang="fr-FR" dirty="0" smtClean="0"/>
              <a:t>workshops</a:t>
            </a:r>
          </a:p>
        </p:txBody>
      </p:sp>
    </p:spTree>
    <p:extLst>
      <p:ext uri="{BB962C8B-B14F-4D97-AF65-F5344CB8AC3E}">
        <p14:creationId xmlns:p14="http://schemas.microsoft.com/office/powerpoint/2010/main" val="60755181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17/11/2007 22:01:17&quot;&gt;&lt;Slide id=&quot;449&quot; dur=&quot;3.672&quot;/&gt;&lt;/Timings&gt;&lt;/WMTools&gt;"/>
</p:tagLst>
</file>

<file path=ppt/theme/theme1.xml><?xml version="1.0" encoding="utf-8"?>
<a:theme xmlns:a="http://schemas.openxmlformats.org/drawingml/2006/main" name="ESF conference agenda">
  <a:themeElements>
    <a:clrScheme name="ESF conference agenda 1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000066"/>
      </a:hlink>
      <a:folHlink>
        <a:srgbClr val="000066"/>
      </a:folHlink>
    </a:clrScheme>
    <a:fontScheme name="ESF conference agend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SF conference agenda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F conference agenda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F conference agenda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F conference agenda 10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000099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11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F conference agenda 1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000066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10444</TotalTime>
  <Words>135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ESF conference agenda</vt:lpstr>
      <vt:lpstr>WG7 TO FIGHT POVERTY &amp; SOCIAL EXCLUSION OF MARGINALISED COMMUNITIES IN THE DANUBE REGION, ESPECIALLY THE ROMA COMMUNITIES </vt:lpstr>
      <vt:lpstr>The issues</vt:lpstr>
      <vt:lpstr>Experiences employment/education</vt:lpstr>
      <vt:lpstr>Experiences housing</vt:lpstr>
      <vt:lpstr>Next steps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ESF PowerPoint template</dc:title>
  <dc:creator>DBE</dc:creator>
  <cp:lastModifiedBy>Dominique</cp:lastModifiedBy>
  <cp:revision>323</cp:revision>
  <dcterms:created xsi:type="dcterms:W3CDTF">2010-07-01T08:33:22Z</dcterms:created>
  <dcterms:modified xsi:type="dcterms:W3CDTF">2012-06-14T05:41:14Z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ddDocumentEventProcessedFirstTime">
    <vt:lpwstr>True</vt:lpwstr>
  </property>
  <property fmtid="{D5CDD505-2E9C-101B-9397-08002B2CF9AE}" pid="3" name="AddDocumentEventProcessedFileUniqueId">
    <vt:lpwstr>a017634a-070f-4f1c-a6d6-478815ee7425</vt:lpwstr>
  </property>
  <property fmtid="{D5CDD505-2E9C-101B-9397-08002B2CF9AE}" pid="4" name="LastObjectUpdateEventProcessedVersion">
    <vt:lpwstr>10.0</vt:lpwstr>
  </property>
  <property fmtid="{D5CDD505-2E9C-101B-9397-08002B2CF9AE}" pid="5" name="Subject">
    <vt:lpwstr/>
  </property>
  <property fmtid="{D5CDD505-2E9C-101B-9397-08002B2CF9AE}" pid="6" name="Keywords">
    <vt:lpwstr/>
  </property>
  <property fmtid="{D5CDD505-2E9C-101B-9397-08002B2CF9AE}" pid="7" name="_Author">
    <vt:lpwstr>seypegu</vt:lpwstr>
  </property>
  <property fmtid="{D5CDD505-2E9C-101B-9397-08002B2CF9AE}" pid="8" name="_Category">
    <vt:lpwstr/>
  </property>
  <property fmtid="{D5CDD505-2E9C-101B-9397-08002B2CF9AE}" pid="9" name="Slides">
    <vt:lpwstr>13</vt:lpwstr>
  </property>
  <property fmtid="{D5CDD505-2E9C-101B-9397-08002B2CF9AE}" pid="10" name="Categories">
    <vt:lpwstr/>
  </property>
  <property fmtid="{D5CDD505-2E9C-101B-9397-08002B2CF9AE}" pid="11" name="Approval Level">
    <vt:lpwstr/>
  </property>
  <property fmtid="{D5CDD505-2E9C-101B-9397-08002B2CF9AE}" pid="12" name="_Comments">
    <vt:lpwstr/>
  </property>
  <property fmtid="{D5CDD505-2E9C-101B-9397-08002B2CF9AE}" pid="13" name="Assigned To">
    <vt:lpwstr/>
  </property>
  <property fmtid="{D5CDD505-2E9C-101B-9397-08002B2CF9AE}" pid="14" name="AddDocumentEventProcessedId">
    <vt:lpwstr>d274bfdf-3778-4118-ba8a-55d8903a9696</vt:lpwstr>
  </property>
</Properties>
</file>