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16"/>
  </p:notesMasterIdLst>
  <p:handoutMasterIdLst>
    <p:handoutMasterId r:id="rId17"/>
  </p:handoutMasterIdLst>
  <p:sldIdLst>
    <p:sldId id="262" r:id="rId2"/>
    <p:sldId id="257" r:id="rId3"/>
    <p:sldId id="263" r:id="rId4"/>
    <p:sldId id="264" r:id="rId5"/>
    <p:sldId id="265" r:id="rId6"/>
    <p:sldId id="267" r:id="rId7"/>
    <p:sldId id="268" r:id="rId8"/>
    <p:sldId id="269" r:id="rId9"/>
    <p:sldId id="270" r:id="rId10"/>
    <p:sldId id="271" r:id="rId11"/>
    <p:sldId id="273" r:id="rId12"/>
    <p:sldId id="272" r:id="rId13"/>
    <p:sldId id="274" r:id="rId14"/>
    <p:sldId id="275" r:id="rId15"/>
  </p:sldIdLst>
  <p:sldSz cx="9144000" cy="6858000" type="screen4x3"/>
  <p:notesSz cx="9874250" cy="6797675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2D1587"/>
    <a:srgbClr val="0E4194"/>
    <a:srgbClr val="D60664"/>
    <a:srgbClr val="94C456"/>
    <a:srgbClr val="23B0E6"/>
    <a:srgbClr val="DCC601"/>
    <a:srgbClr val="A8C6EA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8" autoAdjust="0"/>
    <p:restoredTop sz="94645" autoAdjust="0"/>
  </p:normalViewPr>
  <p:slideViewPr>
    <p:cSldViewPr>
      <p:cViewPr varScale="1">
        <p:scale>
          <a:sx n="107" d="100"/>
          <a:sy n="107" d="100"/>
        </p:scale>
        <p:origin x="-112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351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93" d="100"/>
          <a:sy n="93" d="100"/>
        </p:scale>
        <p:origin x="-948" y="-102"/>
      </p:cViewPr>
      <p:guideLst>
        <p:guide orient="horz" pos="2141"/>
        <p:guide pos="311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8842" cy="33988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5593124" y="0"/>
            <a:ext cx="4278842" cy="33988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5EF99F-E727-49C4-A82D-82CFE418F440}" type="datetimeFigureOut">
              <a:rPr lang="de-AT" smtClean="0"/>
              <a:pPr/>
              <a:t>18.06.2012</a:t>
            </a:fld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6456613"/>
            <a:ext cx="4278842" cy="33988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5593124" y="6456613"/>
            <a:ext cx="4278842" cy="33988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C3CD8E-40D0-4F1E-BCC9-2D267EE76603}" type="slidenum">
              <a:rPr lang="de-AT" smtClean="0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="" xmlns:p14="http://schemas.microsoft.com/office/powerpoint/2010/main" val="30657351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8842" cy="33988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5593124" y="0"/>
            <a:ext cx="4278842" cy="33988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AD1974-BD93-4158-8B6F-12C994D91847}" type="datetimeFigureOut">
              <a:rPr lang="de-AT" smtClean="0"/>
              <a:pPr/>
              <a:t>18.06.2012</a:t>
            </a:fld>
            <a:endParaRPr lang="de-AT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3238500" y="509588"/>
            <a:ext cx="3397250" cy="2547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AT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987425" y="3228896"/>
            <a:ext cx="7899400" cy="305895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6456613"/>
            <a:ext cx="4278842" cy="33988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5593124" y="6456613"/>
            <a:ext cx="4278842" cy="33988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1A5ACA-C920-4611-B242-C53241780CAC}" type="slidenum">
              <a:rPr lang="de-AT" smtClean="0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="" xmlns:p14="http://schemas.microsoft.com/office/powerpoint/2010/main" val="19432893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1A5ACA-C920-4611-B242-C53241780CAC}" type="slidenum">
              <a:rPr lang="de-AT" smtClean="0"/>
              <a:pPr/>
              <a:t>7</a:t>
            </a:fld>
            <a:endParaRPr lang="de-A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13783892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24912643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33027034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32374054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3530408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63" r:id="rId3"/>
    <p:sldLayoutId id="2147483664" r:id="rId4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comenius-codes.eu/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www.aces.or.at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anube-networkers.eu/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Relationship Id="rId6" Type="http://schemas.openxmlformats.org/officeDocument/2006/relationships/hyperlink" Target="http://www.tpf.hu/" TargetMode="External"/><Relationship Id="rId5" Type="http://schemas.openxmlformats.org/officeDocument/2006/relationships/hyperlink" Target="http://www.svetidunav.rs/" TargetMode="External"/><Relationship Id="rId4" Type="http://schemas.openxmlformats.org/officeDocument/2006/relationships/hyperlink" Target="http://www.danubesrategy.eu/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6450" y="46148"/>
            <a:ext cx="3692053" cy="1510644"/>
          </a:xfrm>
          <a:prstGeom prst="rect">
            <a:avLst/>
          </a:prstGeom>
        </p:spPr>
      </p:pic>
      <p:sp>
        <p:nvSpPr>
          <p:cNvPr id="7" name="Titel 1"/>
          <p:cNvSpPr>
            <a:spLocks noGrp="1"/>
          </p:cNvSpPr>
          <p:nvPr>
            <p:ph type="ctrTitle" idx="4294967295"/>
          </p:nvPr>
        </p:nvSpPr>
        <p:spPr>
          <a:xfrm>
            <a:off x="400000" y="1911548"/>
            <a:ext cx="8172528" cy="941388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 algn="l"/>
            <a:r>
              <a:rPr lang="en-GB" sz="3600" b="1" dirty="0" smtClean="0"/>
              <a:t>To promote equity, social cohesion and active citizenship through education</a:t>
            </a:r>
            <a:r>
              <a:rPr lang="hu-HU" sz="3600" b="1" dirty="0" smtClean="0"/>
              <a:t> </a:t>
            </a:r>
            <a:r>
              <a:rPr lang="en-GB" sz="3600" b="1" dirty="0" smtClean="0"/>
              <a:t>and training</a:t>
            </a:r>
            <a:r>
              <a:rPr lang="hu-HU" sz="3600" b="1" dirty="0" smtClean="0"/>
              <a:t/>
            </a:r>
            <a:br>
              <a:rPr lang="hu-HU" sz="3600" b="1" dirty="0" smtClean="0"/>
            </a:br>
            <a:endParaRPr lang="en-US" sz="3600" b="1" dirty="0">
              <a:solidFill>
                <a:srgbClr val="191919"/>
              </a:solidFill>
              <a:latin typeface="Trebuchet MS Bold"/>
              <a:ea typeface="ＭＳ Ｐゴシック" pitchFamily="34" charset="-128"/>
            </a:endParaRPr>
          </a:p>
        </p:txBody>
      </p:sp>
      <p:sp>
        <p:nvSpPr>
          <p:cNvPr id="8" name="Titel 1"/>
          <p:cNvSpPr txBox="1">
            <a:spLocks/>
          </p:cNvSpPr>
          <p:nvPr/>
        </p:nvSpPr>
        <p:spPr>
          <a:xfrm>
            <a:off x="395536" y="2631629"/>
            <a:ext cx="7772400" cy="9413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hu-HU" sz="2700" dirty="0" smtClean="0">
              <a:solidFill>
                <a:srgbClr val="D60664"/>
              </a:solidFill>
              <a:latin typeface="Trebuchet MS Bold"/>
              <a:ea typeface="ＭＳ Ｐゴシック" pitchFamily="34" charset="-128"/>
            </a:endParaRPr>
          </a:p>
          <a:p>
            <a:pPr algn="l"/>
            <a:r>
              <a:rPr lang="hu-HU" sz="2700" dirty="0" err="1" smtClean="0">
                <a:solidFill>
                  <a:srgbClr val="D60664"/>
                </a:solidFill>
                <a:latin typeface="Trebuchet MS Bold"/>
                <a:ea typeface="ＭＳ Ｐゴシック" pitchFamily="34" charset="-128"/>
              </a:rPr>
              <a:t>Results</a:t>
            </a:r>
            <a:r>
              <a:rPr lang="hu-HU" sz="2700" dirty="0" smtClean="0">
                <a:solidFill>
                  <a:srgbClr val="D60664"/>
                </a:solidFill>
                <a:latin typeface="Trebuchet MS Bold"/>
                <a:ea typeface="ＭＳ Ｐゴシック" pitchFamily="34" charset="-128"/>
              </a:rPr>
              <a:t> of </a:t>
            </a:r>
            <a:r>
              <a:rPr lang="hu-HU" sz="2700" dirty="0" err="1" smtClean="0">
                <a:solidFill>
                  <a:srgbClr val="D60664"/>
                </a:solidFill>
                <a:latin typeface="Trebuchet MS Bold"/>
                <a:ea typeface="ＭＳ Ｐゴシック" pitchFamily="34" charset="-128"/>
              </a:rPr>
              <a:t>workshop</a:t>
            </a:r>
            <a:r>
              <a:rPr lang="hu-HU" sz="2700" dirty="0" smtClean="0">
                <a:solidFill>
                  <a:srgbClr val="D60664"/>
                </a:solidFill>
                <a:latin typeface="Trebuchet MS Bold"/>
                <a:ea typeface="ＭＳ Ｐゴシック" pitchFamily="34" charset="-128"/>
              </a:rPr>
              <a:t> 5</a:t>
            </a:r>
            <a:endParaRPr lang="en-US" sz="2700" dirty="0">
              <a:solidFill>
                <a:srgbClr val="D60664"/>
              </a:solidFill>
              <a:latin typeface="Trebuchet MS Bold"/>
              <a:ea typeface="ＭＳ Ｐゴシック" pitchFamily="34" charset="-128"/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4968" y="1628800"/>
            <a:ext cx="5209032" cy="152400"/>
          </a:xfrm>
          <a:prstGeom prst="rect">
            <a:avLst/>
          </a:prstGeom>
        </p:spPr>
      </p:pic>
      <p:sp>
        <p:nvSpPr>
          <p:cNvPr id="5" name="Textplatzhalter 3"/>
          <p:cNvSpPr txBox="1">
            <a:spLocks/>
          </p:cNvSpPr>
          <p:nvPr/>
        </p:nvSpPr>
        <p:spPr>
          <a:xfrm>
            <a:off x="0" y="5157192"/>
            <a:ext cx="3816424" cy="400110"/>
          </a:xfrm>
          <a:prstGeom prst="rect">
            <a:avLst/>
          </a:prstGeom>
          <a:solidFill>
            <a:srgbClr val="A8C6EA">
              <a:alpha val="80000"/>
            </a:srgbClr>
          </a:solidFill>
        </p:spPr>
        <p:txBody>
          <a:bodyPr anchor="ctr" anchorCtr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b="1" dirty="0" smtClean="0">
                <a:solidFill>
                  <a:srgbClr val="0E4194"/>
                </a:solidFill>
                <a:latin typeface="Trebuchet MS" pitchFamily="34" charset="0"/>
                <a:ea typeface="ＭＳ Ｐゴシック" pitchFamily="34" charset="-128"/>
              </a:rPr>
              <a:t>13 - 14 June 2012</a:t>
            </a:r>
            <a:r>
              <a:rPr lang="de-DE" sz="2000" b="1" dirty="0" smtClean="0">
                <a:solidFill>
                  <a:srgbClr val="0E4194"/>
                </a:solidFill>
                <a:latin typeface="Trebuchet MS" pitchFamily="34" charset="0"/>
                <a:ea typeface="ＭＳ Ｐゴシック" pitchFamily="34" charset="-128"/>
              </a:rPr>
              <a:t> |</a:t>
            </a:r>
            <a:r>
              <a:rPr lang="de-AT" sz="2000" b="1" dirty="0" smtClean="0">
                <a:solidFill>
                  <a:srgbClr val="0E4194"/>
                </a:solidFill>
                <a:latin typeface="Trebuchet MS" pitchFamily="34" charset="0"/>
                <a:ea typeface="ＭＳ Ｐゴシック" pitchFamily="34" charset="-128"/>
              </a:rPr>
              <a:t>Vienna</a:t>
            </a:r>
            <a:endParaRPr lang="en-US" sz="2000" b="1" dirty="0">
              <a:solidFill>
                <a:srgbClr val="0E4194"/>
              </a:solidFill>
              <a:latin typeface="Trebuchet MS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60412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3924" y="0"/>
            <a:ext cx="3340074" cy="1366628"/>
          </a:xfrm>
          <a:prstGeom prst="rect">
            <a:avLst/>
          </a:prstGeom>
        </p:spPr>
      </p:pic>
      <p:cxnSp>
        <p:nvCxnSpPr>
          <p:cNvPr id="6" name="Gerade Verbindung 5"/>
          <p:cNvCxnSpPr/>
          <p:nvPr/>
        </p:nvCxnSpPr>
        <p:spPr>
          <a:xfrm flipH="1">
            <a:off x="251520" y="1366628"/>
            <a:ext cx="8568952" cy="0"/>
          </a:xfrm>
          <a:prstGeom prst="line">
            <a:avLst/>
          </a:prstGeom>
          <a:ln w="12700">
            <a:solidFill>
              <a:srgbClr val="D6066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Inhaltsplatzhalter 2"/>
          <p:cNvSpPr>
            <a:spLocks noGrp="1"/>
          </p:cNvSpPr>
          <p:nvPr>
            <p:ph idx="4294967295"/>
          </p:nvPr>
        </p:nvSpPr>
        <p:spPr>
          <a:xfrm>
            <a:off x="566555" y="1428736"/>
            <a:ext cx="8229600" cy="5240624"/>
          </a:xfrm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GB" sz="2400" dirty="0" smtClean="0">
                <a:solidFill>
                  <a:srgbClr val="C00000"/>
                </a:solidFill>
              </a:rPr>
              <a:t>Leading team</a:t>
            </a:r>
          </a:p>
          <a:p>
            <a:pPr>
              <a:buNone/>
            </a:pPr>
            <a:r>
              <a:rPr lang="en-GB" sz="2400" dirty="0" smtClean="0"/>
              <a:t>Klaus </a:t>
            </a:r>
            <a:r>
              <a:rPr lang="en-GB" sz="2400" dirty="0" err="1" smtClean="0"/>
              <a:t>Thien</a:t>
            </a:r>
            <a:r>
              <a:rPr lang="en-GB" sz="2400" dirty="0" smtClean="0"/>
              <a:t>, Austrian Institute for Adult Education</a:t>
            </a:r>
          </a:p>
          <a:p>
            <a:pPr>
              <a:buNone/>
            </a:pPr>
            <a:r>
              <a:rPr lang="en-GB" sz="2400" dirty="0" smtClean="0"/>
              <a:t>Vera </a:t>
            </a:r>
            <a:r>
              <a:rPr lang="en-GB" sz="2400" dirty="0" err="1" smtClean="0"/>
              <a:t>Kolmerova</a:t>
            </a:r>
            <a:r>
              <a:rPr lang="en-GB" sz="2400" dirty="0" smtClean="0"/>
              <a:t>, Czech Ministry of Education, Youth and Sports</a:t>
            </a:r>
          </a:p>
          <a:p>
            <a:pPr>
              <a:buNone/>
            </a:pPr>
            <a:r>
              <a:rPr lang="en-GB" sz="2400" dirty="0" smtClean="0"/>
              <a:t>Daniela </a:t>
            </a:r>
            <a:r>
              <a:rPr lang="en-GB" sz="2400" dirty="0" err="1" smtClean="0"/>
              <a:t>Stojkovic</a:t>
            </a:r>
            <a:r>
              <a:rPr lang="en-GB" sz="2400" dirty="0" smtClean="0"/>
              <a:t> </a:t>
            </a:r>
            <a:r>
              <a:rPr lang="en-GB" sz="2400" dirty="0" err="1" smtClean="0"/>
              <a:t>Jovanovic</a:t>
            </a:r>
            <a:r>
              <a:rPr lang="en-GB" sz="2400" dirty="0" smtClean="0"/>
              <a:t>, Danube Civil Society Forum</a:t>
            </a:r>
          </a:p>
          <a:p>
            <a:pPr>
              <a:buNone/>
            </a:pPr>
            <a:endParaRPr lang="en-GB" sz="2400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en-GB" sz="2400" dirty="0" smtClean="0">
                <a:solidFill>
                  <a:srgbClr val="C00000"/>
                </a:solidFill>
              </a:rPr>
              <a:t>Participants</a:t>
            </a:r>
          </a:p>
          <a:p>
            <a:pPr>
              <a:buNone/>
            </a:pPr>
            <a:r>
              <a:rPr lang="en-GB" sz="2400" dirty="0" smtClean="0"/>
              <a:t>Christine </a:t>
            </a:r>
            <a:r>
              <a:rPr lang="en-GB" sz="2400" dirty="0" err="1" smtClean="0"/>
              <a:t>Affolter</a:t>
            </a:r>
            <a:r>
              <a:rPr lang="en-GB" sz="2400" dirty="0" smtClean="0"/>
              <a:t>, Switzerland</a:t>
            </a:r>
          </a:p>
          <a:p>
            <a:pPr>
              <a:buNone/>
            </a:pPr>
            <a:r>
              <a:rPr lang="en-GB" sz="2400" dirty="0" err="1" smtClean="0"/>
              <a:t>Nadezda</a:t>
            </a:r>
            <a:r>
              <a:rPr lang="en-GB" sz="2400" dirty="0" smtClean="0"/>
              <a:t> </a:t>
            </a:r>
            <a:r>
              <a:rPr lang="en-GB" sz="2400" dirty="0" err="1" smtClean="0"/>
              <a:t>Hrapkova</a:t>
            </a:r>
            <a:r>
              <a:rPr lang="en-GB" sz="2400" dirty="0" smtClean="0"/>
              <a:t>, Comenius University Bratislava</a:t>
            </a:r>
          </a:p>
          <a:p>
            <a:pPr>
              <a:buNone/>
            </a:pPr>
            <a:r>
              <a:rPr lang="en-GB" sz="2400" dirty="0" smtClean="0"/>
              <a:t>Christine </a:t>
            </a:r>
            <a:r>
              <a:rPr lang="en-GB" sz="2400" dirty="0" err="1" smtClean="0"/>
              <a:t>Gamper</a:t>
            </a:r>
            <a:r>
              <a:rPr lang="en-GB" sz="2400" dirty="0" smtClean="0"/>
              <a:t>, </a:t>
            </a:r>
            <a:r>
              <a:rPr lang="en-GB" sz="2400" dirty="0" err="1" smtClean="0"/>
              <a:t>Interkulturelles</a:t>
            </a:r>
            <a:r>
              <a:rPr lang="en-GB" sz="2400" dirty="0" smtClean="0"/>
              <a:t> </a:t>
            </a:r>
            <a:r>
              <a:rPr lang="en-GB" sz="2400" dirty="0" err="1" smtClean="0"/>
              <a:t>Zentrum</a:t>
            </a:r>
            <a:r>
              <a:rPr lang="en-GB" sz="2400" dirty="0" smtClean="0"/>
              <a:t>, Austria</a:t>
            </a:r>
          </a:p>
          <a:p>
            <a:pPr>
              <a:buNone/>
            </a:pPr>
            <a:endParaRPr lang="en-GB" sz="2400" dirty="0" smtClean="0"/>
          </a:p>
          <a:p>
            <a:pPr>
              <a:buNone/>
            </a:pPr>
            <a:r>
              <a:rPr lang="en-GB" sz="2400" dirty="0" smtClean="0">
                <a:solidFill>
                  <a:srgbClr val="C00000"/>
                </a:solidFill>
              </a:rPr>
              <a:t>Next step: </a:t>
            </a:r>
            <a:r>
              <a:rPr lang="en-GB" sz="2400" dirty="0" smtClean="0"/>
              <a:t>meeting of the </a:t>
            </a:r>
            <a:r>
              <a:rPr lang="en-GB" sz="2400" dirty="0" err="1" smtClean="0"/>
              <a:t>goup</a:t>
            </a:r>
            <a:r>
              <a:rPr lang="en-GB" sz="2400" dirty="0" smtClean="0"/>
              <a:t> in autumn</a:t>
            </a:r>
          </a:p>
          <a:p>
            <a:pPr>
              <a:buNone/>
            </a:pPr>
            <a:endParaRPr lang="en-GB" sz="2400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en-GB" sz="2400" dirty="0" smtClean="0">
                <a:solidFill>
                  <a:srgbClr val="C00000"/>
                </a:solidFill>
              </a:rPr>
              <a:t>Help needed from</a:t>
            </a:r>
          </a:p>
          <a:p>
            <a:pPr>
              <a:buNone/>
            </a:pPr>
            <a:r>
              <a:rPr lang="en-GB" sz="2400" dirty="0" smtClean="0"/>
              <a:t>EU- </a:t>
            </a:r>
            <a:r>
              <a:rPr lang="en-GB" sz="2400" dirty="0" smtClean="0"/>
              <a:t>DG Regio</a:t>
            </a:r>
          </a:p>
          <a:p>
            <a:pPr>
              <a:buNone/>
            </a:pPr>
            <a:r>
              <a:rPr lang="en-GB" sz="2400" dirty="0" smtClean="0"/>
              <a:t>EU, Council of Europe – citizenship education</a:t>
            </a:r>
          </a:p>
          <a:p>
            <a:pPr>
              <a:buNone/>
            </a:pPr>
            <a:endParaRPr lang="hu-HU" dirty="0"/>
          </a:p>
        </p:txBody>
      </p:sp>
      <p:sp>
        <p:nvSpPr>
          <p:cNvPr id="8" name="Textfeld 7"/>
          <p:cNvSpPr txBox="1"/>
          <p:nvPr/>
        </p:nvSpPr>
        <p:spPr>
          <a:xfrm>
            <a:off x="0" y="6525344"/>
            <a:ext cx="91439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1400" b="1" dirty="0" smtClean="0">
                <a:solidFill>
                  <a:srgbClr val="0E4194"/>
                </a:solidFill>
                <a:latin typeface="Trebuchet MS" pitchFamily="34" charset="0"/>
              </a:rPr>
              <a:t>EU S</a:t>
            </a:r>
            <a:r>
              <a:rPr lang="de-AT" sz="1200" b="1" dirty="0" smtClean="0">
                <a:solidFill>
                  <a:srgbClr val="0E4194"/>
                </a:solidFill>
                <a:latin typeface="Trebuchet MS" pitchFamily="34" charset="0"/>
              </a:rPr>
              <a:t>TRATEGY FOR THE </a:t>
            </a:r>
            <a:r>
              <a:rPr lang="de-AT" sz="1400" b="1" dirty="0" smtClean="0">
                <a:solidFill>
                  <a:srgbClr val="0E4194"/>
                </a:solidFill>
                <a:latin typeface="Trebuchet MS" pitchFamily="34" charset="0"/>
              </a:rPr>
              <a:t>D</a:t>
            </a:r>
            <a:r>
              <a:rPr lang="de-AT" sz="1200" b="1" dirty="0" smtClean="0">
                <a:solidFill>
                  <a:srgbClr val="0E4194"/>
                </a:solidFill>
                <a:latin typeface="Trebuchet MS" pitchFamily="34" charset="0"/>
              </a:rPr>
              <a:t>ANUBE</a:t>
            </a:r>
            <a:r>
              <a:rPr lang="de-AT" sz="1400" b="1" dirty="0" smtClean="0">
                <a:solidFill>
                  <a:srgbClr val="0E4194"/>
                </a:solidFill>
                <a:latin typeface="Trebuchet MS" pitchFamily="34" charset="0"/>
              </a:rPr>
              <a:t> R</a:t>
            </a:r>
            <a:r>
              <a:rPr lang="de-AT" sz="1200" b="1" dirty="0" smtClean="0">
                <a:solidFill>
                  <a:srgbClr val="0E4194"/>
                </a:solidFill>
                <a:latin typeface="Trebuchet MS" pitchFamily="34" charset="0"/>
              </a:rPr>
              <a:t>EGION</a:t>
            </a:r>
            <a:r>
              <a:rPr lang="de-AT" sz="1400" b="1" dirty="0" smtClean="0">
                <a:solidFill>
                  <a:srgbClr val="0E4194"/>
                </a:solidFill>
                <a:latin typeface="Trebuchet MS" pitchFamily="34" charset="0"/>
              </a:rPr>
              <a:t> (EUSDR) – </a:t>
            </a:r>
            <a:r>
              <a:rPr lang="de-AT" sz="1400" b="1" dirty="0" err="1" smtClean="0">
                <a:solidFill>
                  <a:srgbClr val="0E4194"/>
                </a:solidFill>
                <a:latin typeface="Trebuchet MS" pitchFamily="34" charset="0"/>
              </a:rPr>
              <a:t>Priority</a:t>
            </a:r>
            <a:r>
              <a:rPr lang="de-AT" sz="1400" b="1" dirty="0" smtClean="0">
                <a:solidFill>
                  <a:srgbClr val="0E4194"/>
                </a:solidFill>
                <a:latin typeface="Trebuchet MS" pitchFamily="34" charset="0"/>
              </a:rPr>
              <a:t> Area 9  |  www.peopleandskills-danuberegion.eu</a:t>
            </a:r>
            <a:endParaRPr lang="de-AT" sz="1400" b="1" dirty="0">
              <a:solidFill>
                <a:srgbClr val="0E4194"/>
              </a:solidFill>
              <a:latin typeface="Trebuchet MS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72649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3924" y="0"/>
            <a:ext cx="3340074" cy="1366628"/>
          </a:xfrm>
          <a:prstGeom prst="rect">
            <a:avLst/>
          </a:prstGeom>
        </p:spPr>
      </p:pic>
      <p:cxnSp>
        <p:nvCxnSpPr>
          <p:cNvPr id="6" name="Gerade Verbindung 5"/>
          <p:cNvCxnSpPr/>
          <p:nvPr/>
        </p:nvCxnSpPr>
        <p:spPr>
          <a:xfrm flipH="1">
            <a:off x="251520" y="1366628"/>
            <a:ext cx="8568952" cy="0"/>
          </a:xfrm>
          <a:prstGeom prst="line">
            <a:avLst/>
          </a:prstGeom>
          <a:ln w="12700">
            <a:solidFill>
              <a:srgbClr val="D6066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Inhaltsplatzhalter 2"/>
          <p:cNvSpPr>
            <a:spLocks noGrp="1"/>
          </p:cNvSpPr>
          <p:nvPr>
            <p:ph idx="4294967295"/>
          </p:nvPr>
        </p:nvSpPr>
        <p:spPr>
          <a:xfrm>
            <a:off x="566555" y="1428736"/>
            <a:ext cx="8229600" cy="5240624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buNone/>
            </a:pPr>
            <a:r>
              <a:rPr lang="en-GB" sz="2400" dirty="0" smtClean="0">
                <a:solidFill>
                  <a:srgbClr val="C00000"/>
                </a:solidFill>
              </a:rPr>
              <a:t>II. Network of Intercultural Educators in the Danube Region</a:t>
            </a:r>
          </a:p>
          <a:p>
            <a:pPr>
              <a:buNone/>
            </a:pPr>
            <a:r>
              <a:rPr lang="en-GB" sz="2400" dirty="0" smtClean="0">
                <a:solidFill>
                  <a:srgbClr val="C00000"/>
                </a:solidFill>
              </a:rPr>
              <a:t>Goals</a:t>
            </a:r>
          </a:p>
          <a:p>
            <a:pPr>
              <a:buNone/>
            </a:pPr>
            <a:r>
              <a:rPr lang="en-GB" sz="2400" dirty="0" smtClean="0"/>
              <a:t>Creating a mutually empowering network</a:t>
            </a:r>
          </a:p>
          <a:p>
            <a:pPr>
              <a:buNone/>
            </a:pPr>
            <a:r>
              <a:rPr lang="en-GB" sz="2400" dirty="0" smtClean="0"/>
              <a:t>Exchanging experience</a:t>
            </a:r>
          </a:p>
          <a:p>
            <a:pPr>
              <a:buNone/>
            </a:pPr>
            <a:r>
              <a:rPr lang="en-GB" sz="2400" dirty="0" smtClean="0"/>
              <a:t>Encourage the recruitment of teachers, trainers from divers social groups, also from disadvantaged groups</a:t>
            </a:r>
          </a:p>
          <a:p>
            <a:pPr>
              <a:buNone/>
            </a:pPr>
            <a:endParaRPr lang="en-GB" sz="2400" dirty="0" smtClean="0"/>
          </a:p>
          <a:p>
            <a:pPr>
              <a:buNone/>
            </a:pPr>
            <a:r>
              <a:rPr lang="en-GB" sz="2400" dirty="0" smtClean="0">
                <a:solidFill>
                  <a:srgbClr val="C00000"/>
                </a:solidFill>
              </a:rPr>
              <a:t>Elements</a:t>
            </a:r>
          </a:p>
          <a:p>
            <a:pPr>
              <a:buNone/>
            </a:pPr>
            <a:r>
              <a:rPr lang="en-GB" sz="2400" dirty="0" smtClean="0"/>
              <a:t>Analysis of existing </a:t>
            </a:r>
            <a:r>
              <a:rPr lang="en-GB" sz="2400" dirty="0" err="1" smtClean="0"/>
              <a:t>parctices</a:t>
            </a:r>
            <a:r>
              <a:rPr lang="en-GB" sz="2400" dirty="0" smtClean="0"/>
              <a:t> and tools</a:t>
            </a:r>
          </a:p>
          <a:p>
            <a:pPr>
              <a:buNone/>
            </a:pPr>
            <a:r>
              <a:rPr lang="en-GB" sz="2400" dirty="0" smtClean="0"/>
              <a:t>Establishment of the network</a:t>
            </a:r>
          </a:p>
          <a:p>
            <a:pPr>
              <a:buNone/>
            </a:pPr>
            <a:r>
              <a:rPr lang="en-GB" sz="2400" dirty="0" smtClean="0"/>
              <a:t>Development of a </a:t>
            </a:r>
            <a:r>
              <a:rPr lang="en-GB" sz="2400" dirty="0" err="1" smtClean="0"/>
              <a:t>traning</a:t>
            </a:r>
            <a:r>
              <a:rPr lang="en-GB" sz="2400" dirty="0" smtClean="0"/>
              <a:t> for trainers programme through the evaluation of existing tools</a:t>
            </a:r>
          </a:p>
          <a:p>
            <a:pPr>
              <a:buNone/>
            </a:pPr>
            <a:endParaRPr lang="en-GB" sz="2400" dirty="0" smtClean="0">
              <a:solidFill>
                <a:srgbClr val="C00000"/>
              </a:solidFill>
            </a:endParaRPr>
          </a:p>
          <a:p>
            <a:pPr>
              <a:buNone/>
            </a:pPr>
            <a:endParaRPr lang="en-GB" dirty="0"/>
          </a:p>
        </p:txBody>
      </p:sp>
      <p:sp>
        <p:nvSpPr>
          <p:cNvPr id="8" name="Textfeld 7"/>
          <p:cNvSpPr txBox="1"/>
          <p:nvPr/>
        </p:nvSpPr>
        <p:spPr>
          <a:xfrm>
            <a:off x="0" y="6525344"/>
            <a:ext cx="91439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1400" b="1" dirty="0" smtClean="0">
                <a:solidFill>
                  <a:srgbClr val="0E4194"/>
                </a:solidFill>
                <a:latin typeface="Trebuchet MS" pitchFamily="34" charset="0"/>
              </a:rPr>
              <a:t>EU S</a:t>
            </a:r>
            <a:r>
              <a:rPr lang="de-AT" sz="1200" b="1" dirty="0" smtClean="0">
                <a:solidFill>
                  <a:srgbClr val="0E4194"/>
                </a:solidFill>
                <a:latin typeface="Trebuchet MS" pitchFamily="34" charset="0"/>
              </a:rPr>
              <a:t>TRATEGY FOR THE </a:t>
            </a:r>
            <a:r>
              <a:rPr lang="de-AT" sz="1400" b="1" dirty="0" smtClean="0">
                <a:solidFill>
                  <a:srgbClr val="0E4194"/>
                </a:solidFill>
                <a:latin typeface="Trebuchet MS" pitchFamily="34" charset="0"/>
              </a:rPr>
              <a:t>D</a:t>
            </a:r>
            <a:r>
              <a:rPr lang="de-AT" sz="1200" b="1" dirty="0" smtClean="0">
                <a:solidFill>
                  <a:srgbClr val="0E4194"/>
                </a:solidFill>
                <a:latin typeface="Trebuchet MS" pitchFamily="34" charset="0"/>
              </a:rPr>
              <a:t>ANUBE</a:t>
            </a:r>
            <a:r>
              <a:rPr lang="de-AT" sz="1400" b="1" dirty="0" smtClean="0">
                <a:solidFill>
                  <a:srgbClr val="0E4194"/>
                </a:solidFill>
                <a:latin typeface="Trebuchet MS" pitchFamily="34" charset="0"/>
              </a:rPr>
              <a:t> R</a:t>
            </a:r>
            <a:r>
              <a:rPr lang="de-AT" sz="1200" b="1" dirty="0" smtClean="0">
                <a:solidFill>
                  <a:srgbClr val="0E4194"/>
                </a:solidFill>
                <a:latin typeface="Trebuchet MS" pitchFamily="34" charset="0"/>
              </a:rPr>
              <a:t>EGION</a:t>
            </a:r>
            <a:r>
              <a:rPr lang="de-AT" sz="1400" b="1" dirty="0" smtClean="0">
                <a:solidFill>
                  <a:srgbClr val="0E4194"/>
                </a:solidFill>
                <a:latin typeface="Trebuchet MS" pitchFamily="34" charset="0"/>
              </a:rPr>
              <a:t> (EUSDR) – </a:t>
            </a:r>
            <a:r>
              <a:rPr lang="de-AT" sz="1400" b="1" dirty="0" err="1" smtClean="0">
                <a:solidFill>
                  <a:srgbClr val="0E4194"/>
                </a:solidFill>
                <a:latin typeface="Trebuchet MS" pitchFamily="34" charset="0"/>
              </a:rPr>
              <a:t>Priority</a:t>
            </a:r>
            <a:r>
              <a:rPr lang="de-AT" sz="1400" b="1" dirty="0" smtClean="0">
                <a:solidFill>
                  <a:srgbClr val="0E4194"/>
                </a:solidFill>
                <a:latin typeface="Trebuchet MS" pitchFamily="34" charset="0"/>
              </a:rPr>
              <a:t> Area 9  |  www.peopleandskills-danuberegion.eu</a:t>
            </a:r>
            <a:endParaRPr lang="de-AT" sz="1400" b="1" dirty="0">
              <a:solidFill>
                <a:srgbClr val="0E4194"/>
              </a:solidFill>
              <a:latin typeface="Trebuchet MS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72649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3924" y="0"/>
            <a:ext cx="3340074" cy="1366628"/>
          </a:xfrm>
          <a:prstGeom prst="rect">
            <a:avLst/>
          </a:prstGeom>
        </p:spPr>
      </p:pic>
      <p:cxnSp>
        <p:nvCxnSpPr>
          <p:cNvPr id="6" name="Gerade Verbindung 5"/>
          <p:cNvCxnSpPr/>
          <p:nvPr/>
        </p:nvCxnSpPr>
        <p:spPr>
          <a:xfrm flipH="1">
            <a:off x="251520" y="1366628"/>
            <a:ext cx="8568952" cy="0"/>
          </a:xfrm>
          <a:prstGeom prst="line">
            <a:avLst/>
          </a:prstGeom>
          <a:ln w="12700">
            <a:solidFill>
              <a:srgbClr val="D6066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Inhaltsplatzhalter 2"/>
          <p:cNvSpPr>
            <a:spLocks noGrp="1"/>
          </p:cNvSpPr>
          <p:nvPr>
            <p:ph idx="4294967295"/>
          </p:nvPr>
        </p:nvSpPr>
        <p:spPr>
          <a:xfrm>
            <a:off x="566555" y="1428736"/>
            <a:ext cx="8229600" cy="5240624"/>
          </a:xfrm>
          <a:prstGeom prst="rect">
            <a:avLst/>
          </a:prstGeo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GB" dirty="0" smtClean="0">
                <a:solidFill>
                  <a:srgbClr val="C00000"/>
                </a:solidFill>
              </a:rPr>
              <a:t>Lead</a:t>
            </a:r>
          </a:p>
          <a:p>
            <a:pPr>
              <a:buNone/>
            </a:pPr>
            <a:r>
              <a:rPr lang="en-GB" dirty="0" err="1" smtClean="0"/>
              <a:t>Interkulturalni</a:t>
            </a:r>
            <a:r>
              <a:rPr lang="en-GB" dirty="0" smtClean="0"/>
              <a:t> PL (NGO) – Anna </a:t>
            </a:r>
            <a:r>
              <a:rPr lang="en-GB" dirty="0" err="1" smtClean="0"/>
              <a:t>Kostecka</a:t>
            </a: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dirty="0" smtClean="0">
                <a:solidFill>
                  <a:srgbClr val="C00000"/>
                </a:solidFill>
              </a:rPr>
              <a:t>Partners</a:t>
            </a:r>
          </a:p>
          <a:p>
            <a:pPr>
              <a:buNone/>
            </a:pPr>
            <a:r>
              <a:rPr lang="en-GB" dirty="0" smtClean="0"/>
              <a:t>University of Graz</a:t>
            </a:r>
          </a:p>
          <a:p>
            <a:pPr>
              <a:buNone/>
            </a:pPr>
            <a:r>
              <a:rPr lang="en-GB" dirty="0" smtClean="0"/>
              <a:t>Tempus </a:t>
            </a:r>
            <a:r>
              <a:rPr lang="en-GB" dirty="0" smtClean="0"/>
              <a:t>Public Foundation, Hungary</a:t>
            </a:r>
          </a:p>
          <a:p>
            <a:pPr>
              <a:buNone/>
            </a:pPr>
            <a:r>
              <a:rPr lang="en-GB" dirty="0" smtClean="0"/>
              <a:t>Ministry of Labour and Social Welfare, Montenegro</a:t>
            </a:r>
          </a:p>
          <a:p>
            <a:pPr>
              <a:buNone/>
            </a:pPr>
            <a:r>
              <a:rPr lang="en-GB" dirty="0" smtClean="0"/>
              <a:t>Ministry of Human Resources, Hungary</a:t>
            </a:r>
          </a:p>
          <a:p>
            <a:pPr>
              <a:buNone/>
            </a:pPr>
            <a:r>
              <a:rPr lang="en-GB" dirty="0" smtClean="0"/>
              <a:t>European </a:t>
            </a:r>
            <a:r>
              <a:rPr lang="en-GB" dirty="0" err="1" smtClean="0"/>
              <a:t>Büro</a:t>
            </a:r>
            <a:r>
              <a:rPr lang="en-GB" dirty="0" smtClean="0"/>
              <a:t>/</a:t>
            </a:r>
            <a:r>
              <a:rPr lang="en-GB" dirty="0" err="1" smtClean="0"/>
              <a:t>Stadtschulrat</a:t>
            </a:r>
            <a:r>
              <a:rPr lang="en-GB" dirty="0" smtClean="0"/>
              <a:t> </a:t>
            </a:r>
            <a:r>
              <a:rPr lang="en-GB" dirty="0" smtClean="0"/>
              <a:t>Wien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dirty="0" smtClean="0">
                <a:solidFill>
                  <a:srgbClr val="C00000"/>
                </a:solidFill>
              </a:rPr>
              <a:t>Next step: </a:t>
            </a:r>
            <a:r>
              <a:rPr lang="en-GB" dirty="0" smtClean="0"/>
              <a:t>preparatory meeting</a:t>
            </a:r>
          </a:p>
          <a:p>
            <a:pPr>
              <a:buNone/>
            </a:pPr>
            <a:r>
              <a:rPr lang="en-GB" dirty="0" smtClean="0"/>
              <a:t>Funding should be specified.</a:t>
            </a:r>
          </a:p>
          <a:p>
            <a:pPr>
              <a:buNone/>
            </a:pPr>
            <a:endParaRPr lang="en-GB" dirty="0" smtClean="0">
              <a:solidFill>
                <a:srgbClr val="C00000"/>
              </a:solidFill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0" y="6525344"/>
            <a:ext cx="91439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1400" b="1" dirty="0" smtClean="0">
                <a:solidFill>
                  <a:srgbClr val="0E4194"/>
                </a:solidFill>
                <a:latin typeface="Trebuchet MS" pitchFamily="34" charset="0"/>
              </a:rPr>
              <a:t>EU S</a:t>
            </a:r>
            <a:r>
              <a:rPr lang="de-AT" sz="1200" b="1" dirty="0" smtClean="0">
                <a:solidFill>
                  <a:srgbClr val="0E4194"/>
                </a:solidFill>
                <a:latin typeface="Trebuchet MS" pitchFamily="34" charset="0"/>
              </a:rPr>
              <a:t>TRATEGY FOR THE </a:t>
            </a:r>
            <a:r>
              <a:rPr lang="de-AT" sz="1400" b="1" dirty="0" smtClean="0">
                <a:solidFill>
                  <a:srgbClr val="0E4194"/>
                </a:solidFill>
                <a:latin typeface="Trebuchet MS" pitchFamily="34" charset="0"/>
              </a:rPr>
              <a:t>D</a:t>
            </a:r>
            <a:r>
              <a:rPr lang="de-AT" sz="1200" b="1" dirty="0" smtClean="0">
                <a:solidFill>
                  <a:srgbClr val="0E4194"/>
                </a:solidFill>
                <a:latin typeface="Trebuchet MS" pitchFamily="34" charset="0"/>
              </a:rPr>
              <a:t>ANUBE</a:t>
            </a:r>
            <a:r>
              <a:rPr lang="de-AT" sz="1400" b="1" dirty="0" smtClean="0">
                <a:solidFill>
                  <a:srgbClr val="0E4194"/>
                </a:solidFill>
                <a:latin typeface="Trebuchet MS" pitchFamily="34" charset="0"/>
              </a:rPr>
              <a:t> R</a:t>
            </a:r>
            <a:r>
              <a:rPr lang="de-AT" sz="1200" b="1" dirty="0" smtClean="0">
                <a:solidFill>
                  <a:srgbClr val="0E4194"/>
                </a:solidFill>
                <a:latin typeface="Trebuchet MS" pitchFamily="34" charset="0"/>
              </a:rPr>
              <a:t>EGION</a:t>
            </a:r>
            <a:r>
              <a:rPr lang="de-AT" sz="1400" b="1" dirty="0" smtClean="0">
                <a:solidFill>
                  <a:srgbClr val="0E4194"/>
                </a:solidFill>
                <a:latin typeface="Trebuchet MS" pitchFamily="34" charset="0"/>
              </a:rPr>
              <a:t> (EUSDR) – </a:t>
            </a:r>
            <a:r>
              <a:rPr lang="de-AT" sz="1400" b="1" dirty="0" err="1" smtClean="0">
                <a:solidFill>
                  <a:srgbClr val="0E4194"/>
                </a:solidFill>
                <a:latin typeface="Trebuchet MS" pitchFamily="34" charset="0"/>
              </a:rPr>
              <a:t>Priority</a:t>
            </a:r>
            <a:r>
              <a:rPr lang="de-AT" sz="1400" b="1" dirty="0" smtClean="0">
                <a:solidFill>
                  <a:srgbClr val="0E4194"/>
                </a:solidFill>
                <a:latin typeface="Trebuchet MS" pitchFamily="34" charset="0"/>
              </a:rPr>
              <a:t> Area 9  |  www.peopleandskills-danuberegion.eu</a:t>
            </a:r>
            <a:endParaRPr lang="de-AT" sz="1400" b="1" dirty="0">
              <a:solidFill>
                <a:srgbClr val="0E4194"/>
              </a:solidFill>
              <a:latin typeface="Trebuchet MS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72649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3924" y="0"/>
            <a:ext cx="3340074" cy="1366628"/>
          </a:xfrm>
          <a:prstGeom prst="rect">
            <a:avLst/>
          </a:prstGeom>
        </p:spPr>
      </p:pic>
      <p:cxnSp>
        <p:nvCxnSpPr>
          <p:cNvPr id="6" name="Gerade Verbindung 5"/>
          <p:cNvCxnSpPr/>
          <p:nvPr/>
        </p:nvCxnSpPr>
        <p:spPr>
          <a:xfrm flipH="1">
            <a:off x="251520" y="1366628"/>
            <a:ext cx="8568952" cy="0"/>
          </a:xfrm>
          <a:prstGeom prst="line">
            <a:avLst/>
          </a:prstGeom>
          <a:ln w="12700">
            <a:solidFill>
              <a:srgbClr val="D6066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Inhaltsplatzhalter 2"/>
          <p:cNvSpPr>
            <a:spLocks noGrp="1"/>
          </p:cNvSpPr>
          <p:nvPr>
            <p:ph idx="4294967295"/>
          </p:nvPr>
        </p:nvSpPr>
        <p:spPr>
          <a:xfrm>
            <a:off x="566555" y="1428736"/>
            <a:ext cx="8229600" cy="5240624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buNone/>
            </a:pPr>
            <a:r>
              <a:rPr lang="en-GB" dirty="0" smtClean="0">
                <a:solidFill>
                  <a:srgbClr val="C00000"/>
                </a:solidFill>
              </a:rPr>
              <a:t>Messages</a:t>
            </a:r>
          </a:p>
          <a:p>
            <a:pPr>
              <a:buFont typeface="Wingdings" pitchFamily="2" charset="2"/>
              <a:buChar char="Ø"/>
            </a:pPr>
            <a:r>
              <a:rPr lang="en-GB" dirty="0" smtClean="0"/>
              <a:t>More meetings</a:t>
            </a:r>
            <a:r>
              <a:rPr lang="en-GB" smtClean="0"/>
              <a:t>, possibility </a:t>
            </a:r>
            <a:r>
              <a:rPr lang="en-GB" dirty="0" smtClean="0"/>
              <a:t>for more detailed discussion, preparation of projects</a:t>
            </a:r>
          </a:p>
          <a:p>
            <a:pPr>
              <a:buNone/>
            </a:pPr>
            <a:endParaRPr lang="en-GB" dirty="0" smtClean="0"/>
          </a:p>
          <a:p>
            <a:pPr>
              <a:buFont typeface="Wingdings" pitchFamily="2" charset="2"/>
              <a:buChar char="Ø"/>
            </a:pPr>
            <a:r>
              <a:rPr lang="en-GB" dirty="0" smtClean="0"/>
              <a:t>Communication strategy</a:t>
            </a:r>
          </a:p>
          <a:p>
            <a:pPr>
              <a:buNone/>
            </a:pPr>
            <a:endParaRPr lang="en-GB" dirty="0" smtClean="0"/>
          </a:p>
          <a:p>
            <a:pPr>
              <a:buFont typeface="Wingdings" pitchFamily="2" charset="2"/>
              <a:buChar char="Ø"/>
            </a:pPr>
            <a:r>
              <a:rPr lang="en-GB" dirty="0" smtClean="0"/>
              <a:t>Funding</a:t>
            </a:r>
          </a:p>
        </p:txBody>
      </p:sp>
      <p:sp>
        <p:nvSpPr>
          <p:cNvPr id="8" name="Textfeld 7"/>
          <p:cNvSpPr txBox="1"/>
          <p:nvPr/>
        </p:nvSpPr>
        <p:spPr>
          <a:xfrm>
            <a:off x="0" y="6525344"/>
            <a:ext cx="91439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1400" b="1" dirty="0" smtClean="0">
                <a:solidFill>
                  <a:srgbClr val="0E4194"/>
                </a:solidFill>
                <a:latin typeface="Trebuchet MS" pitchFamily="34" charset="0"/>
              </a:rPr>
              <a:t>EU S</a:t>
            </a:r>
            <a:r>
              <a:rPr lang="de-AT" sz="1200" b="1" dirty="0" smtClean="0">
                <a:solidFill>
                  <a:srgbClr val="0E4194"/>
                </a:solidFill>
                <a:latin typeface="Trebuchet MS" pitchFamily="34" charset="0"/>
              </a:rPr>
              <a:t>TRATEGY FOR THE </a:t>
            </a:r>
            <a:r>
              <a:rPr lang="de-AT" sz="1400" b="1" dirty="0" smtClean="0">
                <a:solidFill>
                  <a:srgbClr val="0E4194"/>
                </a:solidFill>
                <a:latin typeface="Trebuchet MS" pitchFamily="34" charset="0"/>
              </a:rPr>
              <a:t>D</a:t>
            </a:r>
            <a:r>
              <a:rPr lang="de-AT" sz="1200" b="1" dirty="0" smtClean="0">
                <a:solidFill>
                  <a:srgbClr val="0E4194"/>
                </a:solidFill>
                <a:latin typeface="Trebuchet MS" pitchFamily="34" charset="0"/>
              </a:rPr>
              <a:t>ANUBE</a:t>
            </a:r>
            <a:r>
              <a:rPr lang="de-AT" sz="1400" b="1" dirty="0" smtClean="0">
                <a:solidFill>
                  <a:srgbClr val="0E4194"/>
                </a:solidFill>
                <a:latin typeface="Trebuchet MS" pitchFamily="34" charset="0"/>
              </a:rPr>
              <a:t> R</a:t>
            </a:r>
            <a:r>
              <a:rPr lang="de-AT" sz="1200" b="1" dirty="0" smtClean="0">
                <a:solidFill>
                  <a:srgbClr val="0E4194"/>
                </a:solidFill>
                <a:latin typeface="Trebuchet MS" pitchFamily="34" charset="0"/>
              </a:rPr>
              <a:t>EGION</a:t>
            </a:r>
            <a:r>
              <a:rPr lang="de-AT" sz="1400" b="1" dirty="0" smtClean="0">
                <a:solidFill>
                  <a:srgbClr val="0E4194"/>
                </a:solidFill>
                <a:latin typeface="Trebuchet MS" pitchFamily="34" charset="0"/>
              </a:rPr>
              <a:t> (EUSDR) – </a:t>
            </a:r>
            <a:r>
              <a:rPr lang="de-AT" sz="1400" b="1" dirty="0" err="1" smtClean="0">
                <a:solidFill>
                  <a:srgbClr val="0E4194"/>
                </a:solidFill>
                <a:latin typeface="Trebuchet MS" pitchFamily="34" charset="0"/>
              </a:rPr>
              <a:t>Priority</a:t>
            </a:r>
            <a:r>
              <a:rPr lang="de-AT" sz="1400" b="1" dirty="0" smtClean="0">
                <a:solidFill>
                  <a:srgbClr val="0E4194"/>
                </a:solidFill>
                <a:latin typeface="Trebuchet MS" pitchFamily="34" charset="0"/>
              </a:rPr>
              <a:t> Area 9  |  www.peopleandskills-danuberegion.eu</a:t>
            </a:r>
            <a:endParaRPr lang="de-AT" sz="1400" b="1" dirty="0">
              <a:solidFill>
                <a:srgbClr val="0E4194"/>
              </a:solidFill>
              <a:latin typeface="Trebuchet MS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72649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3924" y="0"/>
            <a:ext cx="3340074" cy="1366628"/>
          </a:xfrm>
          <a:prstGeom prst="rect">
            <a:avLst/>
          </a:prstGeom>
        </p:spPr>
      </p:pic>
      <p:cxnSp>
        <p:nvCxnSpPr>
          <p:cNvPr id="6" name="Gerade Verbindung 5"/>
          <p:cNvCxnSpPr/>
          <p:nvPr/>
        </p:nvCxnSpPr>
        <p:spPr>
          <a:xfrm flipH="1">
            <a:off x="251520" y="1366628"/>
            <a:ext cx="8568952" cy="0"/>
          </a:xfrm>
          <a:prstGeom prst="line">
            <a:avLst/>
          </a:prstGeom>
          <a:ln w="12700">
            <a:solidFill>
              <a:srgbClr val="D6066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Inhaltsplatzhalter 2"/>
          <p:cNvSpPr>
            <a:spLocks noGrp="1"/>
          </p:cNvSpPr>
          <p:nvPr>
            <p:ph idx="4294967295"/>
          </p:nvPr>
        </p:nvSpPr>
        <p:spPr>
          <a:xfrm>
            <a:off x="566555" y="1428736"/>
            <a:ext cx="8229600" cy="5240624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buNone/>
            </a:pPr>
            <a:endParaRPr lang="hu-HU" dirty="0" smtClean="0"/>
          </a:p>
          <a:p>
            <a:pPr>
              <a:buNone/>
            </a:pPr>
            <a:endParaRPr lang="hu-HU" dirty="0" smtClean="0"/>
          </a:p>
          <a:p>
            <a:pPr>
              <a:buNone/>
            </a:pPr>
            <a:endParaRPr lang="hu-HU" dirty="0" smtClean="0"/>
          </a:p>
          <a:p>
            <a:pPr>
              <a:buNone/>
            </a:pPr>
            <a:r>
              <a:rPr lang="hu-HU" dirty="0" smtClean="0"/>
              <a:t>		</a:t>
            </a:r>
            <a:r>
              <a:rPr lang="hu-HU" dirty="0" err="1" smtClean="0"/>
              <a:t>Thank</a:t>
            </a:r>
            <a:r>
              <a:rPr lang="hu-HU" dirty="0" smtClean="0"/>
              <a:t> </a:t>
            </a:r>
            <a:r>
              <a:rPr lang="hu-HU" dirty="0" err="1" smtClean="0"/>
              <a:t>you</a:t>
            </a:r>
            <a:r>
              <a:rPr lang="hu-HU" dirty="0" smtClean="0"/>
              <a:t> </a:t>
            </a:r>
            <a:r>
              <a:rPr lang="hu-HU" dirty="0" err="1" smtClean="0"/>
              <a:t>for</a:t>
            </a:r>
            <a:r>
              <a:rPr lang="hu-HU" dirty="0" smtClean="0"/>
              <a:t> </a:t>
            </a:r>
            <a:r>
              <a:rPr lang="hu-HU" dirty="0" err="1" smtClean="0"/>
              <a:t>your</a:t>
            </a:r>
            <a:r>
              <a:rPr lang="hu-HU" dirty="0" smtClean="0"/>
              <a:t> </a:t>
            </a:r>
            <a:r>
              <a:rPr lang="hu-HU" dirty="0" err="1" smtClean="0"/>
              <a:t>attention</a:t>
            </a:r>
            <a:r>
              <a:rPr lang="hu-HU" dirty="0" smtClean="0"/>
              <a:t>!</a:t>
            </a:r>
            <a:endParaRPr lang="en-GB" dirty="0" smtClean="0"/>
          </a:p>
        </p:txBody>
      </p:sp>
      <p:sp>
        <p:nvSpPr>
          <p:cNvPr id="8" name="Textfeld 7"/>
          <p:cNvSpPr txBox="1"/>
          <p:nvPr/>
        </p:nvSpPr>
        <p:spPr>
          <a:xfrm>
            <a:off x="0" y="6525344"/>
            <a:ext cx="91439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1400" b="1" dirty="0" smtClean="0">
                <a:solidFill>
                  <a:srgbClr val="0E4194"/>
                </a:solidFill>
                <a:latin typeface="Trebuchet MS" pitchFamily="34" charset="0"/>
              </a:rPr>
              <a:t>EU S</a:t>
            </a:r>
            <a:r>
              <a:rPr lang="de-AT" sz="1200" b="1" dirty="0" smtClean="0">
                <a:solidFill>
                  <a:srgbClr val="0E4194"/>
                </a:solidFill>
                <a:latin typeface="Trebuchet MS" pitchFamily="34" charset="0"/>
              </a:rPr>
              <a:t>TRATEGY FOR THE </a:t>
            </a:r>
            <a:r>
              <a:rPr lang="de-AT" sz="1400" b="1" dirty="0" smtClean="0">
                <a:solidFill>
                  <a:srgbClr val="0E4194"/>
                </a:solidFill>
                <a:latin typeface="Trebuchet MS" pitchFamily="34" charset="0"/>
              </a:rPr>
              <a:t>D</a:t>
            </a:r>
            <a:r>
              <a:rPr lang="de-AT" sz="1200" b="1" dirty="0" smtClean="0">
                <a:solidFill>
                  <a:srgbClr val="0E4194"/>
                </a:solidFill>
                <a:latin typeface="Trebuchet MS" pitchFamily="34" charset="0"/>
              </a:rPr>
              <a:t>ANUBE</a:t>
            </a:r>
            <a:r>
              <a:rPr lang="de-AT" sz="1400" b="1" dirty="0" smtClean="0">
                <a:solidFill>
                  <a:srgbClr val="0E4194"/>
                </a:solidFill>
                <a:latin typeface="Trebuchet MS" pitchFamily="34" charset="0"/>
              </a:rPr>
              <a:t> R</a:t>
            </a:r>
            <a:r>
              <a:rPr lang="de-AT" sz="1200" b="1" dirty="0" smtClean="0">
                <a:solidFill>
                  <a:srgbClr val="0E4194"/>
                </a:solidFill>
                <a:latin typeface="Trebuchet MS" pitchFamily="34" charset="0"/>
              </a:rPr>
              <a:t>EGION</a:t>
            </a:r>
            <a:r>
              <a:rPr lang="de-AT" sz="1400" b="1" dirty="0" smtClean="0">
                <a:solidFill>
                  <a:srgbClr val="0E4194"/>
                </a:solidFill>
                <a:latin typeface="Trebuchet MS" pitchFamily="34" charset="0"/>
              </a:rPr>
              <a:t> (EUSDR) – </a:t>
            </a:r>
            <a:r>
              <a:rPr lang="de-AT" sz="1400" b="1" dirty="0" err="1" smtClean="0">
                <a:solidFill>
                  <a:srgbClr val="0E4194"/>
                </a:solidFill>
                <a:latin typeface="Trebuchet MS" pitchFamily="34" charset="0"/>
              </a:rPr>
              <a:t>Priority</a:t>
            </a:r>
            <a:r>
              <a:rPr lang="de-AT" sz="1400" b="1" dirty="0" smtClean="0">
                <a:solidFill>
                  <a:srgbClr val="0E4194"/>
                </a:solidFill>
                <a:latin typeface="Trebuchet MS" pitchFamily="34" charset="0"/>
              </a:rPr>
              <a:t> Area 9  |  www.peopleandskills-danuberegion.eu</a:t>
            </a:r>
            <a:endParaRPr lang="de-AT" sz="1400" b="1" dirty="0">
              <a:solidFill>
                <a:srgbClr val="0E4194"/>
              </a:solidFill>
              <a:latin typeface="Trebuchet MS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72649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3924" y="0"/>
            <a:ext cx="3340074" cy="1366628"/>
          </a:xfrm>
          <a:prstGeom prst="rect">
            <a:avLst/>
          </a:prstGeom>
        </p:spPr>
      </p:pic>
      <p:cxnSp>
        <p:nvCxnSpPr>
          <p:cNvPr id="6" name="Gerade Verbindung 5"/>
          <p:cNvCxnSpPr/>
          <p:nvPr/>
        </p:nvCxnSpPr>
        <p:spPr>
          <a:xfrm flipH="1">
            <a:off x="214282" y="1214422"/>
            <a:ext cx="8568952" cy="0"/>
          </a:xfrm>
          <a:prstGeom prst="line">
            <a:avLst/>
          </a:prstGeom>
          <a:ln w="12700">
            <a:solidFill>
              <a:srgbClr val="D6066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Inhaltsplatzhalter 2"/>
          <p:cNvSpPr>
            <a:spLocks noGrp="1"/>
          </p:cNvSpPr>
          <p:nvPr>
            <p:ph idx="4294967295"/>
          </p:nvPr>
        </p:nvSpPr>
        <p:spPr>
          <a:xfrm>
            <a:off x="529317" y="1391116"/>
            <a:ext cx="8229600" cy="5126038"/>
          </a:xfrm>
          <a:prstGeom prst="rect">
            <a:avLst/>
          </a:prstGeom>
        </p:spPr>
        <p:txBody>
          <a:bodyPr>
            <a:normAutofit fontScale="85000" lnSpcReduction="20000"/>
          </a:bodyPr>
          <a:lstStyle/>
          <a:p>
            <a:pPr>
              <a:buFont typeface="Arial" charset="0"/>
              <a:buNone/>
              <a:defRPr/>
            </a:pPr>
            <a:r>
              <a:rPr lang="en-GB" sz="2800" i="1" dirty="0" smtClean="0">
                <a:solidFill>
                  <a:srgbClr val="C00000"/>
                </a:solidFill>
                <a:latin typeface="Trebuchet MS" pitchFamily="34" charset="0"/>
              </a:rPr>
              <a:t>Participants  </a:t>
            </a:r>
            <a:endParaRPr lang="en-GB" sz="2800" dirty="0" smtClean="0"/>
          </a:p>
          <a:p>
            <a:pPr>
              <a:buNone/>
              <a:defRPr/>
            </a:pPr>
            <a:r>
              <a:rPr lang="en-GB" sz="2800" dirty="0" smtClean="0"/>
              <a:t>Representatives of research institutions, ministries, NGO-s, and other institutions from Austria, Czech Republic, Hungary, Montenegro, Poland, Serbia, Slovak Republic, Switzerland</a:t>
            </a:r>
          </a:p>
          <a:p>
            <a:pPr>
              <a:buNone/>
            </a:pPr>
            <a:endParaRPr lang="en-GB" sz="2800" dirty="0" smtClean="0"/>
          </a:p>
          <a:p>
            <a:pPr>
              <a:buNone/>
            </a:pPr>
            <a:r>
              <a:rPr lang="en-GB" sz="2800" i="1" dirty="0" smtClean="0">
                <a:solidFill>
                  <a:srgbClr val="C00000"/>
                </a:solidFill>
              </a:rPr>
              <a:t>Expected outcomes/contributions:</a:t>
            </a:r>
          </a:p>
          <a:p>
            <a:r>
              <a:rPr lang="en-GB" sz="2800" dirty="0" smtClean="0"/>
              <a:t>get information, establish contacts</a:t>
            </a:r>
          </a:p>
          <a:p>
            <a:r>
              <a:rPr lang="en-GB" sz="2800" dirty="0" smtClean="0"/>
              <a:t>Get new ideas on cooperation, discover the possibilities in the Danube Strategy, distribute it at home</a:t>
            </a:r>
          </a:p>
          <a:p>
            <a:r>
              <a:rPr lang="en-GB" sz="2800" dirty="0" err="1" smtClean="0"/>
              <a:t>shar</a:t>
            </a:r>
            <a:r>
              <a:rPr lang="hu-HU" sz="2800" dirty="0" smtClean="0"/>
              <a:t>e</a:t>
            </a:r>
            <a:r>
              <a:rPr lang="en-GB" sz="2800" dirty="0" smtClean="0"/>
              <a:t> information, see, what is going on, finding project partners and ideas</a:t>
            </a:r>
          </a:p>
          <a:p>
            <a:pPr>
              <a:buNone/>
            </a:pPr>
            <a:endParaRPr lang="en-GB" sz="2800" dirty="0" smtClean="0"/>
          </a:p>
          <a:p>
            <a:pPr>
              <a:buNone/>
            </a:pPr>
            <a:r>
              <a:rPr lang="en-GB" sz="2800" dirty="0" smtClean="0"/>
              <a:t>Most of the participants </a:t>
            </a:r>
            <a:r>
              <a:rPr lang="hu-HU" sz="2800" dirty="0" err="1" smtClean="0"/>
              <a:t>were</a:t>
            </a:r>
            <a:r>
              <a:rPr lang="en-GB" sz="2800" dirty="0" smtClean="0"/>
              <a:t> looking for orientation, information.</a:t>
            </a:r>
          </a:p>
          <a:p>
            <a:pPr>
              <a:buNone/>
              <a:defRPr/>
            </a:pPr>
            <a:endParaRPr lang="en-GB" sz="2800" dirty="0" smtClean="0"/>
          </a:p>
          <a:p>
            <a:pPr>
              <a:buFont typeface="Arial" charset="0"/>
              <a:buNone/>
              <a:defRPr/>
            </a:pPr>
            <a:endParaRPr lang="hu-HU" sz="2900" dirty="0" smtClean="0">
              <a:latin typeface="Trebuchet MS" pitchFamily="34" charset="0"/>
            </a:endParaRPr>
          </a:p>
          <a:p>
            <a:pPr>
              <a:buFont typeface="Arial" charset="0"/>
              <a:buNone/>
              <a:defRPr/>
            </a:pPr>
            <a:endParaRPr lang="en-US" dirty="0">
              <a:latin typeface="Trebuchet MS" pitchFamily="34" charset="0"/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0" y="6525344"/>
            <a:ext cx="91439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1400" b="1" dirty="0" smtClean="0">
                <a:solidFill>
                  <a:srgbClr val="0E4194"/>
                </a:solidFill>
                <a:latin typeface="Trebuchet MS" pitchFamily="34" charset="0"/>
              </a:rPr>
              <a:t>EU S</a:t>
            </a:r>
            <a:r>
              <a:rPr lang="de-AT" sz="1200" b="1" dirty="0" smtClean="0">
                <a:solidFill>
                  <a:srgbClr val="0E4194"/>
                </a:solidFill>
                <a:latin typeface="Trebuchet MS" pitchFamily="34" charset="0"/>
              </a:rPr>
              <a:t>TRATEGY FOR THE </a:t>
            </a:r>
            <a:r>
              <a:rPr lang="de-AT" sz="1400" b="1" dirty="0" smtClean="0">
                <a:solidFill>
                  <a:srgbClr val="0E4194"/>
                </a:solidFill>
                <a:latin typeface="Trebuchet MS" pitchFamily="34" charset="0"/>
              </a:rPr>
              <a:t>D</a:t>
            </a:r>
            <a:r>
              <a:rPr lang="de-AT" sz="1200" b="1" dirty="0" smtClean="0">
                <a:solidFill>
                  <a:srgbClr val="0E4194"/>
                </a:solidFill>
                <a:latin typeface="Trebuchet MS" pitchFamily="34" charset="0"/>
              </a:rPr>
              <a:t>ANUBE</a:t>
            </a:r>
            <a:r>
              <a:rPr lang="de-AT" sz="1400" b="1" dirty="0" smtClean="0">
                <a:solidFill>
                  <a:srgbClr val="0E4194"/>
                </a:solidFill>
                <a:latin typeface="Trebuchet MS" pitchFamily="34" charset="0"/>
              </a:rPr>
              <a:t> R</a:t>
            </a:r>
            <a:r>
              <a:rPr lang="de-AT" sz="1200" b="1" dirty="0" smtClean="0">
                <a:solidFill>
                  <a:srgbClr val="0E4194"/>
                </a:solidFill>
                <a:latin typeface="Trebuchet MS" pitchFamily="34" charset="0"/>
              </a:rPr>
              <a:t>EGION</a:t>
            </a:r>
            <a:r>
              <a:rPr lang="de-AT" sz="1400" b="1" dirty="0" smtClean="0">
                <a:solidFill>
                  <a:srgbClr val="0E4194"/>
                </a:solidFill>
                <a:latin typeface="Trebuchet MS" pitchFamily="34" charset="0"/>
              </a:rPr>
              <a:t> (EUSDR) – </a:t>
            </a:r>
            <a:r>
              <a:rPr lang="de-AT" sz="1400" b="1" dirty="0" err="1" smtClean="0">
                <a:solidFill>
                  <a:srgbClr val="0E4194"/>
                </a:solidFill>
                <a:latin typeface="Trebuchet MS" pitchFamily="34" charset="0"/>
              </a:rPr>
              <a:t>Priority</a:t>
            </a:r>
            <a:r>
              <a:rPr lang="de-AT" sz="1400" b="1" dirty="0" smtClean="0">
                <a:solidFill>
                  <a:srgbClr val="0E4194"/>
                </a:solidFill>
                <a:latin typeface="Trebuchet MS" pitchFamily="34" charset="0"/>
              </a:rPr>
              <a:t> Area 9  |  www.peopleandskills-danuberegion.eu</a:t>
            </a:r>
            <a:endParaRPr lang="de-AT" sz="1400" b="1" dirty="0">
              <a:solidFill>
                <a:srgbClr val="0E4194"/>
              </a:solidFill>
              <a:latin typeface="Trebuchet MS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72649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3924" y="0"/>
            <a:ext cx="3340074" cy="1366628"/>
          </a:xfrm>
          <a:prstGeom prst="rect">
            <a:avLst/>
          </a:prstGeom>
        </p:spPr>
      </p:pic>
      <p:cxnSp>
        <p:nvCxnSpPr>
          <p:cNvPr id="6" name="Gerade Verbindung 5"/>
          <p:cNvCxnSpPr/>
          <p:nvPr/>
        </p:nvCxnSpPr>
        <p:spPr>
          <a:xfrm flipH="1">
            <a:off x="251520" y="1366628"/>
            <a:ext cx="8568952" cy="0"/>
          </a:xfrm>
          <a:prstGeom prst="line">
            <a:avLst/>
          </a:prstGeom>
          <a:ln w="12700">
            <a:solidFill>
              <a:srgbClr val="D6066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Inhaltsplatzhalter 2"/>
          <p:cNvSpPr>
            <a:spLocks noGrp="1"/>
          </p:cNvSpPr>
          <p:nvPr>
            <p:ph idx="4294967295"/>
          </p:nvPr>
        </p:nvSpPr>
        <p:spPr>
          <a:xfrm>
            <a:off x="566554" y="1543322"/>
            <a:ext cx="8363163" cy="5126038"/>
          </a:xfrm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GB" i="1" dirty="0" smtClean="0">
                <a:solidFill>
                  <a:srgbClr val="C00000"/>
                </a:solidFill>
              </a:rPr>
              <a:t>Most important challenges </a:t>
            </a:r>
          </a:p>
          <a:p>
            <a:pPr lvl="0"/>
            <a:r>
              <a:rPr lang="en-GB" dirty="0" smtClean="0"/>
              <a:t>Reducing unemployment, matching labour market demand and supply</a:t>
            </a:r>
          </a:p>
          <a:p>
            <a:pPr lvl="0"/>
            <a:r>
              <a:rPr lang="en-GB" dirty="0" smtClean="0"/>
              <a:t>Improving equity of the education system, and targeted support to vulnerable, most disadvantaged groups </a:t>
            </a:r>
          </a:p>
          <a:p>
            <a:pPr lvl="0"/>
            <a:r>
              <a:rPr lang="en-GB" dirty="0" smtClean="0"/>
              <a:t>How to encourage people to active participation?</a:t>
            </a:r>
          </a:p>
          <a:p>
            <a:pPr lvl="0"/>
            <a:r>
              <a:rPr lang="en-GB" dirty="0" smtClean="0"/>
              <a:t>Development of adult training, in order to better adapt to labour market needs</a:t>
            </a:r>
          </a:p>
          <a:p>
            <a:pPr lvl="0"/>
            <a:r>
              <a:rPr lang="en-GB" dirty="0" smtClean="0"/>
              <a:t>Active aging </a:t>
            </a:r>
          </a:p>
          <a:p>
            <a:pPr lvl="0"/>
            <a:r>
              <a:rPr lang="en-GB" dirty="0" smtClean="0"/>
              <a:t>Diversity of </a:t>
            </a:r>
            <a:r>
              <a:rPr lang="en-GB" dirty="0" smtClean="0"/>
              <a:t>pupils, </a:t>
            </a:r>
            <a:r>
              <a:rPr lang="en-GB" dirty="0" smtClean="0"/>
              <a:t>students, migration</a:t>
            </a:r>
            <a:endParaRPr lang="en-GB" dirty="0"/>
          </a:p>
        </p:txBody>
      </p:sp>
      <p:sp>
        <p:nvSpPr>
          <p:cNvPr id="8" name="Textfeld 7"/>
          <p:cNvSpPr txBox="1"/>
          <p:nvPr/>
        </p:nvSpPr>
        <p:spPr>
          <a:xfrm>
            <a:off x="0" y="6525344"/>
            <a:ext cx="91439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1400" b="1" dirty="0" smtClean="0">
                <a:solidFill>
                  <a:srgbClr val="0E4194"/>
                </a:solidFill>
                <a:latin typeface="Trebuchet MS" pitchFamily="34" charset="0"/>
              </a:rPr>
              <a:t>EU S</a:t>
            </a:r>
            <a:r>
              <a:rPr lang="de-AT" sz="1200" b="1" dirty="0" smtClean="0">
                <a:solidFill>
                  <a:srgbClr val="0E4194"/>
                </a:solidFill>
                <a:latin typeface="Trebuchet MS" pitchFamily="34" charset="0"/>
              </a:rPr>
              <a:t>TRATEGY FOR THE </a:t>
            </a:r>
            <a:r>
              <a:rPr lang="de-AT" sz="1400" b="1" dirty="0" smtClean="0">
                <a:solidFill>
                  <a:srgbClr val="0E4194"/>
                </a:solidFill>
                <a:latin typeface="Trebuchet MS" pitchFamily="34" charset="0"/>
              </a:rPr>
              <a:t>D</a:t>
            </a:r>
            <a:r>
              <a:rPr lang="de-AT" sz="1200" b="1" dirty="0" smtClean="0">
                <a:solidFill>
                  <a:srgbClr val="0E4194"/>
                </a:solidFill>
                <a:latin typeface="Trebuchet MS" pitchFamily="34" charset="0"/>
              </a:rPr>
              <a:t>ANUBE</a:t>
            </a:r>
            <a:r>
              <a:rPr lang="de-AT" sz="1400" b="1" dirty="0" smtClean="0">
                <a:solidFill>
                  <a:srgbClr val="0E4194"/>
                </a:solidFill>
                <a:latin typeface="Trebuchet MS" pitchFamily="34" charset="0"/>
              </a:rPr>
              <a:t> R</a:t>
            </a:r>
            <a:r>
              <a:rPr lang="de-AT" sz="1200" b="1" dirty="0" smtClean="0">
                <a:solidFill>
                  <a:srgbClr val="0E4194"/>
                </a:solidFill>
                <a:latin typeface="Trebuchet MS" pitchFamily="34" charset="0"/>
              </a:rPr>
              <a:t>EGION</a:t>
            </a:r>
            <a:r>
              <a:rPr lang="de-AT" sz="1400" b="1" dirty="0" smtClean="0">
                <a:solidFill>
                  <a:srgbClr val="0E4194"/>
                </a:solidFill>
                <a:latin typeface="Trebuchet MS" pitchFamily="34" charset="0"/>
              </a:rPr>
              <a:t> (EUSDR) – </a:t>
            </a:r>
            <a:r>
              <a:rPr lang="de-AT" sz="1400" b="1" dirty="0" err="1" smtClean="0">
                <a:solidFill>
                  <a:srgbClr val="0E4194"/>
                </a:solidFill>
                <a:latin typeface="Trebuchet MS" pitchFamily="34" charset="0"/>
              </a:rPr>
              <a:t>Priority</a:t>
            </a:r>
            <a:r>
              <a:rPr lang="de-AT" sz="1400" b="1" dirty="0" smtClean="0">
                <a:solidFill>
                  <a:srgbClr val="0E4194"/>
                </a:solidFill>
                <a:latin typeface="Trebuchet MS" pitchFamily="34" charset="0"/>
              </a:rPr>
              <a:t> Area 9  |  www.peopleandskills-danuberegion.eu</a:t>
            </a:r>
            <a:endParaRPr lang="de-AT" sz="1400" b="1" dirty="0">
              <a:solidFill>
                <a:srgbClr val="0E4194"/>
              </a:solidFill>
              <a:latin typeface="Trebuchet MS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72649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3924" y="0"/>
            <a:ext cx="3340074" cy="1366628"/>
          </a:xfrm>
          <a:prstGeom prst="rect">
            <a:avLst/>
          </a:prstGeom>
        </p:spPr>
      </p:pic>
      <p:cxnSp>
        <p:nvCxnSpPr>
          <p:cNvPr id="6" name="Gerade Verbindung 5"/>
          <p:cNvCxnSpPr/>
          <p:nvPr/>
        </p:nvCxnSpPr>
        <p:spPr>
          <a:xfrm flipH="1">
            <a:off x="251520" y="1366628"/>
            <a:ext cx="8568952" cy="0"/>
          </a:xfrm>
          <a:prstGeom prst="line">
            <a:avLst/>
          </a:prstGeom>
          <a:ln w="12700">
            <a:solidFill>
              <a:srgbClr val="D6066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Inhaltsplatzhalter 2"/>
          <p:cNvSpPr>
            <a:spLocks noGrp="1"/>
          </p:cNvSpPr>
          <p:nvPr>
            <p:ph idx="4294967295"/>
          </p:nvPr>
        </p:nvSpPr>
        <p:spPr>
          <a:xfrm>
            <a:off x="566555" y="1285860"/>
            <a:ext cx="8229600" cy="5286412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buFont typeface="Arial" charset="0"/>
              <a:buNone/>
              <a:defRPr/>
            </a:pPr>
            <a:r>
              <a:rPr lang="en-US" sz="1800" i="1" dirty="0" smtClean="0">
                <a:solidFill>
                  <a:srgbClr val="C00000"/>
                </a:solidFill>
                <a:latin typeface="Trebuchet MS" pitchFamily="34" charset="0"/>
              </a:rPr>
              <a:t>Ongoing projects</a:t>
            </a:r>
          </a:p>
          <a:p>
            <a:pPr>
              <a:buNone/>
            </a:pPr>
            <a:endParaRPr lang="en-US" sz="1500" b="1" dirty="0" smtClean="0"/>
          </a:p>
          <a:p>
            <a:pPr>
              <a:buNone/>
            </a:pPr>
            <a:r>
              <a:rPr lang="en-US" sz="2000" b="1" dirty="0" err="1" smtClean="0"/>
              <a:t>EdTWIN</a:t>
            </a:r>
            <a:r>
              <a:rPr lang="en-US" sz="1500" b="1" dirty="0" smtClean="0"/>
              <a:t> - Education Twinning for European Citizenship</a:t>
            </a:r>
            <a:r>
              <a:rPr lang="en-US" sz="1500" dirty="0" smtClean="0"/>
              <a:t> </a:t>
            </a:r>
          </a:p>
          <a:p>
            <a:pPr>
              <a:buNone/>
            </a:pPr>
            <a:r>
              <a:rPr lang="en-US" sz="1500" dirty="0" smtClean="0"/>
              <a:t>AT, CZ, HU, SK, Lead: European Office of the Vienna Board of Education</a:t>
            </a:r>
          </a:p>
          <a:p>
            <a:pPr>
              <a:buNone/>
            </a:pPr>
            <a:r>
              <a:rPr lang="en-US" sz="1500" dirty="0" smtClean="0"/>
              <a:t>	Main focuses: languages, school partnerships, quality of teacher training, VET</a:t>
            </a:r>
          </a:p>
          <a:p>
            <a:pPr>
              <a:buNone/>
            </a:pPr>
            <a:r>
              <a:rPr lang="en-US" sz="1500" u="sng" dirty="0" smtClean="0">
                <a:solidFill>
                  <a:srgbClr val="0000CC"/>
                </a:solidFill>
              </a:rPr>
              <a:t>http://www. edtwin.eu</a:t>
            </a:r>
          </a:p>
          <a:p>
            <a:pPr>
              <a:buNone/>
            </a:pPr>
            <a:endParaRPr lang="en-US" sz="1500" b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>
              <a:buNone/>
            </a:pPr>
            <a:r>
              <a:rPr lang="en-US" sz="2000" b="1" dirty="0" err="1" smtClean="0"/>
              <a:t>CoDes</a:t>
            </a:r>
            <a:r>
              <a:rPr lang="en-US" sz="1500" b="1" dirty="0" smtClean="0"/>
              <a:t> – Schools and Communities – Working together on Sustainable Development</a:t>
            </a:r>
            <a:r>
              <a:rPr lang="en-US" sz="1500" dirty="0" smtClean="0"/>
              <a:t> </a:t>
            </a:r>
          </a:p>
          <a:p>
            <a:pPr>
              <a:buNone/>
            </a:pPr>
            <a:r>
              <a:rPr lang="en-US" sz="1500" dirty="0" smtClean="0"/>
              <a:t>AT, DE, HU, RO, SI, but 25 partners in consortium from several countries</a:t>
            </a:r>
          </a:p>
          <a:p>
            <a:pPr>
              <a:buNone/>
            </a:pPr>
            <a:r>
              <a:rPr lang="en-US" sz="1500" dirty="0" smtClean="0"/>
              <a:t>Lead: </a:t>
            </a:r>
            <a:r>
              <a:rPr lang="en-US" sz="1500" dirty="0" err="1" smtClean="0"/>
              <a:t>Stiftung</a:t>
            </a:r>
            <a:r>
              <a:rPr lang="en-US" sz="1500" dirty="0" smtClean="0"/>
              <a:t> </a:t>
            </a:r>
            <a:r>
              <a:rPr lang="en-US" sz="1500" dirty="0" err="1" smtClean="0"/>
              <a:t>Umweltbildung</a:t>
            </a:r>
            <a:r>
              <a:rPr lang="en-US" sz="1500" dirty="0" smtClean="0"/>
              <a:t> </a:t>
            </a:r>
            <a:r>
              <a:rPr lang="en-US" sz="1500" dirty="0" err="1" smtClean="0"/>
              <a:t>Schweiz</a:t>
            </a:r>
            <a:endParaRPr lang="en-US" sz="1500" dirty="0" smtClean="0"/>
          </a:p>
          <a:p>
            <a:pPr>
              <a:buFont typeface="Wingdings" pitchFamily="2" charset="2"/>
              <a:buChar char="Ø"/>
            </a:pPr>
            <a:r>
              <a:rPr lang="en-US" sz="1500" dirty="0" smtClean="0"/>
              <a:t>Research on success factors and obstacles of projects, improve “collaborative knowledge-building” and the competencies relevant for science learning</a:t>
            </a:r>
          </a:p>
          <a:p>
            <a:pPr>
              <a:buNone/>
            </a:pPr>
            <a:r>
              <a:rPr lang="en-US" sz="1500" dirty="0" smtClean="0">
                <a:hlinkClick r:id="rId3"/>
              </a:rPr>
              <a:t>http://comenius-codes.eu</a:t>
            </a:r>
            <a:endParaRPr lang="en-US" sz="1500" dirty="0" smtClean="0"/>
          </a:p>
          <a:p>
            <a:pPr>
              <a:buNone/>
            </a:pPr>
            <a:endParaRPr lang="en-US" sz="1500" dirty="0" smtClean="0"/>
          </a:p>
          <a:p>
            <a:pPr>
              <a:buNone/>
            </a:pPr>
            <a:r>
              <a:rPr lang="en-US" sz="2000" b="1" dirty="0" smtClean="0"/>
              <a:t>ACES</a:t>
            </a:r>
            <a:r>
              <a:rPr lang="en-US" sz="1500" b="1" dirty="0" smtClean="0"/>
              <a:t> – Academy of Central European Schools</a:t>
            </a:r>
            <a:r>
              <a:rPr lang="en-US" sz="1500" dirty="0" smtClean="0"/>
              <a:t> (16 participating countries)</a:t>
            </a:r>
          </a:p>
          <a:p>
            <a:r>
              <a:rPr lang="en-US" sz="1500" dirty="0" smtClean="0"/>
              <a:t>Support active citizenship among schools, pupils and teachers, support intercultural dialogue. </a:t>
            </a:r>
          </a:p>
          <a:p>
            <a:r>
              <a:rPr lang="en-US" sz="1500" dirty="0" smtClean="0"/>
              <a:t>Thematic focus: last year active citizenship, volunteering; this year media literacy</a:t>
            </a:r>
          </a:p>
          <a:p>
            <a:pPr>
              <a:buNone/>
            </a:pPr>
            <a:r>
              <a:rPr lang="en-US" sz="1500" dirty="0" smtClean="0">
                <a:hlinkClick r:id="rId4"/>
              </a:rPr>
              <a:t>http://</a:t>
            </a:r>
            <a:r>
              <a:rPr lang="en-US" sz="1500" dirty="0" smtClean="0">
                <a:solidFill>
                  <a:srgbClr val="0000CC"/>
                </a:solidFill>
                <a:hlinkClick r:id="rId4"/>
              </a:rPr>
              <a:t>www.aces.or.at</a:t>
            </a:r>
            <a:endParaRPr lang="en-US" sz="1500" dirty="0" smtClean="0">
              <a:solidFill>
                <a:srgbClr val="0000CC"/>
              </a:solidFill>
            </a:endParaRPr>
          </a:p>
          <a:p>
            <a:pPr>
              <a:buNone/>
            </a:pPr>
            <a:endParaRPr lang="en-US" sz="1400" dirty="0" smtClean="0"/>
          </a:p>
        </p:txBody>
      </p:sp>
      <p:sp>
        <p:nvSpPr>
          <p:cNvPr id="8" name="Textfeld 7"/>
          <p:cNvSpPr txBox="1"/>
          <p:nvPr/>
        </p:nvSpPr>
        <p:spPr>
          <a:xfrm>
            <a:off x="0" y="6525344"/>
            <a:ext cx="91439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1400" b="1" dirty="0" smtClean="0">
                <a:solidFill>
                  <a:srgbClr val="0E4194"/>
                </a:solidFill>
                <a:latin typeface="Trebuchet MS" pitchFamily="34" charset="0"/>
              </a:rPr>
              <a:t>EU S</a:t>
            </a:r>
            <a:r>
              <a:rPr lang="de-AT" sz="1200" b="1" dirty="0" smtClean="0">
                <a:solidFill>
                  <a:srgbClr val="0E4194"/>
                </a:solidFill>
                <a:latin typeface="Trebuchet MS" pitchFamily="34" charset="0"/>
              </a:rPr>
              <a:t>TRATEGY FOR THE </a:t>
            </a:r>
            <a:r>
              <a:rPr lang="de-AT" sz="1400" b="1" dirty="0" smtClean="0">
                <a:solidFill>
                  <a:srgbClr val="0E4194"/>
                </a:solidFill>
                <a:latin typeface="Trebuchet MS" pitchFamily="34" charset="0"/>
              </a:rPr>
              <a:t>D</a:t>
            </a:r>
            <a:r>
              <a:rPr lang="de-AT" sz="1200" b="1" dirty="0" smtClean="0">
                <a:solidFill>
                  <a:srgbClr val="0E4194"/>
                </a:solidFill>
                <a:latin typeface="Trebuchet MS" pitchFamily="34" charset="0"/>
              </a:rPr>
              <a:t>ANUBE</a:t>
            </a:r>
            <a:r>
              <a:rPr lang="de-AT" sz="1400" b="1" dirty="0" smtClean="0">
                <a:solidFill>
                  <a:srgbClr val="0E4194"/>
                </a:solidFill>
                <a:latin typeface="Trebuchet MS" pitchFamily="34" charset="0"/>
              </a:rPr>
              <a:t> R</a:t>
            </a:r>
            <a:r>
              <a:rPr lang="de-AT" sz="1200" b="1" dirty="0" smtClean="0">
                <a:solidFill>
                  <a:srgbClr val="0E4194"/>
                </a:solidFill>
                <a:latin typeface="Trebuchet MS" pitchFamily="34" charset="0"/>
              </a:rPr>
              <a:t>EGION</a:t>
            </a:r>
            <a:r>
              <a:rPr lang="de-AT" sz="1400" b="1" dirty="0" smtClean="0">
                <a:solidFill>
                  <a:srgbClr val="0E4194"/>
                </a:solidFill>
                <a:latin typeface="Trebuchet MS" pitchFamily="34" charset="0"/>
              </a:rPr>
              <a:t> (EUSDR) – </a:t>
            </a:r>
            <a:r>
              <a:rPr lang="de-AT" sz="1400" b="1" dirty="0" err="1" smtClean="0">
                <a:solidFill>
                  <a:srgbClr val="0E4194"/>
                </a:solidFill>
                <a:latin typeface="Trebuchet MS" pitchFamily="34" charset="0"/>
              </a:rPr>
              <a:t>Priority</a:t>
            </a:r>
            <a:r>
              <a:rPr lang="de-AT" sz="1400" b="1" dirty="0" smtClean="0">
                <a:solidFill>
                  <a:srgbClr val="0E4194"/>
                </a:solidFill>
                <a:latin typeface="Trebuchet MS" pitchFamily="34" charset="0"/>
              </a:rPr>
              <a:t> Area 9  |  www.peopleandskills-danuberegion.eu</a:t>
            </a:r>
            <a:endParaRPr lang="de-AT" sz="1400" b="1" dirty="0">
              <a:solidFill>
                <a:srgbClr val="0E4194"/>
              </a:solidFill>
              <a:latin typeface="Trebuchet MS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72649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3924" y="0"/>
            <a:ext cx="3340074" cy="1366628"/>
          </a:xfrm>
          <a:prstGeom prst="rect">
            <a:avLst/>
          </a:prstGeom>
        </p:spPr>
      </p:pic>
      <p:cxnSp>
        <p:nvCxnSpPr>
          <p:cNvPr id="6" name="Gerade Verbindung 5"/>
          <p:cNvCxnSpPr/>
          <p:nvPr/>
        </p:nvCxnSpPr>
        <p:spPr>
          <a:xfrm flipH="1">
            <a:off x="251520" y="1366628"/>
            <a:ext cx="8568952" cy="0"/>
          </a:xfrm>
          <a:prstGeom prst="line">
            <a:avLst/>
          </a:prstGeom>
          <a:ln w="12700">
            <a:solidFill>
              <a:srgbClr val="D6066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Inhaltsplatzhalter 2"/>
          <p:cNvSpPr>
            <a:spLocks noGrp="1"/>
          </p:cNvSpPr>
          <p:nvPr>
            <p:ph idx="4294967295"/>
          </p:nvPr>
        </p:nvSpPr>
        <p:spPr>
          <a:xfrm>
            <a:off x="566555" y="1428736"/>
            <a:ext cx="8229600" cy="5240624"/>
          </a:xfrm>
          <a:prstGeom prst="rect">
            <a:avLst/>
          </a:prstGeo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GB" b="1" dirty="0" smtClean="0"/>
              <a:t>Danube Networkers</a:t>
            </a:r>
            <a:endParaRPr lang="en-GB" dirty="0" smtClean="0"/>
          </a:p>
          <a:p>
            <a:pPr>
              <a:buNone/>
            </a:pPr>
            <a:r>
              <a:rPr lang="en-GB" dirty="0" smtClean="0"/>
              <a:t>Cooperation among participants from 7 countries</a:t>
            </a:r>
          </a:p>
          <a:p>
            <a:pPr>
              <a:buNone/>
            </a:pPr>
            <a:r>
              <a:rPr lang="en-GB" dirty="0" smtClean="0"/>
              <a:t>	Focus: Lifelong learning, target group: elderly people</a:t>
            </a:r>
          </a:p>
          <a:p>
            <a:pPr>
              <a:buNone/>
            </a:pPr>
            <a:r>
              <a:rPr lang="en-GB" b="1" smtClean="0">
                <a:hlinkClick r:id="rId3"/>
              </a:rPr>
              <a:t>www.danube-networkers.eu</a:t>
            </a:r>
            <a:endParaRPr lang="en-GB" b="1" smtClean="0"/>
          </a:p>
          <a:p>
            <a:pPr>
              <a:buNone/>
            </a:pPr>
            <a:endParaRPr lang="en-GB" b="1" dirty="0" smtClean="0"/>
          </a:p>
          <a:p>
            <a:pPr>
              <a:buNone/>
            </a:pPr>
            <a:r>
              <a:rPr lang="en-GB" b="1" dirty="0" smtClean="0"/>
              <a:t>Danube Civil Society Forum</a:t>
            </a:r>
            <a:endParaRPr lang="en-GB" dirty="0" smtClean="0"/>
          </a:p>
          <a:p>
            <a:pPr>
              <a:buNone/>
            </a:pPr>
            <a:r>
              <a:rPr lang="en-GB" dirty="0" smtClean="0"/>
              <a:t>Cooperation among 87 civil organizations</a:t>
            </a:r>
          </a:p>
          <a:p>
            <a:pPr>
              <a:buNone/>
            </a:pPr>
            <a:r>
              <a:rPr lang="en-GB" dirty="0" smtClean="0"/>
              <a:t>	Focus: all questions important for the Danube Region (environmental protection, cultural cooperation)</a:t>
            </a:r>
          </a:p>
          <a:p>
            <a:pPr>
              <a:buNone/>
            </a:pPr>
            <a:r>
              <a:rPr lang="en-GB" dirty="0" smtClean="0">
                <a:hlinkClick r:id="rId4"/>
              </a:rPr>
              <a:t>www.danubesrategy.eu</a:t>
            </a:r>
            <a:r>
              <a:rPr lang="en-GB" dirty="0" smtClean="0"/>
              <a:t> 	</a:t>
            </a:r>
            <a:r>
              <a:rPr lang="en-GB" dirty="0" smtClean="0">
                <a:hlinkClick r:id="rId5"/>
              </a:rPr>
              <a:t>www.svetidunav.rs</a:t>
            </a:r>
            <a:endParaRPr lang="en-GB" dirty="0" smtClean="0"/>
          </a:p>
          <a:p>
            <a:pPr>
              <a:buNone/>
            </a:pPr>
            <a:endParaRPr lang="en-GB" b="1" dirty="0" smtClean="0"/>
          </a:p>
          <a:p>
            <a:pPr>
              <a:buNone/>
            </a:pPr>
            <a:r>
              <a:rPr lang="en-GB" b="1" dirty="0" smtClean="0"/>
              <a:t>Tempus Public Foundation</a:t>
            </a:r>
          </a:p>
          <a:p>
            <a:pPr>
              <a:buNone/>
            </a:pPr>
            <a:r>
              <a:rPr lang="en-GB" dirty="0" smtClean="0"/>
              <a:t>Multilateral cooperation projects on LLL, school leadership</a:t>
            </a:r>
          </a:p>
          <a:p>
            <a:pPr>
              <a:buNone/>
            </a:pPr>
            <a:r>
              <a:rPr lang="en-GB" dirty="0" smtClean="0">
                <a:hlinkClick r:id="rId6"/>
              </a:rPr>
              <a:t>www.tpf.hu</a:t>
            </a: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hu-HU" dirty="0" smtClean="0"/>
          </a:p>
        </p:txBody>
      </p:sp>
      <p:sp>
        <p:nvSpPr>
          <p:cNvPr id="8" name="Textfeld 7"/>
          <p:cNvSpPr txBox="1"/>
          <p:nvPr/>
        </p:nvSpPr>
        <p:spPr>
          <a:xfrm>
            <a:off x="0" y="6525344"/>
            <a:ext cx="91439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1400" b="1" dirty="0" smtClean="0">
                <a:solidFill>
                  <a:srgbClr val="0E4194"/>
                </a:solidFill>
                <a:latin typeface="Trebuchet MS" pitchFamily="34" charset="0"/>
              </a:rPr>
              <a:t>EU S</a:t>
            </a:r>
            <a:r>
              <a:rPr lang="de-AT" sz="1200" b="1" dirty="0" smtClean="0">
                <a:solidFill>
                  <a:srgbClr val="0E4194"/>
                </a:solidFill>
                <a:latin typeface="Trebuchet MS" pitchFamily="34" charset="0"/>
              </a:rPr>
              <a:t>TRATEGY FOR THE </a:t>
            </a:r>
            <a:r>
              <a:rPr lang="de-AT" sz="1400" b="1" dirty="0" smtClean="0">
                <a:solidFill>
                  <a:srgbClr val="0E4194"/>
                </a:solidFill>
                <a:latin typeface="Trebuchet MS" pitchFamily="34" charset="0"/>
              </a:rPr>
              <a:t>D</a:t>
            </a:r>
            <a:r>
              <a:rPr lang="de-AT" sz="1200" b="1" dirty="0" smtClean="0">
                <a:solidFill>
                  <a:srgbClr val="0E4194"/>
                </a:solidFill>
                <a:latin typeface="Trebuchet MS" pitchFamily="34" charset="0"/>
              </a:rPr>
              <a:t>ANUBE</a:t>
            </a:r>
            <a:r>
              <a:rPr lang="de-AT" sz="1400" b="1" dirty="0" smtClean="0">
                <a:solidFill>
                  <a:srgbClr val="0E4194"/>
                </a:solidFill>
                <a:latin typeface="Trebuchet MS" pitchFamily="34" charset="0"/>
              </a:rPr>
              <a:t> R</a:t>
            </a:r>
            <a:r>
              <a:rPr lang="de-AT" sz="1200" b="1" dirty="0" smtClean="0">
                <a:solidFill>
                  <a:srgbClr val="0E4194"/>
                </a:solidFill>
                <a:latin typeface="Trebuchet MS" pitchFamily="34" charset="0"/>
              </a:rPr>
              <a:t>EGION</a:t>
            </a:r>
            <a:r>
              <a:rPr lang="de-AT" sz="1400" b="1" dirty="0" smtClean="0">
                <a:solidFill>
                  <a:srgbClr val="0E4194"/>
                </a:solidFill>
                <a:latin typeface="Trebuchet MS" pitchFamily="34" charset="0"/>
              </a:rPr>
              <a:t> (EUSDR) – </a:t>
            </a:r>
            <a:r>
              <a:rPr lang="de-AT" sz="1400" b="1" dirty="0" err="1" smtClean="0">
                <a:solidFill>
                  <a:srgbClr val="0E4194"/>
                </a:solidFill>
                <a:latin typeface="Trebuchet MS" pitchFamily="34" charset="0"/>
              </a:rPr>
              <a:t>Priority</a:t>
            </a:r>
            <a:r>
              <a:rPr lang="de-AT" sz="1400" b="1" dirty="0" smtClean="0">
                <a:solidFill>
                  <a:srgbClr val="0E4194"/>
                </a:solidFill>
                <a:latin typeface="Trebuchet MS" pitchFamily="34" charset="0"/>
              </a:rPr>
              <a:t> Area 9  |  www.peopleandskills-danuberegion.eu</a:t>
            </a:r>
            <a:endParaRPr lang="de-AT" sz="1400" b="1" dirty="0">
              <a:solidFill>
                <a:srgbClr val="0E4194"/>
              </a:solidFill>
              <a:latin typeface="Trebuchet MS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72649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3924" y="0"/>
            <a:ext cx="3340074" cy="1366628"/>
          </a:xfrm>
          <a:prstGeom prst="rect">
            <a:avLst/>
          </a:prstGeom>
        </p:spPr>
      </p:pic>
      <p:cxnSp>
        <p:nvCxnSpPr>
          <p:cNvPr id="6" name="Gerade Verbindung 5"/>
          <p:cNvCxnSpPr/>
          <p:nvPr/>
        </p:nvCxnSpPr>
        <p:spPr>
          <a:xfrm flipH="1">
            <a:off x="251520" y="1366628"/>
            <a:ext cx="8568952" cy="0"/>
          </a:xfrm>
          <a:prstGeom prst="line">
            <a:avLst/>
          </a:prstGeom>
          <a:ln w="12700">
            <a:solidFill>
              <a:srgbClr val="D6066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Inhaltsplatzhalter 2"/>
          <p:cNvSpPr>
            <a:spLocks noGrp="1"/>
          </p:cNvSpPr>
          <p:nvPr>
            <p:ph idx="4294967295"/>
          </p:nvPr>
        </p:nvSpPr>
        <p:spPr>
          <a:xfrm>
            <a:off x="566555" y="1357298"/>
            <a:ext cx="8229600" cy="5240624"/>
          </a:xfrm>
          <a:prstGeom prst="rect">
            <a:avLst/>
          </a:prstGeo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hu-HU" i="1" dirty="0" smtClean="0">
                <a:solidFill>
                  <a:srgbClr val="C00000"/>
                </a:solidFill>
              </a:rPr>
              <a:t>Project </a:t>
            </a:r>
            <a:r>
              <a:rPr lang="hu-HU" i="1" dirty="0" err="1" smtClean="0">
                <a:solidFill>
                  <a:srgbClr val="C00000"/>
                </a:solidFill>
              </a:rPr>
              <a:t>proposals</a:t>
            </a:r>
            <a:r>
              <a:rPr lang="en-US" dirty="0" smtClean="0"/>
              <a:t>							</a:t>
            </a:r>
            <a:endParaRPr lang="hu-HU" dirty="0" smtClean="0"/>
          </a:p>
          <a:p>
            <a:pPr lvl="0"/>
            <a:r>
              <a:rPr lang="en-US" dirty="0" smtClean="0"/>
              <a:t>Learning citizenship (learning active citizenship by adults – methodology, curriculum)</a:t>
            </a:r>
            <a:endParaRPr lang="hu-HU" dirty="0" smtClean="0"/>
          </a:p>
          <a:p>
            <a:pPr lvl="0"/>
            <a:r>
              <a:rPr lang="en-US" dirty="0" smtClean="0"/>
              <a:t>Empower citizenship on a common goal, through a common issue</a:t>
            </a:r>
            <a:r>
              <a:rPr lang="hu-HU" dirty="0" smtClean="0"/>
              <a:t> </a:t>
            </a:r>
            <a:r>
              <a:rPr lang="en-US" dirty="0" smtClean="0"/>
              <a:t>(like sustainability)</a:t>
            </a:r>
            <a:r>
              <a:rPr lang="hu-HU" dirty="0" smtClean="0"/>
              <a:t> </a:t>
            </a:r>
          </a:p>
          <a:p>
            <a:r>
              <a:rPr lang="en-US" dirty="0" smtClean="0"/>
              <a:t>Morality and values in the society – learning partnership (new project: application finished, awarding ongoing)</a:t>
            </a:r>
            <a:endParaRPr lang="hu-HU" dirty="0" smtClean="0"/>
          </a:p>
          <a:p>
            <a:pPr lvl="0"/>
            <a:r>
              <a:rPr lang="hu-HU" dirty="0" err="1" smtClean="0"/>
              <a:t>Mobility</a:t>
            </a:r>
            <a:r>
              <a:rPr lang="hu-HU" dirty="0" smtClean="0"/>
              <a:t> of l</a:t>
            </a:r>
            <a:r>
              <a:rPr lang="en-US" dirty="0" err="1" smtClean="0"/>
              <a:t>ow</a:t>
            </a:r>
            <a:r>
              <a:rPr lang="en-US" dirty="0" smtClean="0"/>
              <a:t> educated people </a:t>
            </a:r>
            <a:endParaRPr lang="hu-HU" dirty="0" smtClean="0"/>
          </a:p>
          <a:p>
            <a:pPr lvl="0"/>
            <a:r>
              <a:rPr lang="en-US" dirty="0" smtClean="0"/>
              <a:t>Diversity Management for Social Cohesion and Human Rights</a:t>
            </a:r>
            <a:endParaRPr lang="hu-HU" dirty="0" smtClean="0"/>
          </a:p>
          <a:p>
            <a:pPr>
              <a:buNone/>
            </a:pPr>
            <a:r>
              <a:rPr lang="hu-HU" dirty="0" smtClean="0"/>
              <a:t>	</a:t>
            </a:r>
            <a:r>
              <a:rPr lang="en-US" dirty="0" smtClean="0"/>
              <a:t>(ongoing projects, ongoing project applications, with 10 universities, open to be broadened)</a:t>
            </a:r>
            <a:endParaRPr lang="hu-HU" dirty="0" smtClean="0"/>
          </a:p>
          <a:p>
            <a:pPr lvl="0"/>
            <a:r>
              <a:rPr lang="en-US" dirty="0" smtClean="0"/>
              <a:t>Network of intercultural </a:t>
            </a:r>
            <a:r>
              <a:rPr lang="en-US" dirty="0" err="1" smtClean="0"/>
              <a:t>educa</a:t>
            </a:r>
            <a:r>
              <a:rPr lang="hu-HU" dirty="0" smtClean="0"/>
              <a:t>tors</a:t>
            </a:r>
          </a:p>
          <a:p>
            <a:pPr lvl="0"/>
            <a:r>
              <a:rPr lang="en-US" dirty="0" smtClean="0"/>
              <a:t>Motivation to learn (LLL)</a:t>
            </a:r>
            <a:r>
              <a:rPr lang="hu-HU" dirty="0" smtClean="0"/>
              <a:t> </a:t>
            </a:r>
            <a:r>
              <a:rPr lang="en-US" dirty="0" smtClean="0"/>
              <a:t> </a:t>
            </a:r>
            <a:endParaRPr lang="hu-HU" dirty="0" smtClean="0"/>
          </a:p>
          <a:p>
            <a:pPr lvl="0"/>
            <a:r>
              <a:rPr lang="en-US" dirty="0" smtClean="0"/>
              <a:t>Early school leaving, qualifying people, empowering – Leonardo Project ongoing, future application for ET</a:t>
            </a:r>
            <a:r>
              <a:rPr lang="hu-HU" dirty="0" smtClean="0"/>
              <a:t>C</a:t>
            </a:r>
            <a:r>
              <a:rPr lang="en-US" dirty="0" smtClean="0"/>
              <a:t> project</a:t>
            </a:r>
            <a:endParaRPr lang="hu-HU" dirty="0"/>
          </a:p>
        </p:txBody>
      </p:sp>
      <p:sp>
        <p:nvSpPr>
          <p:cNvPr id="8" name="Textfeld 7"/>
          <p:cNvSpPr txBox="1"/>
          <p:nvPr/>
        </p:nvSpPr>
        <p:spPr>
          <a:xfrm>
            <a:off x="0" y="6525344"/>
            <a:ext cx="91439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1400" b="1" dirty="0" smtClean="0">
                <a:solidFill>
                  <a:srgbClr val="0E4194"/>
                </a:solidFill>
                <a:latin typeface="Trebuchet MS" pitchFamily="34" charset="0"/>
              </a:rPr>
              <a:t>EU S</a:t>
            </a:r>
            <a:r>
              <a:rPr lang="de-AT" sz="1200" b="1" dirty="0" smtClean="0">
                <a:solidFill>
                  <a:srgbClr val="0E4194"/>
                </a:solidFill>
                <a:latin typeface="Trebuchet MS" pitchFamily="34" charset="0"/>
              </a:rPr>
              <a:t>TRATEGY FOR THE </a:t>
            </a:r>
            <a:r>
              <a:rPr lang="de-AT" sz="1400" b="1" dirty="0" smtClean="0">
                <a:solidFill>
                  <a:srgbClr val="0E4194"/>
                </a:solidFill>
                <a:latin typeface="Trebuchet MS" pitchFamily="34" charset="0"/>
              </a:rPr>
              <a:t>D</a:t>
            </a:r>
            <a:r>
              <a:rPr lang="de-AT" sz="1200" b="1" dirty="0" smtClean="0">
                <a:solidFill>
                  <a:srgbClr val="0E4194"/>
                </a:solidFill>
                <a:latin typeface="Trebuchet MS" pitchFamily="34" charset="0"/>
              </a:rPr>
              <a:t>ANUBE</a:t>
            </a:r>
            <a:r>
              <a:rPr lang="de-AT" sz="1400" b="1" dirty="0" smtClean="0">
                <a:solidFill>
                  <a:srgbClr val="0E4194"/>
                </a:solidFill>
                <a:latin typeface="Trebuchet MS" pitchFamily="34" charset="0"/>
              </a:rPr>
              <a:t> R</a:t>
            </a:r>
            <a:r>
              <a:rPr lang="de-AT" sz="1200" b="1" dirty="0" smtClean="0">
                <a:solidFill>
                  <a:srgbClr val="0E4194"/>
                </a:solidFill>
                <a:latin typeface="Trebuchet MS" pitchFamily="34" charset="0"/>
              </a:rPr>
              <a:t>EGION</a:t>
            </a:r>
            <a:r>
              <a:rPr lang="de-AT" sz="1400" b="1" dirty="0" smtClean="0">
                <a:solidFill>
                  <a:srgbClr val="0E4194"/>
                </a:solidFill>
                <a:latin typeface="Trebuchet MS" pitchFamily="34" charset="0"/>
              </a:rPr>
              <a:t> (EUSDR) – </a:t>
            </a:r>
            <a:r>
              <a:rPr lang="de-AT" sz="1400" b="1" dirty="0" err="1" smtClean="0">
                <a:solidFill>
                  <a:srgbClr val="0E4194"/>
                </a:solidFill>
                <a:latin typeface="Trebuchet MS" pitchFamily="34" charset="0"/>
              </a:rPr>
              <a:t>Priority</a:t>
            </a:r>
            <a:r>
              <a:rPr lang="de-AT" sz="1400" b="1" dirty="0" smtClean="0">
                <a:solidFill>
                  <a:srgbClr val="0E4194"/>
                </a:solidFill>
                <a:latin typeface="Trebuchet MS" pitchFamily="34" charset="0"/>
              </a:rPr>
              <a:t> Area 9  |  www.peopleandskills-danuberegion.eu</a:t>
            </a:r>
            <a:endParaRPr lang="de-AT" sz="1400" b="1" dirty="0">
              <a:solidFill>
                <a:srgbClr val="0E4194"/>
              </a:solidFill>
              <a:latin typeface="Trebuchet MS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72649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3924" y="0"/>
            <a:ext cx="3340074" cy="1366628"/>
          </a:xfrm>
          <a:prstGeom prst="rect">
            <a:avLst/>
          </a:prstGeom>
        </p:spPr>
      </p:pic>
      <p:cxnSp>
        <p:nvCxnSpPr>
          <p:cNvPr id="6" name="Gerade Verbindung 5"/>
          <p:cNvCxnSpPr/>
          <p:nvPr/>
        </p:nvCxnSpPr>
        <p:spPr>
          <a:xfrm flipH="1">
            <a:off x="251520" y="1366628"/>
            <a:ext cx="8568952" cy="0"/>
          </a:xfrm>
          <a:prstGeom prst="line">
            <a:avLst/>
          </a:prstGeom>
          <a:ln w="12700">
            <a:solidFill>
              <a:srgbClr val="D6066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Inhaltsplatzhalter 2"/>
          <p:cNvSpPr>
            <a:spLocks noGrp="1"/>
          </p:cNvSpPr>
          <p:nvPr>
            <p:ph idx="4294967295"/>
          </p:nvPr>
        </p:nvSpPr>
        <p:spPr>
          <a:xfrm>
            <a:off x="566555" y="1543322"/>
            <a:ext cx="8229600" cy="5126038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buNone/>
            </a:pPr>
            <a:r>
              <a:rPr lang="hu-HU" i="1" dirty="0" smtClean="0">
                <a:solidFill>
                  <a:srgbClr val="C00000"/>
                </a:solidFill>
              </a:rPr>
              <a:t>Key </a:t>
            </a:r>
            <a:r>
              <a:rPr lang="hu-HU" i="1" dirty="0" err="1" smtClean="0">
                <a:solidFill>
                  <a:srgbClr val="C00000"/>
                </a:solidFill>
              </a:rPr>
              <a:t>aspects</a:t>
            </a:r>
            <a:endParaRPr lang="hu-HU" i="1" dirty="0" smtClean="0">
              <a:solidFill>
                <a:srgbClr val="C00000"/>
              </a:solidFill>
            </a:endParaRPr>
          </a:p>
          <a:p>
            <a:pPr lvl="0"/>
            <a:r>
              <a:rPr lang="en-US" dirty="0" smtClean="0"/>
              <a:t>Communication strategy of and in the Danube Strategy, strategy/platform for communication among participants</a:t>
            </a:r>
            <a:endParaRPr lang="hu-HU" dirty="0" smtClean="0"/>
          </a:p>
          <a:p>
            <a:pPr lvl="0"/>
            <a:r>
              <a:rPr lang="en-US" dirty="0" smtClean="0"/>
              <a:t>Participative approaches, cross-cultural activities and partnership</a:t>
            </a:r>
            <a:endParaRPr lang="hu-HU" dirty="0" smtClean="0"/>
          </a:p>
          <a:p>
            <a:pPr lvl="0"/>
            <a:r>
              <a:rPr lang="en-US" dirty="0" smtClean="0"/>
              <a:t>Transnational projects that respond to transnational needs</a:t>
            </a:r>
            <a:endParaRPr lang="hu-HU" dirty="0" smtClean="0"/>
          </a:p>
          <a:p>
            <a:pPr lvl="0"/>
            <a:r>
              <a:rPr lang="hu-HU" dirty="0" err="1" smtClean="0"/>
              <a:t>Funding</a:t>
            </a:r>
            <a:endParaRPr lang="hu-HU" dirty="0" smtClean="0"/>
          </a:p>
          <a:p>
            <a:pPr>
              <a:buNone/>
            </a:pPr>
            <a:endParaRPr lang="hu-HU" dirty="0"/>
          </a:p>
        </p:txBody>
      </p:sp>
      <p:sp>
        <p:nvSpPr>
          <p:cNvPr id="8" name="Textfeld 7"/>
          <p:cNvSpPr txBox="1"/>
          <p:nvPr/>
        </p:nvSpPr>
        <p:spPr>
          <a:xfrm>
            <a:off x="0" y="6525344"/>
            <a:ext cx="91439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1400" b="1" dirty="0" smtClean="0">
                <a:solidFill>
                  <a:srgbClr val="0E4194"/>
                </a:solidFill>
                <a:latin typeface="Trebuchet MS" pitchFamily="34" charset="0"/>
              </a:rPr>
              <a:t>EU S</a:t>
            </a:r>
            <a:r>
              <a:rPr lang="de-AT" sz="1200" b="1" dirty="0" smtClean="0">
                <a:solidFill>
                  <a:srgbClr val="0E4194"/>
                </a:solidFill>
                <a:latin typeface="Trebuchet MS" pitchFamily="34" charset="0"/>
              </a:rPr>
              <a:t>TRATEGY FOR THE </a:t>
            </a:r>
            <a:r>
              <a:rPr lang="de-AT" sz="1400" b="1" dirty="0" smtClean="0">
                <a:solidFill>
                  <a:srgbClr val="0E4194"/>
                </a:solidFill>
                <a:latin typeface="Trebuchet MS" pitchFamily="34" charset="0"/>
              </a:rPr>
              <a:t>D</a:t>
            </a:r>
            <a:r>
              <a:rPr lang="de-AT" sz="1200" b="1" dirty="0" smtClean="0">
                <a:solidFill>
                  <a:srgbClr val="0E4194"/>
                </a:solidFill>
                <a:latin typeface="Trebuchet MS" pitchFamily="34" charset="0"/>
              </a:rPr>
              <a:t>ANUBE</a:t>
            </a:r>
            <a:r>
              <a:rPr lang="de-AT" sz="1400" b="1" dirty="0" smtClean="0">
                <a:solidFill>
                  <a:srgbClr val="0E4194"/>
                </a:solidFill>
                <a:latin typeface="Trebuchet MS" pitchFamily="34" charset="0"/>
              </a:rPr>
              <a:t> R</a:t>
            </a:r>
            <a:r>
              <a:rPr lang="de-AT" sz="1200" b="1" dirty="0" smtClean="0">
                <a:solidFill>
                  <a:srgbClr val="0E4194"/>
                </a:solidFill>
                <a:latin typeface="Trebuchet MS" pitchFamily="34" charset="0"/>
              </a:rPr>
              <a:t>EGION</a:t>
            </a:r>
            <a:r>
              <a:rPr lang="de-AT" sz="1400" b="1" dirty="0" smtClean="0">
                <a:solidFill>
                  <a:srgbClr val="0E4194"/>
                </a:solidFill>
                <a:latin typeface="Trebuchet MS" pitchFamily="34" charset="0"/>
              </a:rPr>
              <a:t> (EUSDR) – </a:t>
            </a:r>
            <a:r>
              <a:rPr lang="de-AT" sz="1400" b="1" dirty="0" err="1" smtClean="0">
                <a:solidFill>
                  <a:srgbClr val="0E4194"/>
                </a:solidFill>
                <a:latin typeface="Trebuchet MS" pitchFamily="34" charset="0"/>
              </a:rPr>
              <a:t>Priority</a:t>
            </a:r>
            <a:r>
              <a:rPr lang="de-AT" sz="1400" b="1" dirty="0" smtClean="0">
                <a:solidFill>
                  <a:srgbClr val="0E4194"/>
                </a:solidFill>
                <a:latin typeface="Trebuchet MS" pitchFamily="34" charset="0"/>
              </a:rPr>
              <a:t> Area 9  |  www.peopleandskills-danuberegion.eu</a:t>
            </a:r>
            <a:endParaRPr lang="de-AT" sz="1400" b="1" dirty="0">
              <a:solidFill>
                <a:srgbClr val="0E4194"/>
              </a:solidFill>
              <a:latin typeface="Trebuchet MS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72649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3924" y="0"/>
            <a:ext cx="3340074" cy="1366628"/>
          </a:xfrm>
          <a:prstGeom prst="rect">
            <a:avLst/>
          </a:prstGeom>
        </p:spPr>
      </p:pic>
      <p:cxnSp>
        <p:nvCxnSpPr>
          <p:cNvPr id="6" name="Gerade Verbindung 5"/>
          <p:cNvCxnSpPr/>
          <p:nvPr/>
        </p:nvCxnSpPr>
        <p:spPr>
          <a:xfrm flipH="1">
            <a:off x="251520" y="1366628"/>
            <a:ext cx="8568952" cy="0"/>
          </a:xfrm>
          <a:prstGeom prst="line">
            <a:avLst/>
          </a:prstGeom>
          <a:ln w="12700">
            <a:solidFill>
              <a:srgbClr val="D6066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Inhaltsplatzhalter 2"/>
          <p:cNvSpPr>
            <a:spLocks noGrp="1"/>
          </p:cNvSpPr>
          <p:nvPr>
            <p:ph idx="4294967295"/>
          </p:nvPr>
        </p:nvSpPr>
        <p:spPr>
          <a:xfrm>
            <a:off x="566555" y="1428736"/>
            <a:ext cx="8229600" cy="542928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571500" indent="-571500">
              <a:buAutoNum type="romanUcPeriod"/>
            </a:pPr>
            <a:r>
              <a:rPr lang="en-GB" sz="2400" dirty="0" smtClean="0">
                <a:solidFill>
                  <a:srgbClr val="C00000"/>
                </a:solidFill>
              </a:rPr>
              <a:t>Learning how to become an active citizen</a:t>
            </a:r>
          </a:p>
          <a:p>
            <a:pPr marL="571500" indent="-571500">
              <a:buNone/>
            </a:pPr>
            <a:r>
              <a:rPr lang="en-GB" sz="2400" dirty="0" smtClean="0">
                <a:solidFill>
                  <a:srgbClr val="C00000"/>
                </a:solidFill>
              </a:rPr>
              <a:t>Goals</a:t>
            </a:r>
          </a:p>
          <a:p>
            <a:pPr marL="571500" indent="-571500">
              <a:buFontTx/>
              <a:buChar char="-"/>
            </a:pPr>
            <a:r>
              <a:rPr lang="en-GB" sz="2400" dirty="0" smtClean="0"/>
              <a:t>Strengthen civil society in the Danube Region</a:t>
            </a:r>
          </a:p>
          <a:p>
            <a:pPr marL="571500" indent="-571500">
              <a:buFontTx/>
              <a:buChar char="-"/>
            </a:pPr>
            <a:r>
              <a:rPr lang="en-GB" sz="2400" dirty="0" smtClean="0"/>
              <a:t>Identify values and visions </a:t>
            </a:r>
          </a:p>
          <a:p>
            <a:pPr marL="571500" indent="-571500">
              <a:buFontTx/>
              <a:buChar char="-"/>
            </a:pPr>
            <a:r>
              <a:rPr lang="en-GB" sz="2400" dirty="0" smtClean="0"/>
              <a:t>Identify competencies</a:t>
            </a:r>
          </a:p>
          <a:p>
            <a:pPr marL="571500" indent="-571500">
              <a:buNone/>
            </a:pPr>
            <a:r>
              <a:rPr lang="en-GB" sz="2400" dirty="0" smtClean="0">
                <a:solidFill>
                  <a:srgbClr val="C00000"/>
                </a:solidFill>
              </a:rPr>
              <a:t>Elements</a:t>
            </a:r>
          </a:p>
          <a:p>
            <a:pPr marL="571500" indent="-571500">
              <a:buFontTx/>
              <a:buChar char="-"/>
            </a:pPr>
            <a:r>
              <a:rPr lang="en-GB" sz="2400" dirty="0" smtClean="0"/>
              <a:t>Analysis of common needs, status of the civil society and existing concepts of citizenship</a:t>
            </a:r>
          </a:p>
          <a:p>
            <a:pPr marL="571500" indent="-571500">
              <a:buFontTx/>
              <a:buChar char="-"/>
            </a:pPr>
            <a:r>
              <a:rPr lang="en-GB" sz="2400" dirty="0" smtClean="0"/>
              <a:t>Find tools to engage adults for active participation</a:t>
            </a:r>
          </a:p>
          <a:p>
            <a:pPr marL="571500" indent="-571500">
              <a:buFontTx/>
              <a:buChar char="-"/>
            </a:pPr>
            <a:r>
              <a:rPr lang="en-GB" sz="2400" dirty="0" smtClean="0"/>
              <a:t>Train the trainers programme</a:t>
            </a:r>
          </a:p>
          <a:p>
            <a:pPr marL="571500" indent="-571500">
              <a:buFontTx/>
              <a:buChar char="-"/>
            </a:pPr>
            <a:r>
              <a:rPr lang="en-GB" sz="2400" dirty="0" smtClean="0"/>
              <a:t>Social learning methods</a:t>
            </a:r>
          </a:p>
          <a:p>
            <a:pPr marL="571500" indent="-571500">
              <a:buNone/>
            </a:pPr>
            <a:endParaRPr lang="hu-HU" sz="2400" dirty="0" smtClean="0"/>
          </a:p>
          <a:p>
            <a:pPr marL="571500" indent="-571500">
              <a:buNone/>
            </a:pPr>
            <a:endParaRPr lang="hu-HU" sz="2400" dirty="0" smtClean="0"/>
          </a:p>
        </p:txBody>
      </p:sp>
      <p:sp>
        <p:nvSpPr>
          <p:cNvPr id="8" name="Textfeld 7"/>
          <p:cNvSpPr txBox="1"/>
          <p:nvPr/>
        </p:nvSpPr>
        <p:spPr>
          <a:xfrm>
            <a:off x="0" y="6525344"/>
            <a:ext cx="91439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1400" b="1" dirty="0" smtClean="0">
                <a:solidFill>
                  <a:srgbClr val="0E4194"/>
                </a:solidFill>
                <a:latin typeface="Trebuchet MS" pitchFamily="34" charset="0"/>
              </a:rPr>
              <a:t>EU S</a:t>
            </a:r>
            <a:r>
              <a:rPr lang="de-AT" sz="1200" b="1" dirty="0" smtClean="0">
                <a:solidFill>
                  <a:srgbClr val="0E4194"/>
                </a:solidFill>
                <a:latin typeface="Trebuchet MS" pitchFamily="34" charset="0"/>
              </a:rPr>
              <a:t>TRATEGY FOR THE </a:t>
            </a:r>
            <a:r>
              <a:rPr lang="de-AT" sz="1400" b="1" dirty="0" smtClean="0">
                <a:solidFill>
                  <a:srgbClr val="0E4194"/>
                </a:solidFill>
                <a:latin typeface="Trebuchet MS" pitchFamily="34" charset="0"/>
              </a:rPr>
              <a:t>D</a:t>
            </a:r>
            <a:r>
              <a:rPr lang="de-AT" sz="1200" b="1" dirty="0" smtClean="0">
                <a:solidFill>
                  <a:srgbClr val="0E4194"/>
                </a:solidFill>
                <a:latin typeface="Trebuchet MS" pitchFamily="34" charset="0"/>
              </a:rPr>
              <a:t>ANUBE</a:t>
            </a:r>
            <a:r>
              <a:rPr lang="de-AT" sz="1400" b="1" dirty="0" smtClean="0">
                <a:solidFill>
                  <a:srgbClr val="0E4194"/>
                </a:solidFill>
                <a:latin typeface="Trebuchet MS" pitchFamily="34" charset="0"/>
              </a:rPr>
              <a:t> R</a:t>
            </a:r>
            <a:r>
              <a:rPr lang="de-AT" sz="1200" b="1" dirty="0" smtClean="0">
                <a:solidFill>
                  <a:srgbClr val="0E4194"/>
                </a:solidFill>
                <a:latin typeface="Trebuchet MS" pitchFamily="34" charset="0"/>
              </a:rPr>
              <a:t>EGION</a:t>
            </a:r>
            <a:r>
              <a:rPr lang="de-AT" sz="1400" b="1" dirty="0" smtClean="0">
                <a:solidFill>
                  <a:srgbClr val="0E4194"/>
                </a:solidFill>
                <a:latin typeface="Trebuchet MS" pitchFamily="34" charset="0"/>
              </a:rPr>
              <a:t> (EUSDR) – </a:t>
            </a:r>
            <a:r>
              <a:rPr lang="de-AT" sz="1400" b="1" dirty="0" err="1" smtClean="0">
                <a:solidFill>
                  <a:srgbClr val="0E4194"/>
                </a:solidFill>
                <a:latin typeface="Trebuchet MS" pitchFamily="34" charset="0"/>
              </a:rPr>
              <a:t>Priority</a:t>
            </a:r>
            <a:r>
              <a:rPr lang="de-AT" sz="1400" b="1" dirty="0" smtClean="0">
                <a:solidFill>
                  <a:srgbClr val="0E4194"/>
                </a:solidFill>
                <a:latin typeface="Trebuchet MS" pitchFamily="34" charset="0"/>
              </a:rPr>
              <a:t> Area 9  |  www.peopleandskills-danuberegion.eu</a:t>
            </a:r>
            <a:endParaRPr lang="de-AT" sz="1400" b="1" dirty="0">
              <a:solidFill>
                <a:srgbClr val="0E4194"/>
              </a:solidFill>
              <a:latin typeface="Trebuchet MS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72649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3924" y="0"/>
            <a:ext cx="3340074" cy="1366628"/>
          </a:xfrm>
          <a:prstGeom prst="rect">
            <a:avLst/>
          </a:prstGeom>
        </p:spPr>
      </p:pic>
      <p:cxnSp>
        <p:nvCxnSpPr>
          <p:cNvPr id="6" name="Gerade Verbindung 5"/>
          <p:cNvCxnSpPr/>
          <p:nvPr/>
        </p:nvCxnSpPr>
        <p:spPr>
          <a:xfrm flipH="1">
            <a:off x="251520" y="1366628"/>
            <a:ext cx="8568952" cy="0"/>
          </a:xfrm>
          <a:prstGeom prst="line">
            <a:avLst/>
          </a:prstGeom>
          <a:ln w="12700">
            <a:solidFill>
              <a:srgbClr val="D6066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Inhaltsplatzhalter 2"/>
          <p:cNvSpPr>
            <a:spLocks noGrp="1"/>
          </p:cNvSpPr>
          <p:nvPr>
            <p:ph idx="4294967295"/>
          </p:nvPr>
        </p:nvSpPr>
        <p:spPr>
          <a:xfrm>
            <a:off x="566555" y="1428736"/>
            <a:ext cx="8229600" cy="5240624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buNone/>
            </a:pPr>
            <a:r>
              <a:rPr lang="en-GB" dirty="0" smtClean="0">
                <a:solidFill>
                  <a:srgbClr val="C00000"/>
                </a:solidFill>
              </a:rPr>
              <a:t>Potential participants</a:t>
            </a:r>
          </a:p>
          <a:p>
            <a:r>
              <a:rPr lang="en-GB" sz="2400" dirty="0" smtClean="0"/>
              <a:t>Communities, regional bodies</a:t>
            </a:r>
          </a:p>
          <a:p>
            <a:r>
              <a:rPr lang="en-GB" sz="2400" dirty="0" smtClean="0"/>
              <a:t>Academic institutions</a:t>
            </a:r>
          </a:p>
          <a:p>
            <a:r>
              <a:rPr lang="en-GB" sz="2400" dirty="0" smtClean="0"/>
              <a:t>Adult education and VET institutions</a:t>
            </a:r>
          </a:p>
          <a:p>
            <a:r>
              <a:rPr lang="en-GB" sz="2400" dirty="0" smtClean="0"/>
              <a:t>NGO-s</a:t>
            </a:r>
            <a:endParaRPr lang="hu-HU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en-GB" dirty="0" smtClean="0">
                <a:solidFill>
                  <a:srgbClr val="C00000"/>
                </a:solidFill>
              </a:rPr>
              <a:t>Funding</a:t>
            </a:r>
          </a:p>
          <a:p>
            <a:pPr>
              <a:buNone/>
            </a:pPr>
            <a:r>
              <a:rPr lang="en-GB" sz="2400" dirty="0" smtClean="0"/>
              <a:t>Lifelong learning Programme</a:t>
            </a:r>
          </a:p>
          <a:p>
            <a:pPr>
              <a:buNone/>
            </a:pPr>
            <a:r>
              <a:rPr lang="en-GB" sz="2400" dirty="0" smtClean="0"/>
              <a:t>Europe for Citizens Programme</a:t>
            </a:r>
          </a:p>
          <a:p>
            <a:pPr>
              <a:buNone/>
            </a:pPr>
            <a:r>
              <a:rPr lang="en-GB" sz="2400" dirty="0" smtClean="0"/>
              <a:t>Other programmes</a:t>
            </a:r>
          </a:p>
          <a:p>
            <a:pPr>
              <a:buNone/>
            </a:pPr>
            <a:endParaRPr lang="hu-HU" dirty="0"/>
          </a:p>
        </p:txBody>
      </p:sp>
      <p:sp>
        <p:nvSpPr>
          <p:cNvPr id="8" name="Textfeld 7"/>
          <p:cNvSpPr txBox="1"/>
          <p:nvPr/>
        </p:nvSpPr>
        <p:spPr>
          <a:xfrm>
            <a:off x="0" y="6525344"/>
            <a:ext cx="91439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1400" b="1" dirty="0" smtClean="0">
                <a:solidFill>
                  <a:srgbClr val="0E4194"/>
                </a:solidFill>
                <a:latin typeface="Trebuchet MS" pitchFamily="34" charset="0"/>
              </a:rPr>
              <a:t>EU S</a:t>
            </a:r>
            <a:r>
              <a:rPr lang="de-AT" sz="1200" b="1" dirty="0" smtClean="0">
                <a:solidFill>
                  <a:srgbClr val="0E4194"/>
                </a:solidFill>
                <a:latin typeface="Trebuchet MS" pitchFamily="34" charset="0"/>
              </a:rPr>
              <a:t>TRATEGY FOR THE </a:t>
            </a:r>
            <a:r>
              <a:rPr lang="de-AT" sz="1400" b="1" dirty="0" smtClean="0">
                <a:solidFill>
                  <a:srgbClr val="0E4194"/>
                </a:solidFill>
                <a:latin typeface="Trebuchet MS" pitchFamily="34" charset="0"/>
              </a:rPr>
              <a:t>D</a:t>
            </a:r>
            <a:r>
              <a:rPr lang="de-AT" sz="1200" b="1" dirty="0" smtClean="0">
                <a:solidFill>
                  <a:srgbClr val="0E4194"/>
                </a:solidFill>
                <a:latin typeface="Trebuchet MS" pitchFamily="34" charset="0"/>
              </a:rPr>
              <a:t>ANUBE</a:t>
            </a:r>
            <a:r>
              <a:rPr lang="de-AT" sz="1400" b="1" dirty="0" smtClean="0">
                <a:solidFill>
                  <a:srgbClr val="0E4194"/>
                </a:solidFill>
                <a:latin typeface="Trebuchet MS" pitchFamily="34" charset="0"/>
              </a:rPr>
              <a:t> R</a:t>
            </a:r>
            <a:r>
              <a:rPr lang="de-AT" sz="1200" b="1" dirty="0" smtClean="0">
                <a:solidFill>
                  <a:srgbClr val="0E4194"/>
                </a:solidFill>
                <a:latin typeface="Trebuchet MS" pitchFamily="34" charset="0"/>
              </a:rPr>
              <a:t>EGION</a:t>
            </a:r>
            <a:r>
              <a:rPr lang="de-AT" sz="1400" b="1" dirty="0" smtClean="0">
                <a:solidFill>
                  <a:srgbClr val="0E4194"/>
                </a:solidFill>
                <a:latin typeface="Trebuchet MS" pitchFamily="34" charset="0"/>
              </a:rPr>
              <a:t> (EUSDR) – </a:t>
            </a:r>
            <a:r>
              <a:rPr lang="de-AT" sz="1400" b="1" dirty="0" err="1" smtClean="0">
                <a:solidFill>
                  <a:srgbClr val="0E4194"/>
                </a:solidFill>
                <a:latin typeface="Trebuchet MS" pitchFamily="34" charset="0"/>
              </a:rPr>
              <a:t>Priority</a:t>
            </a:r>
            <a:r>
              <a:rPr lang="de-AT" sz="1400" b="1" dirty="0" smtClean="0">
                <a:solidFill>
                  <a:srgbClr val="0E4194"/>
                </a:solidFill>
                <a:latin typeface="Trebuchet MS" pitchFamily="34" charset="0"/>
              </a:rPr>
              <a:t> Area 9  |  www.peopleandskills-danuberegion.eu</a:t>
            </a:r>
            <a:endParaRPr lang="de-AT" sz="1400" b="1" dirty="0">
              <a:solidFill>
                <a:srgbClr val="0E4194"/>
              </a:solidFill>
              <a:latin typeface="Trebuchet MS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72649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nutzerdefiniertes 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696</Words>
  <Application>Microsoft Office PowerPoint</Application>
  <PresentationFormat>Bildschirmpräsentation (4:3)</PresentationFormat>
  <Paragraphs>146</Paragraphs>
  <Slides>14</Slides>
  <Notes>1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14</vt:i4>
      </vt:variant>
    </vt:vector>
  </HeadingPairs>
  <TitlesOfParts>
    <vt:vector size="15" baseType="lpstr">
      <vt:lpstr>Benutzerdefiniertes Design</vt:lpstr>
      <vt:lpstr>To promote equity, social cohesion and active citizenship through education and training </vt:lpstr>
      <vt:lpstr>Folie 2</vt:lpstr>
      <vt:lpstr>Folie 3</vt:lpstr>
      <vt:lpstr>Folie 4</vt:lpstr>
      <vt:lpstr>Folie 5</vt:lpstr>
      <vt:lpstr>Folie 6</vt:lpstr>
      <vt:lpstr>Folie 7</vt:lpstr>
      <vt:lpstr>Folie 8</vt:lpstr>
      <vt:lpstr>Folie 9</vt:lpstr>
      <vt:lpstr>Folie 10</vt:lpstr>
      <vt:lpstr>Folie 11</vt:lpstr>
      <vt:lpstr>Folie 12</vt:lpstr>
      <vt:lpstr>Folie 13</vt:lpstr>
      <vt:lpstr>Folie 14</vt:lpstr>
    </vt:vector>
  </TitlesOfParts>
  <Company>Wien Holding GmbH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the Presentation</dc:title>
  <dc:creator>Vienna Trainee</dc:creator>
  <cp:lastModifiedBy>joerg.mirtl</cp:lastModifiedBy>
  <cp:revision>88</cp:revision>
  <cp:lastPrinted>2011-07-13T10:16:40Z</cp:lastPrinted>
  <dcterms:created xsi:type="dcterms:W3CDTF">2011-07-13T09:29:08Z</dcterms:created>
  <dcterms:modified xsi:type="dcterms:W3CDTF">2012-06-18T09:16:13Z</dcterms:modified>
</cp:coreProperties>
</file>