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263" r:id="rId2"/>
    <p:sldId id="257" r:id="rId3"/>
    <p:sldId id="278" r:id="rId4"/>
    <p:sldId id="279" r:id="rId5"/>
    <p:sldId id="271" r:id="rId6"/>
    <p:sldId id="272" r:id="rId7"/>
    <p:sldId id="281" r:id="rId8"/>
    <p:sldId id="267" r:id="rId9"/>
  </p:sldIdLst>
  <p:sldSz cx="9144000" cy="6858000" type="screen4x3"/>
  <p:notesSz cx="9874250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4194"/>
    <a:srgbClr val="D60664"/>
    <a:srgbClr val="94C456"/>
    <a:srgbClr val="23B0E6"/>
    <a:srgbClr val="DCC601"/>
    <a:srgbClr val="A8C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29" autoAdjust="0"/>
  </p:normalViewPr>
  <p:slideViewPr>
    <p:cSldViewPr>
      <p:cViewPr varScale="1">
        <p:scale>
          <a:sx n="74" d="100"/>
          <a:sy n="74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593124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EF99F-E727-49C4-A82D-82CFE418F440}" type="datetimeFigureOut">
              <a:rPr lang="de-AT" smtClean="0"/>
              <a:pPr/>
              <a:t>13.06.2012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93124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3CD8E-40D0-4F1E-BCC9-2D267EE76603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6573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93124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D1974-BD93-4158-8B6F-12C994D91847}" type="datetimeFigureOut">
              <a:rPr lang="de-AT" smtClean="0"/>
              <a:pPr/>
              <a:t>13.06.2012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93124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A5ACA-C920-4611-B242-C53241780CA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3289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389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1264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2703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7405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7405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40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450" y="46148"/>
            <a:ext cx="3692053" cy="1510644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ctrTitle" idx="4294967295"/>
          </p:nvPr>
        </p:nvSpPr>
        <p:spPr>
          <a:xfrm>
            <a:off x="400000" y="1911548"/>
            <a:ext cx="7772400" cy="94138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/>
            </a:r>
            <a:b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</a:br>
            <a:r>
              <a:rPr lang="ro-RO" sz="3600" dirty="0" err="1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To</a:t>
            </a:r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 </a:t>
            </a:r>
            <a:r>
              <a:rPr lang="ro-RO" sz="3600" dirty="0" err="1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support</a:t>
            </a:r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 </a:t>
            </a:r>
            <a:r>
              <a:rPr lang="ro-RO" sz="3600" dirty="0" err="1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lifelong</a:t>
            </a:r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 </a:t>
            </a:r>
            <a:r>
              <a:rPr lang="ro-RO" sz="3600" dirty="0" err="1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learning</a:t>
            </a:r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 </a:t>
            </a:r>
            <a:r>
              <a:rPr lang="ro-RO" sz="3600" dirty="0" err="1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and</a:t>
            </a:r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 </a:t>
            </a:r>
            <a:r>
              <a:rPr lang="ro-RO" sz="3600" dirty="0" err="1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expanding</a:t>
            </a:r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 </a:t>
            </a:r>
            <a:r>
              <a:rPr lang="ro-RO" sz="3600" dirty="0" err="1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>mobility</a:t>
            </a:r>
            <a: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  <a:t/>
            </a:r>
            <a:br>
              <a:rPr lang="ro-RO" sz="3600" dirty="0" smtClean="0">
                <a:solidFill>
                  <a:srgbClr val="191919"/>
                </a:solidFill>
                <a:latin typeface="Trebuchet MS Bold"/>
                <a:ea typeface="ＭＳ Ｐゴシック" pitchFamily="34" charset="-128"/>
              </a:rPr>
            </a:br>
            <a:endParaRPr lang="en-US" sz="3600" dirty="0">
              <a:solidFill>
                <a:srgbClr val="191919"/>
              </a:solidFill>
              <a:latin typeface="Trebuchet MS Bold"/>
              <a:ea typeface="ＭＳ Ｐゴシック" pitchFamily="34" charset="-128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2631629"/>
            <a:ext cx="7772400" cy="1805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o-RO" sz="2700" dirty="0" smtClean="0">
              <a:solidFill>
                <a:srgbClr val="D60664"/>
              </a:solidFill>
              <a:latin typeface="Trebuchet MS Bold"/>
              <a:ea typeface="ＭＳ Ｐゴシック" pitchFamily="34" charset="-128"/>
            </a:endParaRPr>
          </a:p>
          <a:p>
            <a:endParaRPr lang="ro-RO" sz="2700" dirty="0" smtClean="0">
              <a:solidFill>
                <a:srgbClr val="D60664"/>
              </a:solidFill>
              <a:latin typeface="Trebuchet MS Bold"/>
              <a:ea typeface="ＭＳ Ｐゴシック" pitchFamily="34" charset="-128"/>
            </a:endParaRPr>
          </a:p>
          <a:p>
            <a:r>
              <a:rPr lang="ro-RO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Working</a:t>
            </a:r>
            <a:r>
              <a:rPr lang="ro-RO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 </a:t>
            </a:r>
            <a:r>
              <a:rPr lang="ro-RO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group</a:t>
            </a:r>
            <a:r>
              <a:rPr lang="ro-RO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 4 Report</a:t>
            </a:r>
            <a:endParaRPr lang="en-US" sz="2400" dirty="0">
              <a:solidFill>
                <a:srgbClr val="D60664"/>
              </a:solidFill>
              <a:latin typeface="Trebuchet MS Bold"/>
              <a:ea typeface="ＭＳ Ｐゴシック" pitchFamily="34" charset="-128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68" y="1628800"/>
            <a:ext cx="5209032" cy="152400"/>
          </a:xfrm>
          <a:prstGeom prst="rect">
            <a:avLst/>
          </a:prstGeom>
        </p:spPr>
      </p:pic>
      <p:sp>
        <p:nvSpPr>
          <p:cNvPr id="5" name="Textplatzhalter 3"/>
          <p:cNvSpPr txBox="1">
            <a:spLocks/>
          </p:cNvSpPr>
          <p:nvPr/>
        </p:nvSpPr>
        <p:spPr>
          <a:xfrm>
            <a:off x="0" y="5157192"/>
            <a:ext cx="3816424" cy="400110"/>
          </a:xfrm>
          <a:prstGeom prst="rect">
            <a:avLst/>
          </a:prstGeom>
          <a:solidFill>
            <a:srgbClr val="A8C6EA">
              <a:alpha val="80000"/>
            </a:srgbClr>
          </a:solidFill>
        </p:spPr>
        <p:txBody>
          <a:bodyPr anchor="ctr" anchorCtr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solidFill>
                  <a:srgbClr val="0E4194"/>
                </a:solidFill>
                <a:latin typeface="Trebuchet MS" pitchFamily="34" charset="0"/>
                <a:ea typeface="ＭＳ Ｐゴシック" pitchFamily="34" charset="-128"/>
              </a:rPr>
              <a:t>13 - 14 June 2012</a:t>
            </a:r>
            <a:r>
              <a:rPr lang="de-DE" sz="2000" b="1" dirty="0" smtClean="0">
                <a:solidFill>
                  <a:srgbClr val="0E4194"/>
                </a:solidFill>
                <a:latin typeface="Trebuchet MS" pitchFamily="34" charset="0"/>
                <a:ea typeface="ＭＳ Ｐゴシック" pitchFamily="34" charset="-128"/>
              </a:rPr>
              <a:t> |</a:t>
            </a:r>
            <a:r>
              <a:rPr lang="de-AT" sz="2000" b="1" dirty="0" smtClean="0">
                <a:solidFill>
                  <a:srgbClr val="0E4194"/>
                </a:solidFill>
                <a:latin typeface="Trebuchet MS" pitchFamily="34" charset="0"/>
                <a:ea typeface="ＭＳ Ｐゴシック" pitchFamily="34" charset="-128"/>
              </a:rPr>
              <a:t>Vienna</a:t>
            </a:r>
            <a:endParaRPr lang="en-US" sz="2000" b="1" dirty="0">
              <a:solidFill>
                <a:srgbClr val="0E4194"/>
              </a:solidFill>
              <a:latin typeface="Trebuchet MS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041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268760"/>
            <a:ext cx="8229600" cy="5400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ro-RO" sz="2400" b="1" dirty="0" smtClean="0">
                <a:latin typeface="Trebuchet MS" pitchFamily="34" charset="0"/>
              </a:rPr>
              <a:t>Specific </a:t>
            </a:r>
            <a:r>
              <a:rPr lang="ro-RO" sz="2400" b="1" dirty="0" err="1" smtClean="0">
                <a:latin typeface="Trebuchet MS" pitchFamily="34" charset="0"/>
              </a:rPr>
              <a:t>ongoing</a:t>
            </a:r>
            <a:r>
              <a:rPr lang="ro-RO" sz="2400" b="1" dirty="0" smtClean="0">
                <a:latin typeface="Trebuchet MS" pitchFamily="34" charset="0"/>
              </a:rPr>
              <a:t> </a:t>
            </a:r>
            <a:r>
              <a:rPr lang="ro-RO" sz="2400" b="1" dirty="0" err="1" smtClean="0">
                <a:latin typeface="Trebuchet MS" pitchFamily="34" charset="0"/>
              </a:rPr>
              <a:t>activities</a:t>
            </a:r>
            <a:r>
              <a:rPr lang="ro-RO" sz="2400" b="1" dirty="0" smtClean="0">
                <a:latin typeface="Trebuchet MS" pitchFamily="34" charset="0"/>
              </a:rPr>
              <a:t> </a:t>
            </a:r>
            <a:r>
              <a:rPr lang="ro-RO" sz="2400" b="1" dirty="0" err="1" smtClean="0">
                <a:latin typeface="Trebuchet MS" pitchFamily="34" charset="0"/>
              </a:rPr>
              <a:t>and</a:t>
            </a:r>
            <a:r>
              <a:rPr lang="ro-RO" sz="2400" b="1" dirty="0" smtClean="0">
                <a:latin typeface="Trebuchet MS" pitchFamily="34" charset="0"/>
              </a:rPr>
              <a:t> </a:t>
            </a:r>
            <a:r>
              <a:rPr lang="ro-RO" sz="2400" b="1" dirty="0" err="1" smtClean="0">
                <a:latin typeface="Trebuchet MS" pitchFamily="34" charset="0"/>
              </a:rPr>
              <a:t>projects</a:t>
            </a:r>
            <a:r>
              <a:rPr lang="ro-RO" sz="2400" b="1" dirty="0" smtClean="0">
                <a:latin typeface="Trebuchet MS" pitchFamily="34" charset="0"/>
              </a:rPr>
              <a:t>:</a:t>
            </a:r>
            <a:endParaRPr lang="ro-RO" sz="2000" dirty="0" smtClean="0">
              <a:latin typeface="Trebuchet MS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ro-RO" sz="2200" dirty="0" smtClean="0">
                <a:solidFill>
                  <a:srgbClr val="D60664"/>
                </a:solidFill>
                <a:latin typeface="Trebuchet MS" pitchFamily="34" charset="0"/>
                <a:ea typeface="ＭＳ Ｐゴシック" pitchFamily="34" charset="-128"/>
                <a:cs typeface="+mj-cs"/>
              </a:rPr>
              <a:t>- </a:t>
            </a:r>
            <a:r>
              <a:rPr lang="en-US" sz="22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Learning mobility: </a:t>
            </a:r>
          </a:p>
          <a:p>
            <a:pPr lvl="2"/>
            <a:r>
              <a:rPr lang="en-US" sz="2000" dirty="0" smtClean="0"/>
              <a:t>Capacity Building Mobility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 (Lead: AT, Task Force Fostering and Building Human Capital)</a:t>
            </a:r>
            <a:r>
              <a:rPr lang="ro-RO" sz="2000" i="1" dirty="0" smtClean="0"/>
              <a:t> 2008 – (annual </a:t>
            </a:r>
            <a:r>
              <a:rPr lang="ro-RO" sz="2000" i="1" dirty="0" smtClean="0"/>
              <a:t>cycle</a:t>
            </a:r>
            <a:r>
              <a:rPr lang="ro-RO" sz="2000" dirty="0" smtClean="0"/>
              <a:t>s</a:t>
            </a:r>
            <a:r>
              <a:rPr lang="de-DE" sz="2000" dirty="0" smtClean="0"/>
              <a:t>)</a:t>
            </a:r>
          </a:p>
          <a:p>
            <a:pPr lvl="3"/>
            <a:r>
              <a:rPr lang="de-DE" sz="1800" i="1" dirty="0" err="1" smtClean="0"/>
              <a:t>Strengthen</a:t>
            </a:r>
            <a:r>
              <a:rPr lang="de-DE" sz="1800" i="1" dirty="0" smtClean="0"/>
              <a:t> administrative </a:t>
            </a:r>
            <a:r>
              <a:rPr lang="de-DE" sz="1800" i="1" dirty="0" err="1" smtClean="0"/>
              <a:t>capacities</a:t>
            </a:r>
            <a:r>
              <a:rPr lang="de-DE" sz="1800" i="1" dirty="0" smtClean="0"/>
              <a:t>, </a:t>
            </a:r>
            <a:r>
              <a:rPr lang="de-DE" sz="1800" i="1" dirty="0" err="1" smtClean="0"/>
              <a:t>promotion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of</a:t>
            </a:r>
            <a:r>
              <a:rPr lang="de-DE" sz="1800" i="1" dirty="0" smtClean="0"/>
              <a:t> regional </a:t>
            </a:r>
            <a:r>
              <a:rPr lang="de-DE" sz="1800" i="1" dirty="0" err="1" smtClean="0"/>
              <a:t>cooperation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through</a:t>
            </a:r>
            <a:r>
              <a:rPr lang="de-DE" sz="1800" i="1" dirty="0" smtClean="0"/>
              <a:t> international </a:t>
            </a:r>
            <a:r>
              <a:rPr lang="de-DE" sz="1800" i="1" dirty="0" err="1" smtClean="0"/>
              <a:t>mobility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stages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civil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servants</a:t>
            </a:r>
            <a:endParaRPr lang="ro-RO" sz="1800" i="1" dirty="0" smtClean="0"/>
          </a:p>
          <a:p>
            <a:pPr lvl="2"/>
            <a:r>
              <a:rPr lang="en-US" sz="2000" dirty="0" smtClean="0"/>
              <a:t>CEEPUS  - Central European Exchange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 for University Studies (Lead: </a:t>
            </a:r>
            <a:r>
              <a:rPr lang="en-US" sz="2000" dirty="0" smtClean="0"/>
              <a:t>Joint Committee of </a:t>
            </a:r>
            <a:r>
              <a:rPr lang="en-US" sz="2000" dirty="0" err="1" smtClean="0"/>
              <a:t>Ministeries</a:t>
            </a:r>
            <a:r>
              <a:rPr lang="en-US" sz="2000" dirty="0" smtClean="0"/>
              <a:t>, </a:t>
            </a:r>
            <a:r>
              <a:rPr lang="en-US" sz="2000" dirty="0" smtClean="0"/>
              <a:t>Central </a:t>
            </a:r>
            <a:r>
              <a:rPr lang="en-US" sz="2000" dirty="0" err="1" smtClean="0"/>
              <a:t>Cepus</a:t>
            </a:r>
            <a:r>
              <a:rPr lang="en-US" sz="2000" dirty="0" smtClean="0"/>
              <a:t> office </a:t>
            </a:r>
            <a:r>
              <a:rPr lang="en-US" sz="2000" dirty="0" smtClean="0"/>
              <a:t>in AT)</a:t>
            </a:r>
            <a:r>
              <a:rPr lang="ro-RO" sz="2000" dirty="0" smtClean="0"/>
              <a:t> </a:t>
            </a:r>
            <a:r>
              <a:rPr lang="ro-RO" sz="2000" i="1" dirty="0" smtClean="0"/>
              <a:t>May 2011 – Apr </a:t>
            </a:r>
            <a:r>
              <a:rPr lang="ro-RO" sz="2000" i="1" dirty="0" smtClean="0"/>
              <a:t>2018</a:t>
            </a:r>
            <a:endParaRPr lang="de-DE" sz="2000" i="1" dirty="0" smtClean="0"/>
          </a:p>
          <a:p>
            <a:pPr lvl="3"/>
            <a:r>
              <a:rPr lang="de-DE" sz="1800" dirty="0" smtClean="0"/>
              <a:t>Multilateral </a:t>
            </a:r>
            <a:r>
              <a:rPr lang="de-DE" sz="1800" dirty="0" err="1" smtClean="0"/>
              <a:t>exchange</a:t>
            </a:r>
            <a:r>
              <a:rPr lang="de-DE" sz="1800" dirty="0" smtClean="0"/>
              <a:t> </a:t>
            </a:r>
            <a:r>
              <a:rPr lang="de-DE" sz="1800" dirty="0" err="1" smtClean="0"/>
              <a:t>programmes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university</a:t>
            </a:r>
            <a:r>
              <a:rPr lang="de-DE" sz="1800" dirty="0" smtClean="0"/>
              <a:t> </a:t>
            </a:r>
            <a:r>
              <a:rPr lang="de-DE" sz="1800" dirty="0" err="1" smtClean="0"/>
              <a:t>studies</a:t>
            </a:r>
            <a:r>
              <a:rPr lang="de-DE" sz="1800" dirty="0" smtClean="0"/>
              <a:t> (</a:t>
            </a:r>
            <a:r>
              <a:rPr lang="de-DE" sz="1800" dirty="0" err="1" smtClean="0"/>
              <a:t>university</a:t>
            </a:r>
            <a:r>
              <a:rPr lang="de-DE" sz="1800" dirty="0" smtClean="0"/>
              <a:t> </a:t>
            </a:r>
            <a:r>
              <a:rPr lang="de-DE" sz="1800" dirty="0" err="1" smtClean="0"/>
              <a:t>networks</a:t>
            </a:r>
            <a:r>
              <a:rPr lang="de-DE" sz="1800" dirty="0" smtClean="0"/>
              <a:t> </a:t>
            </a:r>
            <a:r>
              <a:rPr lang="de-DE" sz="1800" dirty="0" err="1" smtClean="0"/>
              <a:t>operating</a:t>
            </a:r>
            <a:r>
              <a:rPr lang="de-DE" sz="1800" dirty="0" smtClean="0"/>
              <a:t> </a:t>
            </a:r>
            <a:r>
              <a:rPr lang="de-DE" sz="1800" dirty="0" err="1" smtClean="0"/>
              <a:t>joint</a:t>
            </a:r>
            <a:r>
              <a:rPr lang="de-DE" sz="1800" dirty="0" smtClean="0"/>
              <a:t> </a:t>
            </a:r>
            <a:r>
              <a:rPr lang="de-DE" sz="1800" dirty="0" err="1" smtClean="0"/>
              <a:t>programmes</a:t>
            </a:r>
            <a:r>
              <a:rPr lang="de-DE" sz="1800" dirty="0" smtClean="0"/>
              <a:t>; </a:t>
            </a:r>
            <a:r>
              <a:rPr lang="de-DE" sz="1800" dirty="0" err="1" smtClean="0"/>
              <a:t>covers</a:t>
            </a:r>
            <a:r>
              <a:rPr lang="de-DE" sz="1800" dirty="0" smtClean="0"/>
              <a:t> </a:t>
            </a:r>
            <a:r>
              <a:rPr lang="de-DE" sz="1800" dirty="0" err="1" smtClean="0"/>
              <a:t>grants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teachers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students</a:t>
            </a:r>
            <a:r>
              <a:rPr lang="de-DE" sz="1800" dirty="0" smtClean="0"/>
              <a:t>)</a:t>
            </a:r>
          </a:p>
          <a:p>
            <a:pPr lvl="2"/>
            <a:r>
              <a:rPr lang="de-DE" sz="2200" dirty="0" err="1" smtClean="0"/>
              <a:t>Academy</a:t>
            </a:r>
            <a:r>
              <a:rPr lang="de-DE" sz="2200" dirty="0" smtClean="0"/>
              <a:t> </a:t>
            </a:r>
            <a:r>
              <a:rPr lang="de-DE" sz="2200" dirty="0" err="1" smtClean="0"/>
              <a:t>of</a:t>
            </a:r>
            <a:r>
              <a:rPr lang="de-DE" sz="2200" dirty="0" smtClean="0"/>
              <a:t> VET (Lead: DE - Akademie der Beruflicher Bildung )</a:t>
            </a:r>
          </a:p>
          <a:p>
            <a:pPr lvl="3"/>
            <a:r>
              <a:rPr lang="de-DE" sz="1900" dirty="0" smtClean="0"/>
              <a:t>VET </a:t>
            </a:r>
            <a:r>
              <a:rPr lang="de-DE" sz="1900" dirty="0" err="1" smtClean="0"/>
              <a:t>schools</a:t>
            </a:r>
            <a:r>
              <a:rPr lang="de-DE" sz="1900" dirty="0" smtClean="0"/>
              <a:t> </a:t>
            </a:r>
            <a:r>
              <a:rPr lang="de-DE" sz="1900" dirty="0" err="1" smtClean="0"/>
              <a:t>cooperation</a:t>
            </a:r>
            <a:r>
              <a:rPr lang="de-DE" sz="1900" dirty="0"/>
              <a:t> </a:t>
            </a:r>
            <a:r>
              <a:rPr lang="de-DE" sz="1900" dirty="0" err="1" smtClean="0"/>
              <a:t>to</a:t>
            </a:r>
            <a:r>
              <a:rPr lang="de-DE" sz="1900" dirty="0" smtClean="0"/>
              <a:t> </a:t>
            </a:r>
            <a:r>
              <a:rPr lang="de-DE" sz="1900" dirty="0" err="1" smtClean="0"/>
              <a:t>enhance</a:t>
            </a:r>
            <a:r>
              <a:rPr lang="de-DE" sz="1900" dirty="0" smtClean="0"/>
              <a:t> </a:t>
            </a:r>
            <a:r>
              <a:rPr lang="de-DE" sz="1900" dirty="0" err="1" smtClean="0"/>
              <a:t>skills</a:t>
            </a:r>
            <a:r>
              <a:rPr lang="de-DE" sz="1900" dirty="0" smtClean="0"/>
              <a:t> </a:t>
            </a:r>
            <a:r>
              <a:rPr lang="de-DE" sz="1900" dirty="0" err="1" smtClean="0"/>
              <a:t>of</a:t>
            </a:r>
            <a:r>
              <a:rPr lang="de-DE" sz="1900" dirty="0" smtClean="0"/>
              <a:t> </a:t>
            </a:r>
            <a:r>
              <a:rPr lang="de-DE" sz="1900" dirty="0" err="1" smtClean="0"/>
              <a:t>trainers</a:t>
            </a:r>
            <a:r>
              <a:rPr lang="de-DE" sz="1900" dirty="0" smtClean="0"/>
              <a:t>, </a:t>
            </a:r>
            <a:r>
              <a:rPr lang="de-DE" sz="1900" dirty="0" err="1" smtClean="0"/>
              <a:t>instructors</a:t>
            </a:r>
            <a:r>
              <a:rPr lang="de-DE" sz="1900" dirty="0" smtClean="0"/>
              <a:t> </a:t>
            </a:r>
            <a:r>
              <a:rPr lang="de-DE" sz="1900" dirty="0" err="1" smtClean="0"/>
              <a:t>and</a:t>
            </a:r>
            <a:r>
              <a:rPr lang="de-DE" sz="1900" dirty="0" smtClean="0"/>
              <a:t> </a:t>
            </a:r>
            <a:r>
              <a:rPr lang="de-DE" sz="1900" dirty="0" err="1" smtClean="0"/>
              <a:t>mangers</a:t>
            </a:r>
            <a:endParaRPr lang="ro-RO" sz="1900" dirty="0" smtClean="0"/>
          </a:p>
          <a:p>
            <a:pPr>
              <a:buNone/>
            </a:pPr>
            <a:endParaRPr lang="ro-RO" sz="2000" i="1" dirty="0" smtClean="0"/>
          </a:p>
          <a:p>
            <a:pPr lvl="2">
              <a:buNone/>
            </a:pPr>
            <a:endParaRPr lang="ro-RO" sz="2000" dirty="0" smtClean="0"/>
          </a:p>
          <a:p>
            <a:pPr lvl="2"/>
            <a:endParaRPr lang="ro-RO" sz="1400" dirty="0" smtClean="0"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268760"/>
            <a:ext cx="8229600" cy="5400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ro-RO" sz="2400" b="1" dirty="0" smtClean="0">
                <a:latin typeface="Trebuchet MS" pitchFamily="34" charset="0"/>
              </a:rPr>
              <a:t>Specific ongoing activities and </a:t>
            </a:r>
            <a:r>
              <a:rPr lang="ro-RO" sz="2400" b="1" dirty="0" smtClean="0">
                <a:latin typeface="Trebuchet MS" pitchFamily="34" charset="0"/>
              </a:rPr>
              <a:t>projects:</a:t>
            </a:r>
            <a:endParaRPr lang="de-DE" sz="2000" dirty="0" smtClean="0">
              <a:latin typeface="Trebuchet MS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de-DE" sz="2000" dirty="0">
                <a:solidFill>
                  <a:srgbClr val="D60664"/>
                </a:solidFill>
                <a:latin typeface="Trebuchet MS" pitchFamily="34" charset="0"/>
                <a:ea typeface="ＭＳ Ｐゴシック" pitchFamily="34" charset="-128"/>
                <a:cs typeface="+mj-cs"/>
              </a:rPr>
              <a:t>-</a:t>
            </a:r>
            <a:r>
              <a:rPr lang="de-DE" sz="2000" dirty="0" smtClean="0">
                <a:solidFill>
                  <a:srgbClr val="D60664"/>
                </a:solidFill>
                <a:latin typeface="Trebuchet MS" pitchFamily="34" charset="0"/>
                <a:ea typeface="ＭＳ Ｐゴシック" pitchFamily="34" charset="-128"/>
                <a:cs typeface="+mj-cs"/>
              </a:rPr>
              <a:t> </a:t>
            </a:r>
            <a:r>
              <a:rPr lang="en-US" sz="22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European </a:t>
            </a:r>
            <a:r>
              <a:rPr lang="en-US" sz="22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reference tools:</a:t>
            </a:r>
            <a:r>
              <a:rPr lang="en-US" dirty="0" smtClean="0"/>
              <a:t>	</a:t>
            </a:r>
            <a:endParaRPr lang="ro-RO" sz="4000" dirty="0" smtClean="0"/>
          </a:p>
          <a:p>
            <a:pPr lvl="2"/>
            <a:r>
              <a:rPr lang="en-US" sz="2000" dirty="0" smtClean="0"/>
              <a:t>Development of National Qualification Frameworks (Lead: HR</a:t>
            </a:r>
            <a:r>
              <a:rPr lang="ro-RO" sz="2000" dirty="0" smtClean="0"/>
              <a:t>) </a:t>
            </a:r>
            <a:r>
              <a:rPr lang="ro-RO" sz="2000" i="1" dirty="0" smtClean="0"/>
              <a:t>Oct 2011 – Dec </a:t>
            </a:r>
            <a:r>
              <a:rPr lang="ro-RO" sz="2000" i="1" dirty="0" smtClean="0"/>
              <a:t>2012</a:t>
            </a:r>
            <a:endParaRPr lang="de-DE" sz="2000" i="1" dirty="0" smtClean="0"/>
          </a:p>
          <a:p>
            <a:pPr lvl="3"/>
            <a:r>
              <a:rPr lang="de-DE" sz="1900" i="1" dirty="0" err="1" smtClean="0"/>
              <a:t>Emphasis</a:t>
            </a:r>
            <a:r>
              <a:rPr lang="de-DE" sz="1900" i="1" dirty="0" smtClean="0"/>
              <a:t> on </a:t>
            </a:r>
            <a:r>
              <a:rPr lang="de-DE" sz="1900" i="1" dirty="0" err="1" smtClean="0"/>
              <a:t>recognition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of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prior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learning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and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cooperation</a:t>
            </a:r>
            <a:r>
              <a:rPr lang="de-DE" sz="1900" i="1" dirty="0" smtClean="0"/>
              <a:t> on  </a:t>
            </a:r>
            <a:r>
              <a:rPr lang="de-DE" sz="1900" i="1" dirty="0" err="1" smtClean="0"/>
              <a:t>quality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assurance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of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the</a:t>
            </a:r>
            <a:r>
              <a:rPr lang="de-DE" sz="1900" i="1" dirty="0" smtClean="0"/>
              <a:t> </a:t>
            </a:r>
            <a:r>
              <a:rPr lang="de-DE" sz="1900" i="1" dirty="0" err="1" smtClean="0"/>
              <a:t>assessment</a:t>
            </a:r>
            <a:endParaRPr lang="de-DE" sz="1900" i="1" dirty="0" smtClean="0"/>
          </a:p>
          <a:p>
            <a:pPr lvl="2"/>
            <a:r>
              <a:rPr lang="de-DE" sz="2000" dirty="0" err="1" smtClean="0"/>
              <a:t>Modernisation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VET </a:t>
            </a:r>
            <a:r>
              <a:rPr lang="de-DE" sz="2000" dirty="0" err="1" smtClean="0"/>
              <a:t>system</a:t>
            </a:r>
            <a:r>
              <a:rPr lang="de-DE" sz="2000" dirty="0" smtClean="0"/>
              <a:t> in </a:t>
            </a:r>
            <a:r>
              <a:rPr lang="de-DE" sz="2000" dirty="0" err="1" smtClean="0"/>
              <a:t>Serbia</a:t>
            </a:r>
            <a:r>
              <a:rPr lang="de-DE" sz="2000" dirty="0" smtClean="0"/>
              <a:t> (</a:t>
            </a:r>
            <a:r>
              <a:rPr lang="de-DE" sz="2000" dirty="0" err="1" smtClean="0"/>
              <a:t>lead</a:t>
            </a:r>
            <a:r>
              <a:rPr lang="de-DE" sz="2000" dirty="0" smtClean="0"/>
              <a:t> : </a:t>
            </a:r>
            <a:r>
              <a:rPr lang="de-DE" sz="2000" dirty="0" err="1" smtClean="0"/>
              <a:t>Serbia</a:t>
            </a:r>
            <a:r>
              <a:rPr lang="de-DE" sz="2000" dirty="0" smtClean="0"/>
              <a:t>) </a:t>
            </a:r>
            <a:r>
              <a:rPr lang="de-DE" sz="2000" dirty="0" err="1" smtClean="0"/>
              <a:t>oct</a:t>
            </a:r>
            <a:r>
              <a:rPr lang="de-DE" sz="2000" dirty="0" smtClean="0"/>
              <a:t> 2009 – March 2013</a:t>
            </a:r>
          </a:p>
          <a:p>
            <a:pPr lvl="3"/>
            <a:r>
              <a:rPr lang="de-DE" sz="1800" i="1" dirty="0" smtClean="0"/>
              <a:t>Support </a:t>
            </a:r>
            <a:r>
              <a:rPr lang="de-DE" sz="1800" i="1" dirty="0" err="1" smtClean="0"/>
              <a:t>modernisation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of</a:t>
            </a:r>
            <a:r>
              <a:rPr lang="de-DE" sz="1800" i="1" dirty="0" smtClean="0"/>
              <a:t> VET </a:t>
            </a:r>
            <a:r>
              <a:rPr lang="de-DE" sz="1800" i="1" dirty="0" err="1" smtClean="0"/>
              <a:t>system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and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strenghten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institutional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capacity</a:t>
            </a:r>
            <a:r>
              <a:rPr lang="de-DE" sz="1800" i="1" dirty="0" smtClean="0"/>
              <a:t>, (</a:t>
            </a:r>
            <a:r>
              <a:rPr lang="de-DE" sz="1800" i="1" dirty="0" err="1" smtClean="0"/>
              <a:t>develop</a:t>
            </a:r>
            <a:r>
              <a:rPr lang="de-DE" sz="1800" i="1" dirty="0" smtClean="0"/>
              <a:t> NQF; QA </a:t>
            </a:r>
            <a:r>
              <a:rPr lang="de-DE" sz="1800" i="1" dirty="0" err="1" smtClean="0"/>
              <a:t>mechanism</a:t>
            </a:r>
            <a:r>
              <a:rPr lang="de-DE" sz="1800" i="1" dirty="0" smtClean="0"/>
              <a:t>, </a:t>
            </a:r>
            <a:r>
              <a:rPr lang="de-DE" sz="1800" i="1" dirty="0" err="1" smtClean="0"/>
              <a:t>support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continuous</a:t>
            </a:r>
            <a:r>
              <a:rPr lang="de-DE" sz="1800" i="1" dirty="0" smtClean="0"/>
              <a:t> VET, </a:t>
            </a:r>
            <a:r>
              <a:rPr lang="de-DE" sz="1800" i="1" dirty="0" err="1" smtClean="0"/>
              <a:t>teachers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training</a:t>
            </a:r>
            <a:r>
              <a:rPr lang="de-DE" sz="1800" i="1" dirty="0" smtClean="0"/>
              <a:t>)</a:t>
            </a:r>
          </a:p>
          <a:p>
            <a:pPr lvl="2"/>
            <a:r>
              <a:rPr lang="de-DE" sz="2000" dirty="0" smtClean="0"/>
              <a:t>In </a:t>
            </a:r>
            <a:r>
              <a:rPr lang="de-DE" sz="2000" dirty="0" err="1" smtClean="0"/>
              <a:t>service</a:t>
            </a:r>
            <a:r>
              <a:rPr lang="de-DE" sz="2000" dirty="0" smtClean="0"/>
              <a:t> </a:t>
            </a:r>
            <a:r>
              <a:rPr lang="de-DE" sz="2000" dirty="0" err="1"/>
              <a:t>t</a:t>
            </a:r>
            <a:r>
              <a:rPr lang="de-DE" sz="2000" dirty="0" err="1" smtClean="0"/>
              <a:t>eacher</a:t>
            </a:r>
            <a:r>
              <a:rPr lang="de-DE" sz="2000" dirty="0" smtClean="0"/>
              <a:t> </a:t>
            </a:r>
            <a:r>
              <a:rPr lang="de-DE" sz="2000" dirty="0" err="1" smtClean="0"/>
              <a:t>training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inclusive</a:t>
            </a:r>
            <a:r>
              <a:rPr lang="de-DE" sz="2000" dirty="0" smtClean="0"/>
              <a:t> </a:t>
            </a:r>
            <a:r>
              <a:rPr lang="de-DE" sz="2000" dirty="0" err="1" smtClean="0"/>
              <a:t>education</a:t>
            </a:r>
            <a:r>
              <a:rPr lang="de-DE" sz="2000" dirty="0" smtClean="0"/>
              <a:t> (Lead: </a:t>
            </a:r>
            <a:r>
              <a:rPr lang="de-DE" sz="2000" dirty="0" err="1" smtClean="0"/>
              <a:t>Moldova</a:t>
            </a:r>
            <a:r>
              <a:rPr lang="de-DE" sz="2000" dirty="0" smtClean="0"/>
              <a:t>) 2010 - 2013</a:t>
            </a:r>
          </a:p>
          <a:p>
            <a:pPr lvl="3"/>
            <a:r>
              <a:rPr lang="de-DE" sz="1800" i="1" dirty="0" err="1" smtClean="0"/>
              <a:t>Develop</a:t>
            </a:r>
            <a:r>
              <a:rPr lang="de-DE" sz="1800" i="1" dirty="0" smtClean="0"/>
              <a:t> a </a:t>
            </a:r>
            <a:r>
              <a:rPr lang="de-DE" sz="1800" i="1" dirty="0" err="1" smtClean="0"/>
              <a:t>methodological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framework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and</a:t>
            </a:r>
            <a:r>
              <a:rPr lang="de-DE" sz="1800" i="1" dirty="0" smtClean="0"/>
              <a:t> a regional </a:t>
            </a:r>
            <a:r>
              <a:rPr lang="de-DE" sz="1800" i="1" dirty="0" err="1" smtClean="0"/>
              <a:t>network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of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inclusive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educationa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promoters</a:t>
            </a:r>
            <a:r>
              <a:rPr lang="de-DE" sz="1800" i="1" dirty="0" smtClean="0"/>
              <a:t> </a:t>
            </a:r>
          </a:p>
          <a:p>
            <a:pPr marL="914400" lvl="2" indent="0">
              <a:buNone/>
            </a:pPr>
            <a:endParaRPr lang="ro-RO" sz="1600" i="1" dirty="0" smtClean="0"/>
          </a:p>
          <a:p>
            <a:pPr lvl="2">
              <a:buNone/>
            </a:pPr>
            <a:endParaRPr lang="ro-RO" sz="2000" dirty="0" smtClean="0"/>
          </a:p>
          <a:p>
            <a:pPr lvl="2"/>
            <a:endParaRPr lang="ro-RO" sz="1400" dirty="0" smtClean="0"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08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268760"/>
            <a:ext cx="8229600" cy="5400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endParaRPr lang="de-DE" sz="2400" b="1" dirty="0" smtClean="0">
              <a:latin typeface="Trebuchet MS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ro-RO" sz="2400" b="1" dirty="0" smtClean="0">
                <a:latin typeface="Trebuchet MS" pitchFamily="34" charset="0"/>
              </a:rPr>
              <a:t>Specific </a:t>
            </a:r>
            <a:r>
              <a:rPr lang="ro-RO" sz="2400" b="1" dirty="0" smtClean="0">
                <a:latin typeface="Trebuchet MS" pitchFamily="34" charset="0"/>
              </a:rPr>
              <a:t>ongoing activities and </a:t>
            </a:r>
            <a:r>
              <a:rPr lang="ro-RO" sz="2400" b="1" dirty="0" smtClean="0">
                <a:latin typeface="Trebuchet MS" pitchFamily="34" charset="0"/>
              </a:rPr>
              <a:t>projects:</a:t>
            </a:r>
            <a:endParaRPr lang="de-DE" sz="2000" dirty="0">
              <a:latin typeface="Trebuchet MS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de-DE" sz="2000" dirty="0" smtClean="0">
                <a:solidFill>
                  <a:srgbClr val="D60664"/>
                </a:solidFill>
                <a:latin typeface="Trebuchet MS" pitchFamily="34" charset="0"/>
                <a:ea typeface="ＭＳ Ｐゴシック" pitchFamily="34" charset="-128"/>
                <a:cs typeface="+mj-cs"/>
              </a:rPr>
              <a:t>- </a:t>
            </a:r>
            <a:r>
              <a:rPr lang="en-US" sz="22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European </a:t>
            </a:r>
            <a:r>
              <a:rPr lang="en-US" sz="22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reference tools</a:t>
            </a:r>
            <a:r>
              <a:rPr lang="en-US" sz="22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:</a:t>
            </a:r>
            <a:endParaRPr lang="ro-RO" sz="1800" dirty="0" smtClean="0"/>
          </a:p>
          <a:p>
            <a:pPr lvl="2"/>
            <a:r>
              <a:rPr lang="en-US" sz="2000" dirty="0" smtClean="0"/>
              <a:t>Training  on competence based assessment for VET teachers (Lead: RO – National Centre for TVET)</a:t>
            </a:r>
            <a:r>
              <a:rPr lang="ro-RO" sz="2000" dirty="0" smtClean="0"/>
              <a:t> </a:t>
            </a:r>
            <a:r>
              <a:rPr lang="ro-RO" sz="2000" i="1" dirty="0" smtClean="0"/>
              <a:t>June 2011 – May </a:t>
            </a:r>
            <a:r>
              <a:rPr lang="ro-RO" sz="2000" i="1" dirty="0" smtClean="0"/>
              <a:t>2014</a:t>
            </a:r>
            <a:endParaRPr lang="de-DE" sz="2000" i="1" dirty="0" smtClean="0"/>
          </a:p>
          <a:p>
            <a:pPr lvl="3"/>
            <a:r>
              <a:rPr lang="de-DE" sz="1800" i="1" dirty="0" err="1" smtClean="0"/>
              <a:t>Develop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and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implement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training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programmes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for</a:t>
            </a:r>
            <a:r>
              <a:rPr lang="de-DE" sz="1800" i="1" dirty="0" smtClean="0"/>
              <a:t> VET </a:t>
            </a:r>
            <a:r>
              <a:rPr lang="de-DE" sz="1800" i="1" dirty="0" err="1" smtClean="0"/>
              <a:t>teachers</a:t>
            </a:r>
            <a:r>
              <a:rPr lang="de-DE" sz="1800" i="1" dirty="0" smtClean="0"/>
              <a:t> in </a:t>
            </a:r>
            <a:r>
              <a:rPr lang="de-DE" sz="1800" i="1" dirty="0" err="1" smtClean="0"/>
              <a:t>competence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based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assessment</a:t>
            </a:r>
            <a:endParaRPr lang="de-DE" sz="1800" i="1" dirty="0" smtClean="0"/>
          </a:p>
          <a:p>
            <a:pPr marL="1371600" lvl="3" indent="0">
              <a:buNone/>
            </a:pPr>
            <a:endParaRPr lang="de-DE" sz="1800" i="1" dirty="0" smtClean="0"/>
          </a:p>
          <a:p>
            <a:pPr lvl="2"/>
            <a:r>
              <a:rPr lang="de-DE" sz="2000" dirty="0" err="1" smtClean="0"/>
              <a:t>Improving</a:t>
            </a:r>
            <a:r>
              <a:rPr lang="de-DE" sz="2000" dirty="0" smtClean="0"/>
              <a:t> </a:t>
            </a:r>
            <a:r>
              <a:rPr lang="de-DE" sz="2000" dirty="0" err="1" smtClean="0"/>
              <a:t>quality</a:t>
            </a:r>
            <a:r>
              <a:rPr lang="de-DE" sz="2000" dirty="0" smtClean="0"/>
              <a:t> </a:t>
            </a:r>
            <a:r>
              <a:rPr lang="de-DE" sz="2000" dirty="0" err="1" smtClean="0"/>
              <a:t>assurance</a:t>
            </a:r>
            <a:r>
              <a:rPr lang="de-DE" sz="2000" dirty="0" smtClean="0"/>
              <a:t> in VET </a:t>
            </a:r>
            <a:r>
              <a:rPr lang="de-DE" sz="2000" dirty="0" err="1" smtClean="0"/>
              <a:t>through</a:t>
            </a:r>
            <a:r>
              <a:rPr lang="de-DE" sz="2000" dirty="0" smtClean="0"/>
              <a:t> </a:t>
            </a:r>
            <a:r>
              <a:rPr lang="de-DE" sz="2000" dirty="0" err="1" smtClean="0"/>
              <a:t>schools</a:t>
            </a:r>
            <a:r>
              <a:rPr lang="de-DE" sz="2000" dirty="0" smtClean="0"/>
              <a:t> </a:t>
            </a:r>
            <a:r>
              <a:rPr lang="de-DE" sz="2000" dirty="0" err="1" smtClean="0"/>
              <a:t>networks</a:t>
            </a:r>
            <a:r>
              <a:rPr lang="de-DE" sz="2000" dirty="0" smtClean="0"/>
              <a:t> (Lead: RO National </a:t>
            </a:r>
            <a:r>
              <a:rPr lang="de-DE" sz="2000" dirty="0" err="1" smtClean="0"/>
              <a:t>Centre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TVET) September 2010 – May 2014</a:t>
            </a:r>
          </a:p>
          <a:p>
            <a:pPr lvl="3"/>
            <a:r>
              <a:rPr lang="de-DE" sz="1800" i="1" dirty="0" err="1" smtClean="0"/>
              <a:t>Develop</a:t>
            </a:r>
            <a:r>
              <a:rPr lang="de-DE" sz="1800" i="1" dirty="0" smtClean="0"/>
              <a:t> a </a:t>
            </a:r>
            <a:r>
              <a:rPr lang="de-DE" sz="1800" i="1" dirty="0" err="1" smtClean="0"/>
              <a:t>strategy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for</a:t>
            </a:r>
            <a:r>
              <a:rPr lang="de-DE" sz="1800" i="1" dirty="0" smtClean="0"/>
              <a:t> EQAVET </a:t>
            </a:r>
            <a:r>
              <a:rPr lang="de-DE" sz="1800" i="1" dirty="0" err="1" smtClean="0"/>
              <a:t>implementtaion</a:t>
            </a:r>
            <a:r>
              <a:rPr lang="de-DE" sz="1800" i="1" dirty="0" smtClean="0"/>
              <a:t> in national </a:t>
            </a:r>
            <a:r>
              <a:rPr lang="de-DE" sz="1800" i="1" dirty="0" err="1" smtClean="0"/>
              <a:t>context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and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support</a:t>
            </a:r>
            <a:r>
              <a:rPr lang="de-DE" sz="1800" i="1" dirty="0" smtClean="0"/>
              <a:t> VET </a:t>
            </a:r>
            <a:r>
              <a:rPr lang="de-DE" sz="1800" i="1" dirty="0" err="1" smtClean="0"/>
              <a:t>schools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networking</a:t>
            </a:r>
            <a:r>
              <a:rPr lang="de-DE" sz="1800" i="1" dirty="0" smtClean="0"/>
              <a:t> on </a:t>
            </a:r>
            <a:r>
              <a:rPr lang="de-DE" sz="1800" i="1" dirty="0" err="1" smtClean="0"/>
              <a:t>specific</a:t>
            </a:r>
            <a:r>
              <a:rPr lang="de-DE" sz="1800" i="1" dirty="0" smtClean="0"/>
              <a:t> </a:t>
            </a:r>
            <a:r>
              <a:rPr lang="de-DE" sz="1800" i="1" dirty="0" err="1" smtClean="0"/>
              <a:t>domains</a:t>
            </a:r>
            <a:endParaRPr lang="de-DE" sz="1800" i="1" dirty="0" smtClean="0"/>
          </a:p>
          <a:p>
            <a:pPr lvl="2"/>
            <a:endParaRPr lang="de-DE" sz="2200" i="1" dirty="0" smtClean="0"/>
          </a:p>
          <a:p>
            <a:pPr lvl="2"/>
            <a:endParaRPr lang="ro-RO" sz="2200" i="1" dirty="0" smtClean="0"/>
          </a:p>
          <a:p>
            <a:pPr lvl="2">
              <a:buNone/>
            </a:pPr>
            <a:endParaRPr lang="ro-RO" sz="2000" dirty="0" smtClean="0"/>
          </a:p>
          <a:p>
            <a:pPr lvl="2"/>
            <a:endParaRPr lang="ro-RO" sz="1400" dirty="0" smtClean="0"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9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39552" y="1196752"/>
            <a:ext cx="8229600" cy="54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  <a:defRPr/>
            </a:pPr>
            <a:endParaRPr lang="ro-RO" sz="2400" b="1" dirty="0" smtClean="0">
              <a:latin typeface="Trebuchet MS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ro-RO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	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Areas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for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further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action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for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the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Danube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region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strategy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implementation</a:t>
            </a:r>
            <a:r>
              <a:rPr lang="en-GB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 </a:t>
            </a:r>
            <a:r>
              <a:rPr lang="ro-RO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:</a:t>
            </a:r>
          </a:p>
          <a:p>
            <a:pPr marL="0" indent="0">
              <a:buNone/>
              <a:defRPr/>
            </a:pPr>
            <a:endParaRPr lang="ro-RO" sz="2000" dirty="0" smtClean="0"/>
          </a:p>
          <a:p>
            <a:pPr>
              <a:defRPr/>
            </a:pPr>
            <a:r>
              <a:rPr lang="de-DE" sz="2000" dirty="0" smtClean="0"/>
              <a:t>Administration  - </a:t>
            </a:r>
            <a:r>
              <a:rPr lang="de-DE" sz="2000" dirty="0" err="1" smtClean="0"/>
              <a:t>reduce</a:t>
            </a:r>
            <a:r>
              <a:rPr lang="de-DE" sz="2000" dirty="0" smtClean="0"/>
              <a:t> </a:t>
            </a:r>
            <a:r>
              <a:rPr lang="de-DE" sz="2000" dirty="0" err="1" smtClean="0"/>
              <a:t>obstacles</a:t>
            </a:r>
            <a:r>
              <a:rPr lang="de-DE" sz="2000" dirty="0" smtClean="0"/>
              <a:t>, </a:t>
            </a:r>
            <a:r>
              <a:rPr lang="de-DE" sz="2000" dirty="0" err="1" smtClean="0"/>
              <a:t>simplify</a:t>
            </a:r>
            <a:r>
              <a:rPr lang="de-DE" sz="2000" dirty="0" smtClean="0"/>
              <a:t> </a:t>
            </a:r>
            <a:r>
              <a:rPr lang="de-DE" sz="2000" dirty="0" err="1" smtClean="0"/>
              <a:t>regulations</a:t>
            </a:r>
            <a:r>
              <a:rPr lang="de-DE" sz="2000" dirty="0" smtClean="0"/>
              <a:t>, </a:t>
            </a:r>
            <a:r>
              <a:rPr lang="de-DE" sz="2000" dirty="0" err="1" smtClean="0"/>
              <a:t>commonly</a:t>
            </a:r>
            <a:r>
              <a:rPr lang="de-DE" sz="2000" dirty="0" smtClean="0"/>
              <a:t> </a:t>
            </a:r>
            <a:r>
              <a:rPr lang="de-DE" sz="2000" dirty="0" err="1" smtClean="0"/>
              <a:t>develop</a:t>
            </a:r>
            <a:r>
              <a:rPr lang="de-DE" sz="2000" dirty="0" smtClean="0"/>
              <a:t> </a:t>
            </a:r>
            <a:r>
              <a:rPr lang="de-DE" sz="2000" dirty="0" err="1" smtClean="0"/>
              <a:t>regulations</a:t>
            </a:r>
            <a:r>
              <a:rPr lang="de-DE" sz="2000" dirty="0" smtClean="0"/>
              <a:t>, </a:t>
            </a:r>
            <a:r>
              <a:rPr lang="de-DE" sz="2000" dirty="0" err="1" smtClean="0"/>
              <a:t>brief</a:t>
            </a:r>
            <a:r>
              <a:rPr lang="de-DE" sz="2000" dirty="0" smtClean="0"/>
              <a:t> </a:t>
            </a:r>
            <a:r>
              <a:rPr lang="de-DE" sz="2000" dirty="0" err="1" smtClean="0"/>
              <a:t>civil</a:t>
            </a:r>
            <a:r>
              <a:rPr lang="de-DE" sz="2000" dirty="0" smtClean="0"/>
              <a:t> </a:t>
            </a:r>
            <a:r>
              <a:rPr lang="de-DE" sz="2000" dirty="0" err="1" smtClean="0"/>
              <a:t>servants</a:t>
            </a:r>
            <a:r>
              <a:rPr lang="de-DE" sz="2000" dirty="0" smtClean="0"/>
              <a:t>  </a:t>
            </a:r>
          </a:p>
          <a:p>
            <a:pPr>
              <a:defRPr/>
            </a:pPr>
            <a:r>
              <a:rPr lang="de-DE" sz="2000" dirty="0" smtClean="0"/>
              <a:t>Focus on existent </a:t>
            </a:r>
            <a:r>
              <a:rPr lang="de-DE" sz="2000" dirty="0" err="1" smtClean="0"/>
              <a:t>schemes</a:t>
            </a:r>
            <a:r>
              <a:rPr lang="de-DE" sz="2000" dirty="0" smtClean="0"/>
              <a:t> – find a </a:t>
            </a:r>
            <a:r>
              <a:rPr lang="de-DE" sz="2000" dirty="0" err="1" smtClean="0"/>
              <a:t>balance</a:t>
            </a:r>
            <a:r>
              <a:rPr lang="de-DE" sz="2000" dirty="0" smtClean="0"/>
              <a:t>  </a:t>
            </a:r>
            <a:r>
              <a:rPr lang="de-DE" sz="2000" dirty="0" err="1" smtClean="0"/>
              <a:t>between</a:t>
            </a:r>
            <a:r>
              <a:rPr lang="de-DE" sz="2000" dirty="0" smtClean="0"/>
              <a:t> </a:t>
            </a:r>
            <a:r>
              <a:rPr lang="de-DE" sz="2000" dirty="0" err="1" smtClean="0"/>
              <a:t>new</a:t>
            </a:r>
            <a:r>
              <a:rPr lang="de-DE" sz="2000" dirty="0" smtClean="0"/>
              <a:t> 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old</a:t>
            </a:r>
            <a:r>
              <a:rPr lang="de-DE" sz="2000" dirty="0" smtClean="0"/>
              <a:t> </a:t>
            </a:r>
            <a:r>
              <a:rPr lang="de-DE" sz="2000" dirty="0" err="1" smtClean="0"/>
              <a:t>ideas</a:t>
            </a:r>
            <a:r>
              <a:rPr lang="de-DE" sz="2000" dirty="0" smtClean="0"/>
              <a:t>, </a:t>
            </a:r>
            <a:r>
              <a:rPr lang="de-DE" sz="2000" dirty="0" err="1" smtClean="0"/>
              <a:t>secure</a:t>
            </a:r>
            <a:r>
              <a:rPr lang="de-DE" sz="2000" dirty="0" smtClean="0"/>
              <a:t> </a:t>
            </a:r>
            <a:r>
              <a:rPr lang="de-DE" sz="2000" dirty="0" err="1" smtClean="0"/>
              <a:t>financing</a:t>
            </a:r>
            <a:endParaRPr lang="de-DE" sz="1600" dirty="0"/>
          </a:p>
          <a:p>
            <a:pPr>
              <a:defRPr/>
            </a:pPr>
            <a:r>
              <a:rPr lang="de-DE" sz="2000" dirty="0" err="1" smtClean="0"/>
              <a:t>information</a:t>
            </a:r>
            <a:r>
              <a:rPr lang="de-DE" sz="2000" dirty="0" smtClean="0"/>
              <a:t> </a:t>
            </a:r>
            <a:r>
              <a:rPr lang="de-DE" sz="2000" dirty="0" err="1" smtClean="0"/>
              <a:t>management</a:t>
            </a:r>
            <a:r>
              <a:rPr lang="de-DE" sz="2000" dirty="0" smtClean="0"/>
              <a:t> – </a:t>
            </a:r>
            <a:r>
              <a:rPr lang="de-DE" sz="2000" dirty="0" err="1" smtClean="0"/>
              <a:t>elaborate</a:t>
            </a:r>
            <a:r>
              <a:rPr lang="de-DE" sz="2000" dirty="0" smtClean="0"/>
              <a:t> </a:t>
            </a:r>
            <a:r>
              <a:rPr lang="de-DE" sz="2000" dirty="0" err="1" smtClean="0"/>
              <a:t>short</a:t>
            </a:r>
            <a:r>
              <a:rPr lang="de-DE" sz="2000" dirty="0" smtClean="0"/>
              <a:t>, </a:t>
            </a:r>
            <a:r>
              <a:rPr lang="de-DE" sz="2000" dirty="0" err="1" smtClean="0"/>
              <a:t>user</a:t>
            </a:r>
            <a:r>
              <a:rPr lang="de-DE" sz="2000" dirty="0" smtClean="0"/>
              <a:t> </a:t>
            </a:r>
            <a:r>
              <a:rPr lang="de-DE" sz="2000" dirty="0" err="1" smtClean="0"/>
              <a:t>friendly</a:t>
            </a:r>
            <a:r>
              <a:rPr lang="de-DE" sz="2000" dirty="0" smtClean="0"/>
              <a:t> </a:t>
            </a:r>
            <a:r>
              <a:rPr lang="de-DE" sz="2000" dirty="0" err="1" smtClean="0"/>
              <a:t>documents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schemes</a:t>
            </a:r>
            <a:endParaRPr lang="de-DE" sz="2000" dirty="0" smtClean="0"/>
          </a:p>
          <a:p>
            <a:pPr>
              <a:defRPr/>
            </a:pPr>
            <a:r>
              <a:rPr lang="de-DE" sz="2000" dirty="0" smtClean="0"/>
              <a:t>Promote </a:t>
            </a:r>
            <a:r>
              <a:rPr lang="de-DE" sz="2000" dirty="0" err="1" smtClean="0"/>
              <a:t>mobility</a:t>
            </a:r>
            <a:r>
              <a:rPr lang="de-DE" sz="2000" dirty="0" smtClean="0"/>
              <a:t> </a:t>
            </a:r>
            <a:r>
              <a:rPr lang="de-DE" sz="2000" dirty="0" err="1" smtClean="0"/>
              <a:t>as</a:t>
            </a:r>
            <a:r>
              <a:rPr lang="de-DE" sz="2000" dirty="0" smtClean="0"/>
              <a:t> a </a:t>
            </a:r>
            <a:r>
              <a:rPr lang="de-DE" sz="2000" dirty="0" err="1" smtClean="0"/>
              <a:t>way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life</a:t>
            </a:r>
            <a:endParaRPr lang="de-DE" sz="1600" dirty="0"/>
          </a:p>
          <a:p>
            <a:pPr>
              <a:defRPr/>
            </a:pPr>
            <a:r>
              <a:rPr lang="de-DE" sz="2000" dirty="0" smtClean="0"/>
              <a:t>Promote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Danube</a:t>
            </a:r>
            <a:r>
              <a:rPr lang="de-DE" sz="2000" dirty="0" smtClean="0"/>
              <a:t> </a:t>
            </a:r>
            <a:r>
              <a:rPr lang="de-DE" sz="2000" dirty="0" err="1" smtClean="0"/>
              <a:t>region</a:t>
            </a:r>
            <a:r>
              <a:rPr lang="de-DE" sz="2000" dirty="0" smtClean="0"/>
              <a:t>  - </a:t>
            </a:r>
            <a:r>
              <a:rPr lang="de-DE" sz="2000" dirty="0" err="1" smtClean="0"/>
              <a:t>have</a:t>
            </a:r>
            <a:r>
              <a:rPr lang="de-DE" sz="2000" dirty="0" smtClean="0"/>
              <a:t> a positive </a:t>
            </a:r>
            <a:r>
              <a:rPr lang="de-DE" sz="2000" dirty="0" err="1" smtClean="0"/>
              <a:t>approach</a:t>
            </a:r>
            <a:r>
              <a:rPr lang="de-DE" sz="2000" dirty="0" smtClean="0"/>
              <a:t> </a:t>
            </a:r>
            <a:r>
              <a:rPr lang="de-DE" sz="2000" dirty="0" err="1" smtClean="0"/>
              <a:t>towards</a:t>
            </a:r>
            <a:r>
              <a:rPr lang="de-DE" sz="2000" dirty="0" smtClean="0"/>
              <a:t> ist </a:t>
            </a:r>
            <a:r>
              <a:rPr lang="de-DE" sz="2000" dirty="0" err="1" smtClean="0"/>
              <a:t>developments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achievements</a:t>
            </a:r>
            <a:endParaRPr lang="de-DE" sz="2000" dirty="0" smtClean="0"/>
          </a:p>
          <a:p>
            <a:pPr>
              <a:defRPr/>
            </a:pPr>
            <a:r>
              <a:rPr lang="de-DE" sz="2000" dirty="0" err="1" smtClean="0"/>
              <a:t>Ask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dissemination</a:t>
            </a:r>
            <a:r>
              <a:rPr lang="de-DE" sz="2000" dirty="0" smtClean="0"/>
              <a:t> </a:t>
            </a:r>
            <a:r>
              <a:rPr lang="de-DE" sz="2000" dirty="0" err="1" smtClean="0"/>
              <a:t>strategy</a:t>
            </a:r>
            <a:r>
              <a:rPr lang="de-DE" sz="2000" dirty="0" smtClean="0"/>
              <a:t> </a:t>
            </a:r>
            <a:r>
              <a:rPr lang="de-DE" sz="2000" dirty="0" err="1" smtClean="0"/>
              <a:t>as</a:t>
            </a:r>
            <a:r>
              <a:rPr lang="de-DE" sz="2000" dirty="0" smtClean="0"/>
              <a:t> a </a:t>
            </a:r>
            <a:r>
              <a:rPr lang="de-DE" sz="2000" dirty="0" err="1" smtClean="0"/>
              <a:t>condition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application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project</a:t>
            </a:r>
            <a:r>
              <a:rPr lang="de-DE" sz="2000" dirty="0" smtClean="0"/>
              <a:t> </a:t>
            </a:r>
            <a:r>
              <a:rPr lang="de-DE" sz="2000" dirty="0" err="1" smtClean="0"/>
              <a:t>approval</a:t>
            </a:r>
            <a:endParaRPr lang="de-DE" sz="2000" dirty="0" smtClean="0"/>
          </a:p>
          <a:p>
            <a:pPr>
              <a:defRPr/>
            </a:pP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aware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linking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exists</a:t>
            </a:r>
            <a:r>
              <a:rPr lang="de-DE" sz="2000" dirty="0" smtClean="0"/>
              <a:t> </a:t>
            </a:r>
            <a:r>
              <a:rPr lang="de-DE" sz="2000" dirty="0" err="1" smtClean="0"/>
              <a:t>between</a:t>
            </a:r>
            <a:r>
              <a:rPr lang="de-DE" sz="2000" dirty="0" smtClean="0"/>
              <a:t> </a:t>
            </a:r>
            <a:r>
              <a:rPr lang="de-DE" sz="2000" dirty="0" err="1" smtClean="0"/>
              <a:t>language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identity</a:t>
            </a:r>
            <a:endParaRPr lang="de-DE" sz="2000" dirty="0"/>
          </a:p>
          <a:p>
            <a:pPr>
              <a:defRPr/>
            </a:pPr>
            <a:endParaRPr lang="de-DE" sz="2000" dirty="0" smtClean="0"/>
          </a:p>
          <a:p>
            <a:pPr>
              <a:defRPr/>
            </a:pPr>
            <a:endParaRPr lang="ro-RO" sz="2000" dirty="0" smtClean="0"/>
          </a:p>
          <a:p>
            <a:pPr lvl="2"/>
            <a:endParaRPr lang="ro-RO" sz="1400" dirty="0" smtClean="0"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39552" y="1196752"/>
            <a:ext cx="8229600" cy="5400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endParaRPr lang="ro-RO" sz="2400" b="1" dirty="0" smtClean="0">
              <a:latin typeface="Trebuchet MS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ro-RO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	</a:t>
            </a:r>
            <a:r>
              <a:rPr lang="de-DE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Project </a:t>
            </a:r>
            <a:r>
              <a:rPr lang="de-DE" sz="24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ideas</a:t>
            </a:r>
            <a:r>
              <a:rPr lang="ro-RO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:</a:t>
            </a:r>
            <a:endParaRPr lang="ro-RO" sz="2400" dirty="0" smtClean="0">
              <a:solidFill>
                <a:srgbClr val="D60664"/>
              </a:solidFill>
              <a:latin typeface="Trebuchet MS Bold"/>
              <a:ea typeface="ＭＳ Ｐゴシック" pitchFamily="34" charset="-128"/>
              <a:cs typeface="+mj-cs"/>
            </a:endParaRPr>
          </a:p>
          <a:p>
            <a:pPr>
              <a:buFont typeface="Arial" charset="0"/>
              <a:buNone/>
              <a:defRPr/>
            </a:pPr>
            <a:endParaRPr lang="ro-RO" sz="2000" dirty="0" smtClean="0">
              <a:latin typeface="Trebuchet MS" pitchFamily="34" charset="0"/>
            </a:endParaRPr>
          </a:p>
          <a:p>
            <a:pPr>
              <a:defRPr/>
            </a:pPr>
            <a:r>
              <a:rPr lang="en-US" sz="2000" dirty="0" smtClean="0"/>
              <a:t>NQF development in the Danube region – exchange of information on how to develop and operationalize NQF at system level (regulations needed, steps taken, exchange of good practice)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Networking of schools in specific sectors (agriculture, tourism etc</a:t>
            </a:r>
            <a:r>
              <a:rPr lang="en-US" sz="2000" dirty="0"/>
              <a:t>.</a:t>
            </a:r>
            <a:r>
              <a:rPr lang="en-US" sz="2000" dirty="0" smtClean="0"/>
              <a:t>) – partnership agreement between participating schools; possible areas for cooperation: mobility of teachers and students, training </a:t>
            </a:r>
            <a:r>
              <a:rPr lang="en-US" sz="2000" dirty="0" err="1" smtClean="0"/>
              <a:t>programmes</a:t>
            </a:r>
            <a:r>
              <a:rPr lang="en-US" sz="2000" dirty="0" smtClean="0"/>
              <a:t> development, teachers training, extra curricular activities, on line cooperation platforms</a:t>
            </a:r>
            <a:endParaRPr lang="ro-RO" sz="2000" dirty="0" smtClean="0"/>
          </a:p>
          <a:p>
            <a:pPr lvl="2"/>
            <a:endParaRPr lang="ro-RO" sz="1400" dirty="0" smtClean="0"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39552" y="1196752"/>
            <a:ext cx="8229600" cy="5400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endParaRPr lang="ro-RO" sz="2400" b="1" dirty="0" smtClean="0">
              <a:latin typeface="Trebuchet MS" pitchFamily="34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ro-RO" sz="24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	</a:t>
            </a:r>
            <a:endParaRPr lang="de-DE" sz="2400" dirty="0" smtClean="0">
              <a:solidFill>
                <a:srgbClr val="D60664"/>
              </a:solidFill>
              <a:latin typeface="Trebuchet MS Bold"/>
              <a:ea typeface="ＭＳ Ｐゴシック" pitchFamily="34" charset="-128"/>
              <a:cs typeface="+mj-cs"/>
            </a:endParaRPr>
          </a:p>
          <a:p>
            <a:pPr algn="ctr">
              <a:buFont typeface="Arial" charset="0"/>
              <a:buNone/>
              <a:defRPr/>
            </a:pPr>
            <a:endParaRPr lang="de-DE" sz="2400" b="1" dirty="0">
              <a:solidFill>
                <a:srgbClr val="D60664"/>
              </a:solidFill>
              <a:latin typeface="Trebuchet MS Bold"/>
              <a:ea typeface="ＭＳ Ｐゴシック" pitchFamily="34" charset="-128"/>
              <a:cs typeface="+mj-cs"/>
            </a:endParaRPr>
          </a:p>
          <a:p>
            <a:pPr algn="ctr">
              <a:buFont typeface="Arial" charset="0"/>
              <a:buNone/>
              <a:defRPr/>
            </a:pPr>
            <a:r>
              <a:rPr lang="de-DE" sz="4800" b="1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KISS!</a:t>
            </a:r>
          </a:p>
          <a:p>
            <a:pPr algn="ctr">
              <a:buFont typeface="Arial" charset="0"/>
              <a:buNone/>
              <a:defRPr/>
            </a:pPr>
            <a:endParaRPr lang="de-DE" sz="4800" b="1" dirty="0" smtClean="0">
              <a:solidFill>
                <a:srgbClr val="D60664"/>
              </a:solidFill>
              <a:latin typeface="Trebuchet MS Bold"/>
              <a:ea typeface="ＭＳ Ｐゴシック" pitchFamily="34" charset="-128"/>
              <a:cs typeface="+mj-cs"/>
            </a:endParaRPr>
          </a:p>
          <a:p>
            <a:pPr algn="ctr">
              <a:buFont typeface="Arial" charset="0"/>
              <a:buNone/>
              <a:defRPr/>
            </a:pPr>
            <a:r>
              <a:rPr lang="de-DE" sz="4800" b="1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(</a:t>
            </a:r>
            <a:r>
              <a:rPr lang="de-DE" sz="4800" b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KEEP </a:t>
            </a:r>
            <a:r>
              <a:rPr lang="de-DE" sz="4800" b="1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IT SHORT AND </a:t>
            </a:r>
            <a:r>
              <a:rPr lang="de-DE" sz="4800" b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  <a:cs typeface="+mj-cs"/>
              </a:rPr>
              <a:t>SIMPLE!!)</a:t>
            </a:r>
            <a:endParaRPr lang="ro-RO" sz="4800" b="1" dirty="0" smtClean="0"/>
          </a:p>
          <a:p>
            <a:pPr lvl="2"/>
            <a:endParaRPr lang="ro-RO" sz="1400" dirty="0" smtClean="0"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4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869160"/>
            <a:ext cx="3871767" cy="1584176"/>
          </a:xfrm>
          <a:prstGeom prst="rect">
            <a:avLst/>
          </a:prstGeom>
        </p:spPr>
      </p:pic>
      <p:cxnSp>
        <p:nvCxnSpPr>
          <p:cNvPr id="5" name="Gerade Verbindung 4"/>
          <p:cNvCxnSpPr/>
          <p:nvPr/>
        </p:nvCxnSpPr>
        <p:spPr>
          <a:xfrm flipH="1">
            <a:off x="251520" y="4509120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4644008" y="6453336"/>
            <a:ext cx="43343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200" b="1" dirty="0" err="1" smtClean="0">
                <a:solidFill>
                  <a:srgbClr val="0E4194"/>
                </a:solidFill>
                <a:latin typeface="Trebuchet MS" pitchFamily="34" charset="0"/>
              </a:rPr>
              <a:t>Visit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 www.peopleandskills-danuberegion.eu</a:t>
            </a:r>
            <a:endParaRPr lang="de-AT" sz="12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95536" y="764704"/>
            <a:ext cx="82809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b="1" dirty="0" err="1" smtClean="0">
                <a:latin typeface="Trebuchet MS" pitchFamily="34" charset="0"/>
              </a:rPr>
              <a:t>Thank</a:t>
            </a:r>
            <a:r>
              <a:rPr lang="de-AT" sz="2800" b="1" dirty="0" smtClean="0">
                <a:latin typeface="Trebuchet MS" pitchFamily="34" charset="0"/>
              </a:rPr>
              <a:t> </a:t>
            </a:r>
            <a:r>
              <a:rPr lang="de-AT" sz="2800" b="1" dirty="0" err="1" smtClean="0">
                <a:latin typeface="Trebuchet MS" pitchFamily="34" charset="0"/>
              </a:rPr>
              <a:t>you</a:t>
            </a:r>
            <a:r>
              <a:rPr lang="de-AT" sz="2800" b="1" dirty="0" smtClean="0">
                <a:latin typeface="Trebuchet MS" pitchFamily="34" charset="0"/>
              </a:rPr>
              <a:t> </a:t>
            </a:r>
            <a:r>
              <a:rPr lang="de-AT" sz="2800" b="1" dirty="0" err="1" smtClean="0">
                <a:latin typeface="Trebuchet MS" pitchFamily="34" charset="0"/>
              </a:rPr>
              <a:t>very</a:t>
            </a:r>
            <a:r>
              <a:rPr lang="de-AT" sz="2800" b="1" dirty="0" smtClean="0">
                <a:latin typeface="Trebuchet MS" pitchFamily="34" charset="0"/>
              </a:rPr>
              <a:t> </a:t>
            </a:r>
            <a:r>
              <a:rPr lang="de-AT" sz="2800" b="1" dirty="0" err="1" smtClean="0">
                <a:latin typeface="Trebuchet MS" pitchFamily="34" charset="0"/>
              </a:rPr>
              <a:t>much</a:t>
            </a:r>
            <a:r>
              <a:rPr lang="de-AT" sz="2800" b="1" dirty="0" smtClean="0">
                <a:latin typeface="Trebuchet MS" pitchFamily="34" charset="0"/>
              </a:rPr>
              <a:t> </a:t>
            </a:r>
            <a:r>
              <a:rPr lang="de-AT" sz="2800" b="1" dirty="0" err="1" smtClean="0">
                <a:latin typeface="Trebuchet MS" pitchFamily="34" charset="0"/>
              </a:rPr>
              <a:t>for</a:t>
            </a:r>
            <a:r>
              <a:rPr lang="de-AT" sz="2800" b="1" dirty="0" smtClean="0">
                <a:latin typeface="Trebuchet MS" pitchFamily="34" charset="0"/>
              </a:rPr>
              <a:t> </a:t>
            </a:r>
            <a:r>
              <a:rPr lang="de-AT" sz="2800" b="1" dirty="0" err="1" smtClean="0">
                <a:latin typeface="Trebuchet MS" pitchFamily="34" charset="0"/>
              </a:rPr>
              <a:t>your</a:t>
            </a:r>
            <a:r>
              <a:rPr lang="de-AT" sz="2800" b="1" dirty="0" smtClean="0">
                <a:latin typeface="Trebuchet MS" pitchFamily="34" charset="0"/>
              </a:rPr>
              <a:t> </a:t>
            </a:r>
            <a:r>
              <a:rPr lang="de-AT" sz="2800" b="1" dirty="0" err="1" smtClean="0">
                <a:latin typeface="Trebuchet MS" pitchFamily="34" charset="0"/>
              </a:rPr>
              <a:t>attention</a:t>
            </a:r>
            <a:r>
              <a:rPr lang="de-AT" sz="2800" b="1" dirty="0" smtClean="0">
                <a:latin typeface="Trebuchet MS" pitchFamily="34" charset="0"/>
              </a:rPr>
              <a:t>!</a:t>
            </a:r>
          </a:p>
          <a:p>
            <a:endParaRPr lang="de-AT" sz="2800" b="1" dirty="0">
              <a:latin typeface="Trebuchet MS" pitchFamily="34" charset="0"/>
            </a:endParaRPr>
          </a:p>
          <a:p>
            <a:r>
              <a:rPr lang="de-AT" sz="2400" dirty="0" err="1" smtClean="0">
                <a:latin typeface="Trebuchet MS" pitchFamily="34" charset="0"/>
              </a:rPr>
              <a:t>Please</a:t>
            </a:r>
            <a:r>
              <a:rPr lang="de-AT" sz="2400" dirty="0" smtClean="0">
                <a:latin typeface="Trebuchet MS" pitchFamily="34" charset="0"/>
              </a:rPr>
              <a:t> do not </a:t>
            </a:r>
            <a:r>
              <a:rPr lang="de-AT" sz="2400" dirty="0" err="1" smtClean="0">
                <a:latin typeface="Trebuchet MS" pitchFamily="34" charset="0"/>
              </a:rPr>
              <a:t>hesitate</a:t>
            </a:r>
            <a:r>
              <a:rPr lang="de-AT" sz="2400" dirty="0" smtClean="0">
                <a:latin typeface="Trebuchet MS" pitchFamily="34" charset="0"/>
              </a:rPr>
              <a:t> </a:t>
            </a:r>
            <a:r>
              <a:rPr lang="de-AT" sz="2400" dirty="0" err="1" smtClean="0">
                <a:latin typeface="Trebuchet MS" pitchFamily="34" charset="0"/>
              </a:rPr>
              <a:t>to</a:t>
            </a:r>
            <a:r>
              <a:rPr lang="de-AT" sz="2400" dirty="0" smtClean="0">
                <a:latin typeface="Trebuchet MS" pitchFamily="34" charset="0"/>
              </a:rPr>
              <a:t> </a:t>
            </a:r>
            <a:r>
              <a:rPr lang="de-AT" sz="2400" dirty="0" err="1" smtClean="0">
                <a:latin typeface="Trebuchet MS" pitchFamily="34" charset="0"/>
              </a:rPr>
              <a:t>contact</a:t>
            </a:r>
            <a:r>
              <a:rPr lang="de-AT" sz="2400" dirty="0" smtClean="0">
                <a:latin typeface="Trebuchet MS" pitchFamily="34" charset="0"/>
              </a:rPr>
              <a:t> </a:t>
            </a:r>
            <a:r>
              <a:rPr lang="de-AT" sz="2400" dirty="0" err="1" smtClean="0">
                <a:latin typeface="Trebuchet MS" pitchFamily="34" charset="0"/>
              </a:rPr>
              <a:t>us</a:t>
            </a:r>
            <a:r>
              <a:rPr lang="de-AT" sz="2400" dirty="0" smtClean="0">
                <a:latin typeface="Trebuchet MS" pitchFamily="34" charset="0"/>
              </a:rPr>
              <a:t/>
            </a:r>
            <a:br>
              <a:rPr lang="de-AT" sz="2400" dirty="0" smtClean="0">
                <a:latin typeface="Trebuchet MS" pitchFamily="34" charset="0"/>
              </a:rPr>
            </a:br>
            <a:r>
              <a:rPr lang="de-AT" sz="2400" dirty="0" err="1" smtClean="0">
                <a:latin typeface="Trebuchet MS" pitchFamily="34" charset="0"/>
              </a:rPr>
              <a:t>for</a:t>
            </a:r>
            <a:r>
              <a:rPr lang="de-AT" sz="2400" dirty="0" smtClean="0">
                <a:latin typeface="Trebuchet MS" pitchFamily="34" charset="0"/>
              </a:rPr>
              <a:t> </a:t>
            </a:r>
            <a:r>
              <a:rPr lang="de-AT" sz="2400" dirty="0" err="1" smtClean="0">
                <a:latin typeface="Trebuchet MS" pitchFamily="34" charset="0"/>
              </a:rPr>
              <a:t>further</a:t>
            </a:r>
            <a:r>
              <a:rPr lang="de-AT" sz="2400" dirty="0" smtClean="0">
                <a:latin typeface="Trebuchet MS" pitchFamily="34" charset="0"/>
              </a:rPr>
              <a:t> </a:t>
            </a:r>
            <a:r>
              <a:rPr lang="de-AT" sz="2400" dirty="0" err="1" smtClean="0">
                <a:latin typeface="Trebuchet MS" pitchFamily="34" charset="0"/>
              </a:rPr>
              <a:t>information</a:t>
            </a:r>
            <a:r>
              <a:rPr lang="de-AT" sz="2400" dirty="0" smtClean="0">
                <a:latin typeface="Trebuchet MS" pitchFamily="34" charset="0"/>
              </a:rPr>
              <a:t> </a:t>
            </a:r>
            <a:r>
              <a:rPr lang="de-AT" sz="2400" dirty="0" err="1" smtClean="0">
                <a:latin typeface="Trebuchet MS" pitchFamily="34" charset="0"/>
              </a:rPr>
              <a:t>or</a:t>
            </a:r>
            <a:r>
              <a:rPr lang="de-AT" sz="2400" dirty="0" smtClean="0">
                <a:latin typeface="Trebuchet MS" pitchFamily="34" charset="0"/>
              </a:rPr>
              <a:t> </a:t>
            </a:r>
            <a:r>
              <a:rPr lang="de-AT" sz="2400" dirty="0" err="1" smtClean="0">
                <a:latin typeface="Trebuchet MS" pitchFamily="34" charset="0"/>
              </a:rPr>
              <a:t>visit</a:t>
            </a:r>
            <a:r>
              <a:rPr lang="de-AT" sz="2400" dirty="0" smtClean="0">
                <a:latin typeface="Trebuchet MS" pitchFamily="34" charset="0"/>
              </a:rPr>
              <a:t/>
            </a:r>
            <a:br>
              <a:rPr lang="de-AT" sz="2400" dirty="0" smtClean="0">
                <a:latin typeface="Trebuchet MS" pitchFamily="34" charset="0"/>
              </a:rPr>
            </a:br>
            <a:r>
              <a:rPr lang="de-AT" sz="2400" dirty="0" smtClean="0">
                <a:latin typeface="Trebuchet MS" pitchFamily="34" charset="0"/>
              </a:rPr>
              <a:t>www.peopleandskills-danuberegion.eu</a:t>
            </a:r>
          </a:p>
        </p:txBody>
      </p:sp>
    </p:spTree>
    <p:extLst>
      <p:ext uri="{BB962C8B-B14F-4D97-AF65-F5344CB8AC3E}">
        <p14:creationId xmlns:p14="http://schemas.microsoft.com/office/powerpoint/2010/main" val="159790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334</Words>
  <Application>Microsoft Office PowerPoint</Application>
  <PresentationFormat>Bildschirmpräsentation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Benutzerdefiniertes Design</vt:lpstr>
      <vt:lpstr> To support lifelong learning and expanding mobility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Wien Holding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Vienna Trainee</dc:creator>
  <cp:lastModifiedBy>bmask</cp:lastModifiedBy>
  <cp:revision>60</cp:revision>
  <cp:lastPrinted>2011-07-13T10:16:40Z</cp:lastPrinted>
  <dcterms:created xsi:type="dcterms:W3CDTF">2011-07-13T09:29:08Z</dcterms:created>
  <dcterms:modified xsi:type="dcterms:W3CDTF">2012-06-13T15:44:06Z</dcterms:modified>
</cp:coreProperties>
</file>