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5"/>
  </p:notesMasterIdLst>
  <p:handoutMasterIdLst>
    <p:handoutMasterId r:id="rId6"/>
  </p:handoutMasterIdLst>
  <p:sldIdLst>
    <p:sldId id="262" r:id="rId2"/>
    <p:sldId id="257" r:id="rId3"/>
    <p:sldId id="258" r:id="rId4"/>
  </p:sldIdLst>
  <p:sldSz cx="9144000" cy="6858000" type="screen4x3"/>
  <p:notesSz cx="9874250" cy="679767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4194"/>
    <a:srgbClr val="D60664"/>
    <a:srgbClr val="94C456"/>
    <a:srgbClr val="23B0E6"/>
    <a:srgbClr val="DCC601"/>
    <a:srgbClr val="A8C6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29" autoAdjust="0"/>
  </p:normalViewPr>
  <p:slideViewPr>
    <p:cSldViewPr>
      <p:cViewPr varScale="1">
        <p:scale>
          <a:sx n="49" d="100"/>
          <a:sy n="49" d="100"/>
        </p:scale>
        <p:origin x="-9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3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592763" y="0"/>
            <a:ext cx="42799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BFE23A2-C033-4A7A-AC37-7104E0593F2B}" type="datetimeFigureOut">
              <a:rPr lang="de-AT"/>
              <a:pPr>
                <a:defRPr/>
              </a:pPr>
              <a:t>01.01.2002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2783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592763" y="6456363"/>
            <a:ext cx="42799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C2135B-8E46-47C2-BA28-571D60238F2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3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592763" y="0"/>
            <a:ext cx="42799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404ECA4-7D3A-4C14-AD57-991841FE5633}" type="datetimeFigureOut">
              <a:rPr lang="de-AT"/>
              <a:pPr>
                <a:defRPr/>
              </a:pPr>
              <a:t>01.01.2002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09588"/>
            <a:ext cx="3397250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87425" y="3228975"/>
            <a:ext cx="7899400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2783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592763" y="6456363"/>
            <a:ext cx="42799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F76B774-82E0-42DF-9C74-8B7D054CB35B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  <p:sldLayoutId id="2147483654" r:id="rId3"/>
    <p:sldLayoutId id="2147483653" r:id="rId4"/>
    <p:sldLayoutId id="2147483652" r:id="rId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Grafi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6550" y="46038"/>
            <a:ext cx="3692525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Titel 1"/>
          <p:cNvSpPr>
            <a:spLocks noGrp="1"/>
          </p:cNvSpPr>
          <p:nvPr>
            <p:ph type="ctrTitle" idx="4294967295"/>
          </p:nvPr>
        </p:nvSpPr>
        <p:spPr bwMode="auto">
          <a:xfrm>
            <a:off x="400050" y="1911350"/>
            <a:ext cx="7772400" cy="9413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de-AT" sz="3600" smtClean="0">
                <a:solidFill>
                  <a:srgbClr val="191919"/>
                </a:solidFill>
                <a:latin typeface="Trebuchet MS Bold" pitchFamily="34" charset="0"/>
                <a:ea typeface="ＭＳ Ｐゴシック"/>
                <a:cs typeface="ＭＳ Ｐゴシック"/>
              </a:rPr>
              <a:t>Creativity and Entrepreneurship</a:t>
            </a:r>
            <a:br>
              <a:rPr lang="de-AT" sz="3600" smtClean="0">
                <a:solidFill>
                  <a:srgbClr val="191919"/>
                </a:solidFill>
                <a:latin typeface="Trebuchet MS Bold" pitchFamily="34" charset="0"/>
                <a:ea typeface="ＭＳ Ｐゴシック"/>
                <a:cs typeface="ＭＳ Ｐゴシック"/>
              </a:rPr>
            </a:br>
            <a:endParaRPr lang="en-US" sz="3600" smtClean="0">
              <a:solidFill>
                <a:srgbClr val="191919"/>
              </a:solidFill>
              <a:latin typeface="Trebuchet MS Bold" pitchFamily="34" charset="0"/>
              <a:ea typeface="ＭＳ Ｐゴシック"/>
              <a:cs typeface="ＭＳ Ｐゴシック"/>
            </a:endParaRPr>
          </a:p>
        </p:txBody>
      </p:sp>
      <p:sp>
        <p:nvSpPr>
          <p:cNvPr id="9219" name="Titel 1"/>
          <p:cNvSpPr txBox="1">
            <a:spLocks/>
          </p:cNvSpPr>
          <p:nvPr/>
        </p:nvSpPr>
        <p:spPr bwMode="auto">
          <a:xfrm>
            <a:off x="395288" y="2632075"/>
            <a:ext cx="777240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sz="2700">
              <a:solidFill>
                <a:srgbClr val="D60664"/>
              </a:solidFill>
              <a:latin typeface="Trebuchet MS Bold" pitchFamily="34" charset="0"/>
              <a:ea typeface="ＭＳ Ｐゴシック"/>
              <a:cs typeface="ＭＳ Ｐゴシック"/>
            </a:endParaRPr>
          </a:p>
        </p:txBody>
      </p:sp>
      <p:pic>
        <p:nvPicPr>
          <p:cNvPr id="9220" name="Picture 1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35413" y="1628775"/>
            <a:ext cx="520858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Textplatzhalter 3"/>
          <p:cNvSpPr txBox="1">
            <a:spLocks/>
          </p:cNvSpPr>
          <p:nvPr/>
        </p:nvSpPr>
        <p:spPr bwMode="auto">
          <a:xfrm>
            <a:off x="0" y="5157788"/>
            <a:ext cx="3816350" cy="400050"/>
          </a:xfrm>
          <a:prstGeom prst="rect">
            <a:avLst/>
          </a:prstGeom>
          <a:solidFill>
            <a:srgbClr val="A8C6EA">
              <a:alpha val="79999"/>
            </a:srgbClr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2000" b="1">
                <a:solidFill>
                  <a:srgbClr val="0E4194"/>
                </a:solidFill>
                <a:latin typeface="Trebuchet MS" pitchFamily="34" charset="0"/>
                <a:ea typeface="ＭＳ Ｐゴシック"/>
                <a:cs typeface="ＭＳ Ｐゴシック"/>
              </a:rPr>
              <a:t>13 - 14 June 2012</a:t>
            </a:r>
            <a:r>
              <a:rPr lang="de-DE" sz="2000" b="1">
                <a:solidFill>
                  <a:srgbClr val="0E4194"/>
                </a:solidFill>
                <a:latin typeface="Trebuchet MS" pitchFamily="34" charset="0"/>
                <a:ea typeface="ＭＳ Ｐゴシック"/>
                <a:cs typeface="ＭＳ Ｐゴシック"/>
              </a:rPr>
              <a:t> |</a:t>
            </a:r>
            <a:r>
              <a:rPr lang="de-AT" sz="2000" b="1">
                <a:solidFill>
                  <a:srgbClr val="0E4194"/>
                </a:solidFill>
                <a:latin typeface="Trebuchet MS" pitchFamily="34" charset="0"/>
                <a:ea typeface="ＭＳ Ｐゴシック"/>
                <a:cs typeface="ＭＳ Ｐゴシック"/>
              </a:rPr>
              <a:t>Vienna</a:t>
            </a:r>
            <a:endParaRPr lang="en-US" sz="2000" b="1">
              <a:solidFill>
                <a:srgbClr val="0E4194"/>
              </a:solidFill>
              <a:latin typeface="Trebuchet MS" pitchFamily="34" charset="0"/>
              <a:ea typeface="ＭＳ Ｐゴシック"/>
              <a:cs typeface="ＭＳ Ｐゴシック"/>
            </a:endParaRPr>
          </a:p>
        </p:txBody>
      </p:sp>
      <p:pic>
        <p:nvPicPr>
          <p:cNvPr id="9222" name="Picture 3" descr="ETF MASTER LOGO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3725" y="333375"/>
            <a:ext cx="1674813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Titel 1"/>
          <p:cNvSpPr txBox="1">
            <a:spLocks/>
          </p:cNvSpPr>
          <p:nvPr/>
        </p:nvSpPr>
        <p:spPr bwMode="auto">
          <a:xfrm>
            <a:off x="611188" y="2847975"/>
            <a:ext cx="777240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de-AT" sz="2700">
                <a:solidFill>
                  <a:srgbClr val="D60664"/>
                </a:solidFill>
                <a:latin typeface="Trebuchet MS Bold" pitchFamily="34" charset="0"/>
                <a:ea typeface="ＭＳ Ｐゴシック"/>
                <a:cs typeface="ＭＳ Ｐゴシック"/>
              </a:rPr>
              <a:t>Outcomes of Working Group 3</a:t>
            </a:r>
            <a:endParaRPr lang="en-US" sz="2700">
              <a:solidFill>
                <a:srgbClr val="D60664"/>
              </a:solidFill>
              <a:latin typeface="Trebuchet MS Bold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Grafi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03900" y="0"/>
            <a:ext cx="334010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Gerade Verbindung 5"/>
          <p:cNvCxnSpPr/>
          <p:nvPr/>
        </p:nvCxnSpPr>
        <p:spPr>
          <a:xfrm flipH="1">
            <a:off x="250825" y="1366838"/>
            <a:ext cx="8569325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3" name="Inhaltsplatzhalter 2"/>
          <p:cNvSpPr>
            <a:spLocks noGrp="1"/>
          </p:cNvSpPr>
          <p:nvPr>
            <p:ph idx="4294967295"/>
          </p:nvPr>
        </p:nvSpPr>
        <p:spPr bwMode="auto">
          <a:xfrm>
            <a:off x="539750" y="1412875"/>
            <a:ext cx="8229600" cy="51260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800" b="1" smtClean="0">
                <a:latin typeface="Trebuchet MS" pitchFamily="34" charset="0"/>
              </a:rPr>
              <a:t>Areas addressed:</a:t>
            </a:r>
          </a:p>
          <a:p>
            <a:pPr lvl="1" eaLnBrk="1" hangingPunct="1"/>
            <a:endParaRPr lang="en-US" sz="2000" b="1" smtClean="0">
              <a:latin typeface="Trebuchet MS" pitchFamily="34" charset="0"/>
            </a:endParaRPr>
          </a:p>
          <a:p>
            <a:pPr lvl="1" eaLnBrk="1" hangingPunct="1"/>
            <a:r>
              <a:rPr lang="en-US" sz="2400" b="1" smtClean="0">
                <a:latin typeface="Trebuchet MS" pitchFamily="34" charset="0"/>
              </a:rPr>
              <a:t>How to strengthen cooperation</a:t>
            </a:r>
          </a:p>
          <a:p>
            <a:pPr lvl="2" eaLnBrk="1" hangingPunct="1"/>
            <a:r>
              <a:rPr lang="it-IT" sz="2000" b="1" smtClean="0">
                <a:latin typeface="Trebuchet MS" pitchFamily="34" charset="0"/>
              </a:rPr>
              <a:t>Networking, communication, partnership</a:t>
            </a:r>
            <a:endParaRPr lang="en-US" sz="2000" b="1" smtClean="0">
              <a:latin typeface="Trebuchet MS" pitchFamily="34" charset="0"/>
            </a:endParaRPr>
          </a:p>
          <a:p>
            <a:pPr lvl="1" eaLnBrk="1" hangingPunct="1"/>
            <a:r>
              <a:rPr lang="en-US" sz="2400" b="1" smtClean="0">
                <a:latin typeface="Trebuchet MS" pitchFamily="34" charset="0"/>
              </a:rPr>
              <a:t>Project Synergies</a:t>
            </a:r>
          </a:p>
          <a:p>
            <a:pPr lvl="2" eaLnBrk="1" hangingPunct="1"/>
            <a:r>
              <a:rPr lang="it-IT" sz="2000" b="1" smtClean="0">
                <a:latin typeface="Trebuchet MS" pitchFamily="34" charset="0"/>
              </a:rPr>
              <a:t>Immediate follow-up in 3 projects</a:t>
            </a:r>
            <a:endParaRPr lang="en-US" sz="2000" b="1" smtClean="0">
              <a:latin typeface="Trebuchet MS" pitchFamily="34" charset="0"/>
            </a:endParaRPr>
          </a:p>
          <a:p>
            <a:pPr lvl="1" eaLnBrk="1" hangingPunct="1"/>
            <a:r>
              <a:rPr lang="it-IT" sz="2400" b="1" smtClean="0">
                <a:latin typeface="Trebuchet MS" pitchFamily="34" charset="0"/>
              </a:rPr>
              <a:t>Strategic Concerns</a:t>
            </a:r>
          </a:p>
          <a:p>
            <a:pPr lvl="2" eaLnBrk="1" hangingPunct="1"/>
            <a:r>
              <a:rPr lang="it-IT" sz="2000" b="1" smtClean="0">
                <a:latin typeface="Trebuchet MS" pitchFamily="34" charset="0"/>
              </a:rPr>
              <a:t>Funding simplification, ‘brokerage’, linking to other PAs </a:t>
            </a:r>
            <a:endParaRPr lang="en-US" sz="2000" b="1" smtClean="0">
              <a:latin typeface="Trebuchet MS" pitchFamily="34" charset="0"/>
            </a:endParaRPr>
          </a:p>
        </p:txBody>
      </p:sp>
      <p:sp>
        <p:nvSpPr>
          <p:cNvPr id="10244" name="Textfeld 7"/>
          <p:cNvSpPr txBox="1">
            <a:spLocks noChangeArrowheads="1"/>
          </p:cNvSpPr>
          <p:nvPr/>
        </p:nvSpPr>
        <p:spPr bwMode="auto">
          <a:xfrm>
            <a:off x="0" y="6524625"/>
            <a:ext cx="914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AT" sz="1400" b="1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>
                <a:solidFill>
                  <a:srgbClr val="0E4194"/>
                </a:solidFill>
                <a:latin typeface="Trebuchet MS" pitchFamily="34" charset="0"/>
              </a:rPr>
              <a:t> (EUSDR) – Priority Area 9  |  www.peopleandskills-danuberegion.eu</a:t>
            </a:r>
          </a:p>
        </p:txBody>
      </p:sp>
      <p:pic>
        <p:nvPicPr>
          <p:cNvPr id="10245" name="Picture 3" descr="ETF MASTER LOG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3725" y="333375"/>
            <a:ext cx="167481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Grafi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6825" y="4868863"/>
            <a:ext cx="38703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Gerade Verbindung 4"/>
          <p:cNvCxnSpPr/>
          <p:nvPr/>
        </p:nvCxnSpPr>
        <p:spPr>
          <a:xfrm flipH="1">
            <a:off x="250825" y="4508500"/>
            <a:ext cx="8569325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7" name="Textfeld 6"/>
          <p:cNvSpPr txBox="1">
            <a:spLocks noChangeArrowheads="1"/>
          </p:cNvSpPr>
          <p:nvPr/>
        </p:nvSpPr>
        <p:spPr bwMode="auto">
          <a:xfrm>
            <a:off x="4643438" y="6453188"/>
            <a:ext cx="43354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AT" sz="1200" b="1">
                <a:solidFill>
                  <a:srgbClr val="0E4194"/>
                </a:solidFill>
                <a:latin typeface="Trebuchet MS" pitchFamily="34" charset="0"/>
              </a:rPr>
              <a:t>Visit www.peopleandskills-danuberegion.eu</a:t>
            </a:r>
          </a:p>
        </p:txBody>
      </p:sp>
      <p:sp>
        <p:nvSpPr>
          <p:cNvPr id="11268" name="Textfeld 7"/>
          <p:cNvSpPr txBox="1">
            <a:spLocks noChangeArrowheads="1"/>
          </p:cNvSpPr>
          <p:nvPr/>
        </p:nvSpPr>
        <p:spPr bwMode="auto">
          <a:xfrm>
            <a:off x="395288" y="765175"/>
            <a:ext cx="8280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AT" sz="2800" b="1">
                <a:latin typeface="Trebuchet MS" pitchFamily="34" charset="0"/>
              </a:rPr>
              <a:t>Thank you very much for your attention!</a:t>
            </a:r>
          </a:p>
          <a:p>
            <a:endParaRPr lang="de-AT" sz="2800" b="1">
              <a:latin typeface="Trebuchet MS" pitchFamily="34" charset="0"/>
            </a:endParaRPr>
          </a:p>
          <a:p>
            <a:r>
              <a:rPr lang="de-AT" sz="2400">
                <a:latin typeface="Trebuchet MS" pitchFamily="34" charset="0"/>
              </a:rPr>
              <a:t>Please do not hesitate to contact us</a:t>
            </a:r>
            <a:br>
              <a:rPr lang="de-AT" sz="2400">
                <a:latin typeface="Trebuchet MS" pitchFamily="34" charset="0"/>
              </a:rPr>
            </a:br>
            <a:r>
              <a:rPr lang="de-AT" sz="2400">
                <a:latin typeface="Trebuchet MS" pitchFamily="34" charset="0"/>
              </a:rPr>
              <a:t>for further information or visit</a:t>
            </a:r>
            <a:br>
              <a:rPr lang="de-AT" sz="2400">
                <a:latin typeface="Trebuchet MS" pitchFamily="34" charset="0"/>
              </a:rPr>
            </a:br>
            <a:r>
              <a:rPr lang="de-AT" sz="2400">
                <a:latin typeface="Trebuchet MS" pitchFamily="34" charset="0"/>
              </a:rPr>
              <a:t>www.peopleandskills-danuberegion.eu</a:t>
            </a:r>
          </a:p>
        </p:txBody>
      </p:sp>
      <p:pic>
        <p:nvPicPr>
          <p:cNvPr id="11269" name="Picture 3" descr="ETF MASTER LOG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5300663"/>
            <a:ext cx="167481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71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Trebuchet MS Bold</vt:lpstr>
      <vt:lpstr>ＭＳ Ｐゴシック</vt:lpstr>
      <vt:lpstr>Trebuchet MS</vt:lpstr>
      <vt:lpstr>Benutzerdefiniertes Design</vt:lpstr>
      <vt:lpstr>Creativity and Entrepreneurship </vt:lpstr>
      <vt:lpstr>Slide 2</vt:lpstr>
      <vt:lpstr>Slide 3</vt:lpstr>
    </vt:vector>
  </TitlesOfParts>
  <Company>Wien Holding GmbH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Presentation</dc:title>
  <dc:creator>Vienna Trainee</dc:creator>
  <cp:lastModifiedBy>ITM Unit</cp:lastModifiedBy>
  <cp:revision>32</cp:revision>
  <cp:lastPrinted>2011-07-13T10:16:40Z</cp:lastPrinted>
  <dcterms:created xsi:type="dcterms:W3CDTF">2011-07-13T09:29:08Z</dcterms:created>
  <dcterms:modified xsi:type="dcterms:W3CDTF">2002-01-01T17:10:05Z</dcterms:modified>
</cp:coreProperties>
</file>