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0" r:id="rId3"/>
    <p:sldId id="269" r:id="rId4"/>
    <p:sldId id="257" r:id="rId5"/>
    <p:sldId id="259" r:id="rId6"/>
    <p:sldId id="260" r:id="rId7"/>
    <p:sldId id="261" r:id="rId8"/>
    <p:sldId id="262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.CLS-SF\Desktop\Keynote\request_Gavrilova_danube%20region_June12-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.CLS-SF\Desktop\Keynote\request_Gavrilova_danube%20region_June12-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.CLS-SF\Desktop\Keynote\table_sourc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.CLS-SF\Desktop\Keynote\table_sourc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.CLS-SF\Desktop\Keynote\table_sour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AT"/>
  <c:chart>
    <c:plotArea>
      <c:layout>
        <c:manualLayout>
          <c:layoutTarget val="inner"/>
          <c:xMode val="edge"/>
          <c:yMode val="edge"/>
          <c:x val="8.0384830368426211E-2"/>
          <c:y val="3.721197013762597E-2"/>
          <c:w val="0.69096918440750477"/>
          <c:h val="0.94451545450106422"/>
        </c:manualLayout>
      </c:layout>
      <c:lineChart>
        <c:grouping val="standard"/>
        <c:ser>
          <c:idx val="0"/>
          <c:order val="0"/>
          <c:tx>
            <c:strRef>
              <c:f>gdp_real!$C$6:$D$6</c:f>
              <c:strCache>
                <c:ptCount val="1"/>
                <c:pt idx="0">
                  <c:v>Bulgaria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gdp_real!$N$6:$Q$6</c:f>
              <c:numCache>
                <c:formatCode>0.0</c:formatCode>
                <c:ptCount val="4"/>
                <c:pt idx="0">
                  <c:v>6.2162162162162291</c:v>
                </c:pt>
                <c:pt idx="1">
                  <c:v>-5.4707379134860199</c:v>
                </c:pt>
                <c:pt idx="2">
                  <c:v>0.40376850605654302</c:v>
                </c:pt>
                <c:pt idx="3">
                  <c:v>1.6756032171581796</c:v>
                </c:pt>
              </c:numCache>
            </c:numRef>
          </c:val>
        </c:ser>
        <c:ser>
          <c:idx val="1"/>
          <c:order val="1"/>
          <c:tx>
            <c:strRef>
              <c:f>gdp_real!$C$7:$D$7</c:f>
              <c:strCache>
                <c:ptCount val="1"/>
                <c:pt idx="0">
                  <c:v>Czech Republic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gdp_real!$N$7:$Q$7</c:f>
              <c:numCache>
                <c:formatCode>0.0</c:formatCode>
                <c:ptCount val="4"/>
                <c:pt idx="0">
                  <c:v>3.1091829356471301</c:v>
                </c:pt>
                <c:pt idx="1">
                  <c:v>-4.6984572230013892</c:v>
                </c:pt>
                <c:pt idx="2">
                  <c:v>2.7225901398086694</c:v>
                </c:pt>
                <c:pt idx="3">
                  <c:v>1.6500000000000101</c:v>
                </c:pt>
              </c:numCache>
            </c:numRef>
          </c:val>
        </c:ser>
        <c:ser>
          <c:idx val="2"/>
          <c:order val="2"/>
          <c:tx>
            <c:strRef>
              <c:f>gdp_real!$C$8:$D$8</c:f>
              <c:strCache>
                <c:ptCount val="1"/>
                <c:pt idx="0">
                  <c:v>Hungary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gdp_real!$N$8:$Q$8</c:f>
              <c:numCache>
                <c:formatCode>0.0</c:formatCode>
                <c:ptCount val="4"/>
                <c:pt idx="0">
                  <c:v>0.8936970837252951</c:v>
                </c:pt>
                <c:pt idx="1">
                  <c:v>-6.7987567987567896</c:v>
                </c:pt>
                <c:pt idx="2">
                  <c:v>1.2588578574406</c:v>
                </c:pt>
                <c:pt idx="3">
                  <c:v>1.69603161534661</c:v>
                </c:pt>
              </c:numCache>
            </c:numRef>
          </c:val>
        </c:ser>
        <c:ser>
          <c:idx val="3"/>
          <c:order val="3"/>
          <c:tx>
            <c:strRef>
              <c:f>gdp_real!$C$9:$D$9</c:f>
              <c:strCache>
                <c:ptCount val="1"/>
                <c:pt idx="0">
                  <c:v>Poland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gdp_real!$N$9:$Q$9</c:f>
            </c:numRef>
          </c:val>
        </c:ser>
        <c:ser>
          <c:idx val="4"/>
          <c:order val="4"/>
          <c:tx>
            <c:strRef>
              <c:f>gdp_real!$C$10:$D$10</c:f>
              <c:strCache>
                <c:ptCount val="1"/>
                <c:pt idx="0">
                  <c:v>Romania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gdp_real!$N$10:$Q$10</c:f>
              <c:numCache>
                <c:formatCode>0.0</c:formatCode>
                <c:ptCount val="4"/>
                <c:pt idx="0">
                  <c:v>7.3494453248811409</c:v>
                </c:pt>
                <c:pt idx="1">
                  <c:v>-6.5756289598326907</c:v>
                </c:pt>
                <c:pt idx="2">
                  <c:v>-1.6460363444824899</c:v>
                </c:pt>
                <c:pt idx="3">
                  <c:v>2.4501271923952301</c:v>
                </c:pt>
              </c:numCache>
            </c:numRef>
          </c:val>
        </c:ser>
        <c:ser>
          <c:idx val="5"/>
          <c:order val="5"/>
          <c:tx>
            <c:strRef>
              <c:f>gdp_real!$C$11:$D$11</c:f>
              <c:strCache>
                <c:ptCount val="1"/>
                <c:pt idx="0">
                  <c:v>Slovakia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gdp_real!$N$11:$Q$11</c:f>
              <c:numCache>
                <c:formatCode>0.0</c:formatCode>
                <c:ptCount val="4"/>
                <c:pt idx="0">
                  <c:v>5.7856673241288714</c:v>
                </c:pt>
                <c:pt idx="1">
                  <c:v>-4.9596022374145408</c:v>
                </c:pt>
                <c:pt idx="2">
                  <c:v>4.1721161391577288</c:v>
                </c:pt>
                <c:pt idx="3">
                  <c:v>3.3584431889516595</c:v>
                </c:pt>
              </c:numCache>
            </c:numRef>
          </c:val>
        </c:ser>
        <c:ser>
          <c:idx val="6"/>
          <c:order val="6"/>
          <c:tx>
            <c:strRef>
              <c:f>gdp_real!$C$12:$D$12</c:f>
              <c:strCache>
                <c:ptCount val="1"/>
                <c:pt idx="0">
                  <c:v>Slovenia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gdp_real!$N$12:$Q$12</c:f>
              <c:numCache>
                <c:formatCode>0.0</c:formatCode>
                <c:ptCount val="4"/>
                <c:pt idx="0">
                  <c:v>3.6269430051813498</c:v>
                </c:pt>
                <c:pt idx="1">
                  <c:v>-7.9999999999999902</c:v>
                </c:pt>
                <c:pt idx="2">
                  <c:v>1.3586956521739098</c:v>
                </c:pt>
                <c:pt idx="3">
                  <c:v>-0.17617770968978794</c:v>
                </c:pt>
              </c:numCache>
            </c:numRef>
          </c:val>
        </c:ser>
        <c:ser>
          <c:idx val="7"/>
          <c:order val="7"/>
          <c:tx>
            <c:strRef>
              <c:f>gdp_real!$C$13:$D$13</c:f>
              <c:strCache>
                <c:ptCount val="1"/>
                <c:pt idx="0">
                  <c:v>Austria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gdp_real!$N$13:$Q$13</c:f>
              <c:numCache>
                <c:formatCode>0.0</c:formatCode>
                <c:ptCount val="4"/>
                <c:pt idx="0">
                  <c:v>1.4</c:v>
                </c:pt>
                <c:pt idx="1">
                  <c:v>-3.8</c:v>
                </c:pt>
                <c:pt idx="2">
                  <c:v>2.2999999999999998</c:v>
                </c:pt>
                <c:pt idx="3">
                  <c:v>3.1</c:v>
                </c:pt>
              </c:numCache>
            </c:numRef>
          </c:val>
        </c:ser>
        <c:ser>
          <c:idx val="8"/>
          <c:order val="8"/>
          <c:tx>
            <c:strRef>
              <c:f>gdp_real!$C$15:$D$15</c:f>
              <c:strCache>
                <c:ptCount val="1"/>
                <c:pt idx="0">
                  <c:v>Croatia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gdp_real!$N$15:$Q$15</c:f>
              <c:numCache>
                <c:formatCode>0.0</c:formatCode>
                <c:ptCount val="4"/>
                <c:pt idx="0">
                  <c:v>2.0856121928097497</c:v>
                </c:pt>
                <c:pt idx="1">
                  <c:v>-6.9472105150367893</c:v>
                </c:pt>
                <c:pt idx="2">
                  <c:v>-1.2010937737497498</c:v>
                </c:pt>
                <c:pt idx="3">
                  <c:v>-3.8850038850025609E-2</c:v>
                </c:pt>
              </c:numCache>
            </c:numRef>
          </c:val>
        </c:ser>
        <c:ser>
          <c:idx val="9"/>
          <c:order val="9"/>
          <c:tx>
            <c:strRef>
              <c:f>gdp_real!$C$16:$D$16</c:f>
              <c:strCache>
                <c:ptCount val="1"/>
                <c:pt idx="0">
                  <c:v>Bosnia and Herzegovina  08/06/2012 @ 13:10</c:v>
                </c:pt>
              </c:strCache>
            </c:strRef>
          </c:tx>
          <c:spPr>
            <a:ln w="41275"/>
          </c:spPr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gdp_real!$N$16:$Q$16</c:f>
              <c:numCache>
                <c:formatCode>0.0</c:formatCode>
                <c:ptCount val="4"/>
                <c:pt idx="0">
                  <c:v>5.5780054841968507</c:v>
                </c:pt>
                <c:pt idx="1">
                  <c:v>-2.911625999589909</c:v>
                </c:pt>
                <c:pt idx="2">
                  <c:v>0.71805702217527811</c:v>
                </c:pt>
                <c:pt idx="3">
                  <c:v>2.1877402670021806</c:v>
                </c:pt>
              </c:numCache>
            </c:numRef>
          </c:val>
        </c:ser>
        <c:ser>
          <c:idx val="10"/>
          <c:order val="10"/>
          <c:tx>
            <c:strRef>
              <c:f>gdp_real!$C$17:$D$17</c:f>
              <c:strCache>
                <c:ptCount val="1"/>
                <c:pt idx="0">
                  <c:v>Montenegro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gdp_real!$N$17:$Q$17</c:f>
              <c:numCache>
                <c:formatCode>0.0</c:formatCode>
                <c:ptCount val="4"/>
                <c:pt idx="0">
                  <c:v>6.9229974160206798</c:v>
                </c:pt>
                <c:pt idx="1">
                  <c:v>-5.6569484185291197</c:v>
                </c:pt>
                <c:pt idx="2">
                  <c:v>2.4632157055617001</c:v>
                </c:pt>
                <c:pt idx="3">
                  <c:v>2</c:v>
                </c:pt>
              </c:numCache>
            </c:numRef>
          </c:val>
        </c:ser>
        <c:ser>
          <c:idx val="11"/>
          <c:order val="11"/>
          <c:tx>
            <c:strRef>
              <c:f>gdp_real!$C$18:$D$18</c:f>
              <c:strCache>
                <c:ptCount val="1"/>
                <c:pt idx="0">
                  <c:v>Serbia  08/06/2012 @ 13:10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gdp_real!$N$18:$Q$18</c:f>
              <c:numCache>
                <c:formatCode>0.0</c:formatCode>
                <c:ptCount val="4"/>
                <c:pt idx="0">
                  <c:v>3.8190708548723702</c:v>
                </c:pt>
                <c:pt idx="1">
                  <c:v>-3.5057675796675705</c:v>
                </c:pt>
                <c:pt idx="2">
                  <c:v>1.02254086547566</c:v>
                </c:pt>
                <c:pt idx="3">
                  <c:v>1.60000765878149</c:v>
                </c:pt>
              </c:numCache>
            </c:numRef>
          </c:val>
        </c:ser>
        <c:ser>
          <c:idx val="12"/>
          <c:order val="12"/>
          <c:tx>
            <c:strRef>
              <c:f>gdp_real!$C$19:$D$19</c:f>
              <c:strCache>
                <c:ptCount val="1"/>
                <c:pt idx="0">
                  <c:v>Ukraine  11/06/2012 @ 09:10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gdp_real!$N$19:$Q$19</c:f>
              <c:numCache>
                <c:formatCode>0.0</c:formatCode>
                <c:ptCount val="4"/>
                <c:pt idx="0">
                  <c:v>2.2997442715034504</c:v>
                </c:pt>
                <c:pt idx="1">
                  <c:v>-14.801002272594802</c:v>
                </c:pt>
                <c:pt idx="2">
                  <c:v>4.0968470008891407</c:v>
                </c:pt>
                <c:pt idx="3">
                  <c:v>5.1971090670170783</c:v>
                </c:pt>
              </c:numCache>
            </c:numRef>
          </c:val>
        </c:ser>
        <c:ser>
          <c:idx val="13"/>
          <c:order val="13"/>
          <c:tx>
            <c:strRef>
              <c:f>gdp_real!$C$20:$D$20</c:f>
              <c:strCache>
                <c:ptCount val="1"/>
                <c:pt idx="0">
                  <c:v>Moldova</c:v>
                </c:pt>
              </c:strCache>
            </c:strRef>
          </c:tx>
          <c:marker>
            <c:symbol val="none"/>
          </c:marker>
          <c:cat>
            <c:strRef>
              <c:f>gdp_real!$N$4:$Q$5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gdp_real!$N$20:$Q$20</c:f>
              <c:numCache>
                <c:formatCode>0.0</c:formatCode>
                <c:ptCount val="4"/>
                <c:pt idx="0">
                  <c:v>7.8</c:v>
                </c:pt>
                <c:pt idx="1">
                  <c:v>-6</c:v>
                </c:pt>
                <c:pt idx="2">
                  <c:v>7.1</c:v>
                </c:pt>
                <c:pt idx="3">
                  <c:v>6.4</c:v>
                </c:pt>
              </c:numCache>
            </c:numRef>
          </c:val>
        </c:ser>
        <c:marker val="1"/>
        <c:axId val="74304512"/>
        <c:axId val="74314496"/>
      </c:lineChart>
      <c:catAx>
        <c:axId val="74304512"/>
        <c:scaling>
          <c:orientation val="minMax"/>
        </c:scaling>
        <c:axPos val="b"/>
        <c:tickLblPos val="nextTo"/>
        <c:crossAx val="74314496"/>
        <c:crosses val="autoZero"/>
        <c:auto val="1"/>
        <c:lblAlgn val="ctr"/>
        <c:lblOffset val="100"/>
      </c:catAx>
      <c:valAx>
        <c:axId val="74314496"/>
        <c:scaling>
          <c:orientation val="minMax"/>
        </c:scaling>
        <c:axPos val="l"/>
        <c:majorGridlines/>
        <c:numFmt formatCode="0.0" sourceLinked="1"/>
        <c:tickLblPos val="nextTo"/>
        <c:crossAx val="74304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98657285894821"/>
          <c:y val="7.2026660403542841E-3"/>
          <c:w val="0.20341972878390205"/>
          <c:h val="0.98437923597696209"/>
        </c:manualLayout>
      </c:layout>
      <c:txPr>
        <a:bodyPr/>
        <a:lstStyle/>
        <a:p>
          <a:pPr>
            <a:defRPr sz="800"/>
          </a:pPr>
          <a:endParaRPr lang="de-DE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AT"/>
  <c:chart>
    <c:plotArea>
      <c:layout/>
      <c:barChart>
        <c:barDir val="bar"/>
        <c:grouping val="clustered"/>
        <c:ser>
          <c:idx val="0"/>
          <c:order val="0"/>
          <c:tx>
            <c:strRef>
              <c:f>'youth unempl.rate_A'!$G$4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'youth unempl.rate_A'!$E$5:$F$16</c:f>
              <c:strCache>
                <c:ptCount val="11"/>
                <c:pt idx="0">
                  <c:v>Germany</c:v>
                </c:pt>
                <c:pt idx="1">
                  <c:v>Austria</c:v>
                </c:pt>
                <c:pt idx="2">
                  <c:v>Slovenia</c:v>
                </c:pt>
                <c:pt idx="3">
                  <c:v>Czech Republic</c:v>
                </c:pt>
                <c:pt idx="4">
                  <c:v>Romania</c:v>
                </c:pt>
                <c:pt idx="5">
                  <c:v>Bulgaria</c:v>
                </c:pt>
                <c:pt idx="6">
                  <c:v>Hungary</c:v>
                </c:pt>
                <c:pt idx="7">
                  <c:v>Slovakia</c:v>
                </c:pt>
                <c:pt idx="8">
                  <c:v>Croatia</c:v>
                </c:pt>
                <c:pt idx="9">
                  <c:v>Montenegro</c:v>
                </c:pt>
                <c:pt idx="10">
                  <c:v>Serbia</c:v>
                </c:pt>
              </c:strCache>
            </c:strRef>
          </c:cat>
          <c:val>
            <c:numRef>
              <c:f>'youth unempl.rate_A'!$G$5:$G$16</c:f>
              <c:numCache>
                <c:formatCode>0.0</c:formatCode>
                <c:ptCount val="11"/>
                <c:pt idx="0">
                  <c:v>10.6</c:v>
                </c:pt>
                <c:pt idx="1">
                  <c:v>8</c:v>
                </c:pt>
                <c:pt idx="2">
                  <c:v>10.4</c:v>
                </c:pt>
                <c:pt idx="3">
                  <c:v>9.9</c:v>
                </c:pt>
                <c:pt idx="4">
                  <c:v>18.600000000000001</c:v>
                </c:pt>
                <c:pt idx="5">
                  <c:v>12.7</c:v>
                </c:pt>
                <c:pt idx="6">
                  <c:v>19.899999999999999</c:v>
                </c:pt>
                <c:pt idx="7">
                  <c:v>19</c:v>
                </c:pt>
                <c:pt idx="8">
                  <c:v>21.9</c:v>
                </c:pt>
                <c:pt idx="9">
                  <c:v>31.69681188383068</c:v>
                </c:pt>
                <c:pt idx="10">
                  <c:v>35.200000000000003</c:v>
                </c:pt>
              </c:numCache>
            </c:numRef>
          </c:val>
        </c:ser>
        <c:ser>
          <c:idx val="1"/>
          <c:order val="1"/>
          <c:tx>
            <c:strRef>
              <c:f>'youth unempl.rate_A'!$H$4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'youth unempl.rate_A'!$E$5:$F$16</c:f>
              <c:strCache>
                <c:ptCount val="11"/>
                <c:pt idx="0">
                  <c:v>Germany</c:v>
                </c:pt>
                <c:pt idx="1">
                  <c:v>Austria</c:v>
                </c:pt>
                <c:pt idx="2">
                  <c:v>Slovenia</c:v>
                </c:pt>
                <c:pt idx="3">
                  <c:v>Czech Republic</c:v>
                </c:pt>
                <c:pt idx="4">
                  <c:v>Romania</c:v>
                </c:pt>
                <c:pt idx="5">
                  <c:v>Bulgaria</c:v>
                </c:pt>
                <c:pt idx="6">
                  <c:v>Hungary</c:v>
                </c:pt>
                <c:pt idx="7">
                  <c:v>Slovakia</c:v>
                </c:pt>
                <c:pt idx="8">
                  <c:v>Croatia</c:v>
                </c:pt>
                <c:pt idx="9">
                  <c:v>Montenegro</c:v>
                </c:pt>
                <c:pt idx="10">
                  <c:v>Serbia</c:v>
                </c:pt>
              </c:strCache>
            </c:strRef>
          </c:cat>
          <c:val>
            <c:numRef>
              <c:f>'youth unempl.rate_A'!$H$5:$H$16</c:f>
              <c:numCache>
                <c:formatCode>0.0</c:formatCode>
                <c:ptCount val="11"/>
                <c:pt idx="0">
                  <c:v>11.2</c:v>
                </c:pt>
                <c:pt idx="1">
                  <c:v>10</c:v>
                </c:pt>
                <c:pt idx="2">
                  <c:v>13.6</c:v>
                </c:pt>
                <c:pt idx="3">
                  <c:v>16.600000000000001</c:v>
                </c:pt>
                <c:pt idx="4">
                  <c:v>20.8</c:v>
                </c:pt>
                <c:pt idx="5">
                  <c:v>16.2</c:v>
                </c:pt>
                <c:pt idx="6">
                  <c:v>26.5</c:v>
                </c:pt>
                <c:pt idx="7">
                  <c:v>27.3</c:v>
                </c:pt>
                <c:pt idx="8">
                  <c:v>25.1</c:v>
                </c:pt>
                <c:pt idx="9">
                  <c:v>33.070216781415901</c:v>
                </c:pt>
                <c:pt idx="10">
                  <c:v>41.59</c:v>
                </c:pt>
              </c:numCache>
            </c:numRef>
          </c:val>
        </c:ser>
        <c:ser>
          <c:idx val="2"/>
          <c:order val="2"/>
          <c:tx>
            <c:strRef>
              <c:f>'youth unempl.rate_A'!$I$4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'youth unempl.rate_A'!$E$5:$F$16</c:f>
              <c:strCache>
                <c:ptCount val="11"/>
                <c:pt idx="0">
                  <c:v>Germany</c:v>
                </c:pt>
                <c:pt idx="1">
                  <c:v>Austria</c:v>
                </c:pt>
                <c:pt idx="2">
                  <c:v>Slovenia</c:v>
                </c:pt>
                <c:pt idx="3">
                  <c:v>Czech Republic</c:v>
                </c:pt>
                <c:pt idx="4">
                  <c:v>Romania</c:v>
                </c:pt>
                <c:pt idx="5">
                  <c:v>Bulgaria</c:v>
                </c:pt>
                <c:pt idx="6">
                  <c:v>Hungary</c:v>
                </c:pt>
                <c:pt idx="7">
                  <c:v>Slovakia</c:v>
                </c:pt>
                <c:pt idx="8">
                  <c:v>Croatia</c:v>
                </c:pt>
                <c:pt idx="9">
                  <c:v>Montenegro</c:v>
                </c:pt>
                <c:pt idx="10">
                  <c:v>Serbia</c:v>
                </c:pt>
              </c:strCache>
            </c:strRef>
          </c:cat>
          <c:val>
            <c:numRef>
              <c:f>'youth unempl.rate_A'!$I$5:$I$16</c:f>
              <c:numCache>
                <c:formatCode>0.0</c:formatCode>
                <c:ptCount val="11"/>
                <c:pt idx="0">
                  <c:v>9.9</c:v>
                </c:pt>
                <c:pt idx="1">
                  <c:v>8.8000000000000007</c:v>
                </c:pt>
                <c:pt idx="2">
                  <c:v>14.7</c:v>
                </c:pt>
                <c:pt idx="3">
                  <c:v>18.3</c:v>
                </c:pt>
                <c:pt idx="4">
                  <c:v>22.1</c:v>
                </c:pt>
                <c:pt idx="5">
                  <c:v>23.2</c:v>
                </c:pt>
                <c:pt idx="6">
                  <c:v>26.6</c:v>
                </c:pt>
                <c:pt idx="7">
                  <c:v>33.6</c:v>
                </c:pt>
                <c:pt idx="8">
                  <c:v>32.6</c:v>
                </c:pt>
                <c:pt idx="9">
                  <c:v>43.773005068455056</c:v>
                </c:pt>
                <c:pt idx="10">
                  <c:v>46.190000000000005</c:v>
                </c:pt>
              </c:numCache>
            </c:numRef>
          </c:val>
        </c:ser>
        <c:ser>
          <c:idx val="3"/>
          <c:order val="3"/>
          <c:tx>
            <c:strRef>
              <c:f>'youth unempl.rate_A'!$J$4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'youth unempl.rate_A'!$E$5:$F$16</c:f>
              <c:strCache>
                <c:ptCount val="11"/>
                <c:pt idx="0">
                  <c:v>Germany</c:v>
                </c:pt>
                <c:pt idx="1">
                  <c:v>Austria</c:v>
                </c:pt>
                <c:pt idx="2">
                  <c:v>Slovenia</c:v>
                </c:pt>
                <c:pt idx="3">
                  <c:v>Czech Republic</c:v>
                </c:pt>
                <c:pt idx="4">
                  <c:v>Romania</c:v>
                </c:pt>
                <c:pt idx="5">
                  <c:v>Bulgaria</c:v>
                </c:pt>
                <c:pt idx="6">
                  <c:v>Hungary</c:v>
                </c:pt>
                <c:pt idx="7">
                  <c:v>Slovakia</c:v>
                </c:pt>
                <c:pt idx="8">
                  <c:v>Croatia</c:v>
                </c:pt>
                <c:pt idx="9">
                  <c:v>Montenegro</c:v>
                </c:pt>
                <c:pt idx="10">
                  <c:v>Serbia</c:v>
                </c:pt>
              </c:strCache>
            </c:strRef>
          </c:cat>
          <c:val>
            <c:numRef>
              <c:f>'youth unempl.rate_A'!$J$5:$J$16</c:f>
              <c:numCache>
                <c:formatCode>0.0</c:formatCode>
                <c:ptCount val="11"/>
                <c:pt idx="0">
                  <c:v>8.6</c:v>
                </c:pt>
                <c:pt idx="1">
                  <c:v>8.3000000000000007</c:v>
                </c:pt>
                <c:pt idx="2">
                  <c:v>15.7</c:v>
                </c:pt>
                <c:pt idx="3">
                  <c:v>18</c:v>
                </c:pt>
                <c:pt idx="4">
                  <c:v>23.7</c:v>
                </c:pt>
                <c:pt idx="5">
                  <c:v>26.6</c:v>
                </c:pt>
                <c:pt idx="6">
                  <c:v>26.1</c:v>
                </c:pt>
                <c:pt idx="7">
                  <c:v>33.200000000000003</c:v>
                </c:pt>
                <c:pt idx="8">
                  <c:v>36.1</c:v>
                </c:pt>
                <c:pt idx="9">
                  <c:v>39.286454636978412</c:v>
                </c:pt>
                <c:pt idx="10">
                  <c:v>50.9</c:v>
                </c:pt>
              </c:numCache>
            </c:numRef>
          </c:val>
        </c:ser>
        <c:axId val="74208768"/>
        <c:axId val="74210304"/>
      </c:barChart>
      <c:catAx>
        <c:axId val="74208768"/>
        <c:scaling>
          <c:orientation val="minMax"/>
        </c:scaling>
        <c:axPos val="l"/>
        <c:tickLblPos val="nextTo"/>
        <c:crossAx val="74210304"/>
        <c:crosses val="autoZero"/>
        <c:auto val="1"/>
        <c:lblAlgn val="ctr"/>
        <c:lblOffset val="100"/>
      </c:catAx>
      <c:valAx>
        <c:axId val="74210304"/>
        <c:scaling>
          <c:orientation val="minMax"/>
        </c:scaling>
        <c:axPos val="b"/>
        <c:majorGridlines/>
        <c:numFmt formatCode="0.0" sourceLinked="1"/>
        <c:tickLblPos val="nextTo"/>
        <c:crossAx val="7420876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Sheet1!$B$3</c:f>
              <c:strCache>
                <c:ptCount val="1"/>
                <c:pt idx="0">
                  <c:v>Happy living in theyr country</c:v>
                </c:pt>
              </c:strCache>
            </c:strRef>
          </c:tx>
          <c:cat>
            <c:strRef>
              <c:f>Sheet1!$A$4:$A$10</c:f>
              <c:strCache>
                <c:ptCount val="7"/>
                <c:pt idx="0">
                  <c:v>Germany</c:v>
                </c:pt>
                <c:pt idx="1">
                  <c:v>Austria</c:v>
                </c:pt>
                <c:pt idx="2">
                  <c:v>Slovakia</c:v>
                </c:pt>
                <c:pt idx="3">
                  <c:v>Romania</c:v>
                </c:pt>
                <c:pt idx="4">
                  <c:v>Czech Republic</c:v>
                </c:pt>
                <c:pt idx="5">
                  <c:v>Bulgaria </c:v>
                </c:pt>
                <c:pt idx="6">
                  <c:v>Hungary</c:v>
                </c:pt>
              </c:strCache>
            </c:strRef>
          </c:cat>
          <c:val>
            <c:numRef>
              <c:f>Sheet1!$B$4:$B$10</c:f>
              <c:numCache>
                <c:formatCode>General</c:formatCode>
                <c:ptCount val="7"/>
                <c:pt idx="0">
                  <c:v>95</c:v>
                </c:pt>
                <c:pt idx="1">
                  <c:v>96</c:v>
                </c:pt>
                <c:pt idx="2">
                  <c:v>86</c:v>
                </c:pt>
                <c:pt idx="3">
                  <c:v>70</c:v>
                </c:pt>
                <c:pt idx="4">
                  <c:v>70</c:v>
                </c:pt>
                <c:pt idx="5">
                  <c:v>65</c:v>
                </c:pt>
                <c:pt idx="6">
                  <c:v>38</c:v>
                </c:pt>
              </c:numCache>
            </c:numRef>
          </c:val>
        </c:ser>
        <c:axId val="74225920"/>
        <c:axId val="74248192"/>
      </c:barChart>
      <c:catAx>
        <c:axId val="74225920"/>
        <c:scaling>
          <c:orientation val="minMax"/>
        </c:scaling>
        <c:axPos val="b"/>
        <c:tickLblPos val="nextTo"/>
        <c:crossAx val="74248192"/>
        <c:crosses val="autoZero"/>
        <c:auto val="1"/>
        <c:lblAlgn val="ctr"/>
        <c:lblOffset val="100"/>
      </c:catAx>
      <c:valAx>
        <c:axId val="74248192"/>
        <c:scaling>
          <c:orientation val="minMax"/>
        </c:scaling>
        <c:axPos val="l"/>
        <c:majorGridlines/>
        <c:numFmt formatCode="General" sourceLinked="1"/>
        <c:tickLblPos val="nextTo"/>
        <c:crossAx val="742259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chart>
    <c:autoTitleDeleted val="1"/>
    <c:plotArea>
      <c:layout/>
      <c:barChart>
        <c:barDir val="col"/>
        <c:grouping val="clustered"/>
        <c:ser>
          <c:idx val="1"/>
          <c:order val="0"/>
          <c:tx>
            <c:strRef>
              <c:f>Sheet1!$C$3</c:f>
              <c:strCache>
                <c:ptCount val="1"/>
                <c:pt idx="0">
                  <c:v>the life of oday's children will be more difficuld than ours</c:v>
                </c:pt>
              </c:strCache>
            </c:strRef>
          </c:tx>
          <c:cat>
            <c:strRef>
              <c:f>Sheet1!$A$4:$A$10</c:f>
              <c:strCache>
                <c:ptCount val="7"/>
                <c:pt idx="0">
                  <c:v>Germany</c:v>
                </c:pt>
                <c:pt idx="1">
                  <c:v>Austria</c:v>
                </c:pt>
                <c:pt idx="2">
                  <c:v>Slovakia</c:v>
                </c:pt>
                <c:pt idx="3">
                  <c:v>Romania</c:v>
                </c:pt>
                <c:pt idx="4">
                  <c:v>Czech Republic</c:v>
                </c:pt>
                <c:pt idx="5">
                  <c:v>Bulgaria </c:v>
                </c:pt>
                <c:pt idx="6">
                  <c:v>Hungary</c:v>
                </c:pt>
              </c:strCache>
            </c:strRef>
          </c:cat>
          <c:val>
            <c:numRef>
              <c:f>Sheet1!$C$4:$C$10</c:f>
              <c:numCache>
                <c:formatCode>General</c:formatCode>
                <c:ptCount val="7"/>
                <c:pt idx="0">
                  <c:v>66</c:v>
                </c:pt>
                <c:pt idx="1">
                  <c:v>57</c:v>
                </c:pt>
                <c:pt idx="2">
                  <c:v>48</c:v>
                </c:pt>
                <c:pt idx="3">
                  <c:v>57</c:v>
                </c:pt>
                <c:pt idx="4">
                  <c:v>68</c:v>
                </c:pt>
                <c:pt idx="5">
                  <c:v>39</c:v>
                </c:pt>
                <c:pt idx="6">
                  <c:v>62</c:v>
                </c:pt>
              </c:numCache>
            </c:numRef>
          </c:val>
        </c:ser>
        <c:axId val="73871360"/>
        <c:axId val="73872896"/>
      </c:barChart>
      <c:catAx>
        <c:axId val="73871360"/>
        <c:scaling>
          <c:orientation val="minMax"/>
        </c:scaling>
        <c:axPos val="b"/>
        <c:tickLblPos val="nextTo"/>
        <c:crossAx val="73872896"/>
        <c:crosses val="autoZero"/>
        <c:auto val="1"/>
        <c:lblAlgn val="ctr"/>
        <c:lblOffset val="100"/>
      </c:catAx>
      <c:valAx>
        <c:axId val="73872896"/>
        <c:scaling>
          <c:orientation val="minMax"/>
        </c:scaling>
        <c:axPos val="l"/>
        <c:majorGridlines/>
        <c:numFmt formatCode="General" sourceLinked="1"/>
        <c:tickLblPos val="nextTo"/>
        <c:crossAx val="7387136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chart>
    <c:plotArea>
      <c:layout/>
      <c:barChart>
        <c:barDir val="col"/>
        <c:grouping val="clustered"/>
        <c:ser>
          <c:idx val="0"/>
          <c:order val="0"/>
          <c:cat>
            <c:strRef>
              <c:f>Sheet3!$A$4:$A$17</c:f>
              <c:strCache>
                <c:ptCount val="14"/>
                <c:pt idx="0">
                  <c:v>Austria</c:v>
                </c:pt>
                <c:pt idx="1">
                  <c:v>Germany</c:v>
                </c:pt>
                <c:pt idx="2">
                  <c:v>Czech Republic</c:v>
                </c:pt>
                <c:pt idx="3">
                  <c:v>Slovenia</c:v>
                </c:pt>
                <c:pt idx="4">
                  <c:v>Croatia</c:v>
                </c:pt>
                <c:pt idx="5">
                  <c:v>Slovakia</c:v>
                </c:pt>
                <c:pt idx="6">
                  <c:v>Moldova</c:v>
                </c:pt>
                <c:pt idx="7">
                  <c:v>Romania</c:v>
                </c:pt>
                <c:pt idx="8">
                  <c:v>Montenegro</c:v>
                </c:pt>
                <c:pt idx="9">
                  <c:v>Ukraine</c:v>
                </c:pt>
                <c:pt idx="10">
                  <c:v>Hungary</c:v>
                </c:pt>
                <c:pt idx="11">
                  <c:v>Bosnia&amp;Herzegovina</c:v>
                </c:pt>
                <c:pt idx="12">
                  <c:v>Serbia</c:v>
                </c:pt>
                <c:pt idx="13">
                  <c:v>Bulgaria </c:v>
                </c:pt>
              </c:strCache>
            </c:strRef>
          </c:cat>
          <c:val>
            <c:numRef>
              <c:f>Sheet3!$B$4:$B$17</c:f>
              <c:numCache>
                <c:formatCode>General</c:formatCode>
                <c:ptCount val="14"/>
                <c:pt idx="0">
                  <c:v>7.3</c:v>
                </c:pt>
                <c:pt idx="1">
                  <c:v>6.6</c:v>
                </c:pt>
                <c:pt idx="2">
                  <c:v>6.3</c:v>
                </c:pt>
                <c:pt idx="3">
                  <c:v>5.8</c:v>
                </c:pt>
                <c:pt idx="4">
                  <c:v>5.7</c:v>
                </c:pt>
                <c:pt idx="5">
                  <c:v>5.5</c:v>
                </c:pt>
                <c:pt idx="6">
                  <c:v>5.3</c:v>
                </c:pt>
                <c:pt idx="7">
                  <c:v>5.2</c:v>
                </c:pt>
                <c:pt idx="8">
                  <c:v>5.2</c:v>
                </c:pt>
                <c:pt idx="9">
                  <c:v>5.0999999999999996</c:v>
                </c:pt>
                <c:pt idx="10">
                  <c:v>4.9000000000000004</c:v>
                </c:pt>
                <c:pt idx="11">
                  <c:v>4.8</c:v>
                </c:pt>
                <c:pt idx="12">
                  <c:v>4.5999999999999996</c:v>
                </c:pt>
                <c:pt idx="13">
                  <c:v>3.8</c:v>
                </c:pt>
              </c:numCache>
            </c:numRef>
          </c:val>
        </c:ser>
        <c:axId val="73913472"/>
        <c:axId val="73915008"/>
      </c:barChart>
      <c:catAx>
        <c:axId val="73913472"/>
        <c:scaling>
          <c:orientation val="minMax"/>
        </c:scaling>
        <c:axPos val="b"/>
        <c:tickLblPos val="nextTo"/>
        <c:crossAx val="73915008"/>
        <c:crosses val="autoZero"/>
        <c:auto val="1"/>
        <c:lblAlgn val="ctr"/>
        <c:lblOffset val="100"/>
      </c:catAx>
      <c:valAx>
        <c:axId val="73915008"/>
        <c:scaling>
          <c:orientation val="minMax"/>
        </c:scaling>
        <c:axPos val="l"/>
        <c:majorGridlines/>
        <c:numFmt formatCode="General" sourceLinked="1"/>
        <c:tickLblPos val="nextTo"/>
        <c:crossAx val="73913472"/>
        <c:crosses val="autoZero"/>
        <c:crossBetween val="between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59692-9A93-4710-B97E-0A573D1B0BBA}" type="datetimeFigureOut">
              <a:rPr lang="bg-BG" smtClean="0"/>
              <a:pPr/>
              <a:t>12.6.2012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DD809-11EA-4B62-9E6C-9968CCFA3006}" type="slidenum">
              <a:rPr lang="bg-BG" smtClean="0"/>
              <a:pPr/>
              <a:t>‹Nr.›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When economic growth is not enough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b="1" dirty="0" err="1" smtClean="0"/>
              <a:t>Dessy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Gavrilova</a:t>
            </a:r>
            <a:r>
              <a:rPr lang="en-US" sz="1600" dirty="0" smtClean="0"/>
              <a:t>, </a:t>
            </a:r>
          </a:p>
          <a:p>
            <a:r>
              <a:rPr lang="en-US" sz="1600" dirty="0" smtClean="0"/>
              <a:t>Founder and Chair, The Red House Center for Culture and Debate, Sofia </a:t>
            </a:r>
            <a:endParaRPr lang="bg-BG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Hierarchy of factors affecting psychological well-being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 Diseases</a:t>
            </a:r>
          </a:p>
          <a:p>
            <a:pPr>
              <a:buNone/>
            </a:pPr>
            <a:r>
              <a:rPr lang="en-US" dirty="0" smtClean="0"/>
              <a:t>2 </a:t>
            </a:r>
            <a:r>
              <a:rPr lang="en-US" b="1" dirty="0" smtClean="0"/>
              <a:t>Cultural participation</a:t>
            </a:r>
          </a:p>
          <a:p>
            <a:pPr>
              <a:buNone/>
            </a:pPr>
            <a:r>
              <a:rPr lang="en-US" dirty="0" smtClean="0"/>
              <a:t>3 Income</a:t>
            </a:r>
          </a:p>
          <a:p>
            <a:pPr>
              <a:buNone/>
            </a:pPr>
            <a:r>
              <a:rPr lang="en-US" dirty="0" smtClean="0"/>
              <a:t>4 Age</a:t>
            </a:r>
          </a:p>
          <a:p>
            <a:pPr>
              <a:buNone/>
            </a:pPr>
            <a:r>
              <a:rPr lang="en-US" dirty="0" smtClean="0"/>
              <a:t>5 Education</a:t>
            </a:r>
          </a:p>
          <a:p>
            <a:pPr>
              <a:buNone/>
            </a:pPr>
            <a:r>
              <a:rPr lang="en-US" dirty="0" smtClean="0"/>
              <a:t>6 Gender</a:t>
            </a:r>
          </a:p>
          <a:p>
            <a:pPr>
              <a:buNone/>
            </a:pPr>
            <a:r>
              <a:rPr lang="en-US" dirty="0" smtClean="0"/>
              <a:t>7 Job</a:t>
            </a:r>
          </a:p>
          <a:p>
            <a:pPr>
              <a:buNone/>
            </a:pPr>
            <a:r>
              <a:rPr lang="en-US" dirty="0" smtClean="0"/>
              <a:t>8 Geography  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Classical Music concerts attendance and wellbeing </a:t>
            </a:r>
            <a:r>
              <a:rPr lang="en-US" sz="1800" dirty="0" smtClean="0"/>
              <a:t>(</a:t>
            </a:r>
            <a:r>
              <a:rPr lang="en-US" sz="2000" dirty="0" smtClean="0"/>
              <a:t>Source: The Italian culture and well-being  study, IULM/</a:t>
            </a:r>
            <a:r>
              <a:rPr lang="en-US" sz="2000" dirty="0" err="1" smtClean="0"/>
              <a:t>Bracco</a:t>
            </a:r>
            <a:r>
              <a:rPr lang="en-US" sz="2000" dirty="0" smtClean="0"/>
              <a:t>)</a:t>
            </a:r>
            <a:endParaRPr lang="bg-BG" sz="20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idx="1"/>
          </p:nvPr>
        </p:nvGraphicFramePr>
        <p:xfrm>
          <a:off x="1177527" y="1600200"/>
          <a:ext cx="6788945" cy="4525963"/>
        </p:xfrm>
        <a:graphic>
          <a:graphicData uri="http://schemas.openxmlformats.org/presentationml/2006/ole">
            <p:oleObj spid="_x0000_s3074" name="Grafico" r:id="rId3" imgW="18290553" imgH="12193702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Theatre attendance and wellbeing </a:t>
            </a:r>
            <a:r>
              <a:rPr lang="en-US" sz="2000" dirty="0" smtClean="0"/>
              <a:t>(Source: The Italian culture and well-being  study, IULM/</a:t>
            </a:r>
            <a:r>
              <a:rPr lang="en-US" sz="2000" dirty="0" err="1" smtClean="0"/>
              <a:t>Bracco</a:t>
            </a:r>
            <a:r>
              <a:rPr lang="en-US" sz="2000" dirty="0" smtClean="0"/>
              <a:t>) </a:t>
            </a:r>
            <a:endParaRPr lang="bg-BG" sz="20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ph idx="1"/>
          </p:nvPr>
        </p:nvGraphicFramePr>
        <p:xfrm>
          <a:off x="1177527" y="1600200"/>
          <a:ext cx="6788945" cy="4525963"/>
        </p:xfrm>
        <a:graphic>
          <a:graphicData uri="http://schemas.openxmlformats.org/presentationml/2006/ole">
            <p:oleObj spid="_x0000_s4098" name="Grafico" r:id="rId3" imgW="18290553" imgH="12193702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800" smtClean="0"/>
              <a:t>THANK </a:t>
            </a:r>
            <a:r>
              <a:rPr lang="en-US" sz="4800" dirty="0" smtClean="0"/>
              <a:t>YOU FOR YOUR ATTENTION!</a:t>
            </a:r>
            <a:endParaRPr lang="bg-BG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GDP Real Growth in the Danube Region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(Source: </a:t>
            </a:r>
            <a:r>
              <a:rPr lang="en-US" sz="1800" dirty="0" err="1" smtClean="0"/>
              <a:t>wiiw</a:t>
            </a:r>
            <a:r>
              <a:rPr lang="en-US" sz="1800" dirty="0" smtClean="0"/>
              <a:t> Database incorporating national and </a:t>
            </a:r>
            <a:r>
              <a:rPr lang="en-US" sz="1800" dirty="0" err="1" smtClean="0"/>
              <a:t>Eurostat</a:t>
            </a:r>
            <a:r>
              <a:rPr lang="en-US" sz="1800" dirty="0" smtClean="0"/>
              <a:t> statistics)</a:t>
            </a:r>
            <a:endParaRPr lang="bg-BG" sz="18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Youth unemployment rate </a:t>
            </a:r>
            <a:br>
              <a:rPr lang="en-US" dirty="0" smtClean="0"/>
            </a:br>
            <a:r>
              <a:rPr lang="en-US" sz="1800" dirty="0" smtClean="0"/>
              <a:t>(Source: National and </a:t>
            </a:r>
            <a:r>
              <a:rPr lang="en-US" sz="1800" dirty="0" err="1" smtClean="0"/>
              <a:t>Eurostat</a:t>
            </a:r>
            <a:r>
              <a:rPr lang="en-US" sz="1800" dirty="0" smtClean="0"/>
              <a:t> statistics based on LFS)</a:t>
            </a:r>
            <a:endParaRPr lang="bg-BG" sz="1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flow of the Danube</a:t>
            </a:r>
            <a:endParaRPr lang="bg-BG" dirty="0"/>
          </a:p>
        </p:txBody>
      </p:sp>
      <p:pic>
        <p:nvPicPr>
          <p:cNvPr id="5" name="Content Placeholder 4" descr="DR+map+with+cities_detai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9799" y="1600200"/>
            <a:ext cx="7184402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Eurobarometer</a:t>
            </a:r>
            <a:r>
              <a:rPr lang="en-US" sz="2800" dirty="0" smtClean="0"/>
              <a:t>: How happy are people to live in they countries</a:t>
            </a:r>
            <a:endParaRPr lang="bg-BG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err="1" smtClean="0">
                <a:latin typeface="+mn-lt"/>
              </a:rPr>
              <a:t>Eurobarometer</a:t>
            </a:r>
            <a:r>
              <a:rPr lang="en-US" sz="3100" dirty="0" smtClean="0">
                <a:latin typeface="+mn-lt"/>
              </a:rPr>
              <a:t>: the life of today's children will be more difficult than ours</a:t>
            </a:r>
            <a:r>
              <a:rPr lang="en-US" dirty="0" smtClean="0"/>
              <a:t/>
            </a:r>
            <a:br>
              <a:rPr lang="en-US" dirty="0" smtClean="0"/>
            </a:b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Balkans: If Yugoslavia survived, would you live better now? </a:t>
            </a:r>
            <a:r>
              <a:rPr lang="en-US" sz="1800" dirty="0" smtClean="0"/>
              <a:t>(Data:  European Fund for the Balkans)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bg-BG" sz="3600" dirty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idx="1"/>
          </p:nvPr>
        </p:nvGraphicFramePr>
        <p:xfrm>
          <a:off x="457200" y="1922905"/>
          <a:ext cx="8229600" cy="3880553"/>
        </p:xfrm>
        <a:graphic>
          <a:graphicData uri="http://schemas.openxmlformats.org/presentationml/2006/ole">
            <p:oleObj spid="_x0000_s1026" name="Chart" r:id="rId3" imgW="8867792" imgH="4181543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0066"/>
                </a:solidFill>
              </a:rPr>
              <a:t/>
            </a:r>
            <a:br>
              <a:rPr lang="en-US" sz="3600" dirty="0" smtClean="0">
                <a:solidFill>
                  <a:srgbClr val="000066"/>
                </a:solidFill>
              </a:rPr>
            </a:br>
            <a:r>
              <a:rPr lang="en-US" sz="3600" dirty="0" smtClean="0">
                <a:solidFill>
                  <a:srgbClr val="000066"/>
                </a:solidFill>
              </a:rPr>
              <a:t>In comparison with your life today, what was the life of your parents like in your opinion? </a:t>
            </a:r>
            <a:br>
              <a:rPr lang="en-US" sz="3600" dirty="0" smtClean="0">
                <a:solidFill>
                  <a:srgbClr val="000066"/>
                </a:solidFill>
              </a:rPr>
            </a:br>
            <a:r>
              <a:rPr lang="en-US" sz="2000" dirty="0" smtClean="0"/>
              <a:t>(Data:  European Fund for the Balkans) </a:t>
            </a:r>
            <a:r>
              <a:rPr lang="en-US" i="1" dirty="0" smtClean="0">
                <a:solidFill>
                  <a:srgbClr val="000066"/>
                </a:solidFill>
              </a:rPr>
              <a:t/>
            </a:r>
            <a:br>
              <a:rPr lang="en-US" i="1" dirty="0" smtClean="0">
                <a:solidFill>
                  <a:srgbClr val="000066"/>
                </a:solidFill>
              </a:rPr>
            </a:br>
            <a:endParaRPr lang="bg-BG" dirty="0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ph idx="1"/>
          </p:nvPr>
        </p:nvGraphicFramePr>
        <p:xfrm>
          <a:off x="457200" y="1865448"/>
          <a:ext cx="8229600" cy="3995466"/>
        </p:xfrm>
        <a:graphic>
          <a:graphicData uri="http://schemas.openxmlformats.org/presentationml/2006/ole">
            <p:oleObj spid="_x0000_s2050" name="Chart" r:id="rId3" imgW="8867792" imgH="4305300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 Satisfaction in the Danube region </a:t>
            </a:r>
            <a:br>
              <a:rPr lang="en-US" dirty="0" smtClean="0"/>
            </a:br>
            <a:r>
              <a:rPr lang="en-US" sz="2800" dirty="0" smtClean="0"/>
              <a:t>(Source: World Happiness Report)</a:t>
            </a:r>
            <a:endParaRPr lang="bg-B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</Words>
  <Application>Microsoft Office PowerPoint</Application>
  <PresentationFormat>Bildschirmpräsentation (4:3)</PresentationFormat>
  <Paragraphs>27</Paragraphs>
  <Slides>13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Office Theme</vt:lpstr>
      <vt:lpstr>Chart</vt:lpstr>
      <vt:lpstr>Grafico</vt:lpstr>
      <vt:lpstr>When economic growth is not enough </vt:lpstr>
      <vt:lpstr>GDP Real Growth in the Danube Region (Source: wiiw Database incorporating national and Eurostat statistics)</vt:lpstr>
      <vt:lpstr>Youth unemployment rate  (Source: National and Eurostat statistics based on LFS)</vt:lpstr>
      <vt:lpstr>The flow of the Danube</vt:lpstr>
      <vt:lpstr>Eurobarometer: How happy are people to live in they countries</vt:lpstr>
      <vt:lpstr> Eurobarometer: the life of today's children will be more difficult than ours </vt:lpstr>
      <vt:lpstr>  Balkans: If Yugoslavia survived, would you live better now? (Data:  European Fund for the Balkans) </vt:lpstr>
      <vt:lpstr> In comparison with your life today, what was the life of your parents like in your opinion?  (Data:  European Fund for the Balkans)  </vt:lpstr>
      <vt:lpstr>Life Satisfaction in the Danube region  (Source: World Happiness Report)</vt:lpstr>
      <vt:lpstr>Hierarchy of factors affecting psychological well-being</vt:lpstr>
      <vt:lpstr>Classical Music concerts attendance and wellbeing (Source: The Italian culture and well-being  study, IULM/Bracco)</vt:lpstr>
      <vt:lpstr>Theatre attendance and wellbeing (Source: The Italian culture and well-being  study, IULM/Bracco)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 Krastev</dc:creator>
  <cp:lastModifiedBy>joerg.mirtl</cp:lastModifiedBy>
  <cp:revision>268</cp:revision>
  <dcterms:created xsi:type="dcterms:W3CDTF">2012-05-30T08:35:06Z</dcterms:created>
  <dcterms:modified xsi:type="dcterms:W3CDTF">2012-06-12T09:48:46Z</dcterms:modified>
</cp:coreProperties>
</file>